
<file path=[Content_Types].xml><?xml version="1.0" encoding="utf-8"?>
<Types xmlns="http://schemas.openxmlformats.org/package/2006/content-types">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35.xml" ContentType="application/vnd.openxmlformats-officedocument.customXmlProperties+xml"/>
  <Override PartName="/customXml/itemProps44.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customXml/itemProps33.xml" ContentType="application/vnd.openxmlformats-officedocument.customXmlProperties+xml"/>
  <Override PartName="/customXml/itemProps42.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1.xml" ContentType="application/vnd.openxmlformats-officedocument.customXmlProperties+xml"/>
  <Override PartName="/customXml/itemProps22.xml" ContentType="application/vnd.openxmlformats-officedocument.customXmlProperties+xml"/>
  <Override PartName="/customXml/itemProps31.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customXml/itemProps8.xml" ContentType="application/vnd.openxmlformats-officedocument.customXmlProperties+xml"/>
  <Override PartName="/customXml/itemProps6.xml" ContentType="application/vnd.openxmlformats-officedocument.customXmlProperties+xml"/>
  <Override PartName="/customXml/itemProps29.xml" ContentType="application/vnd.openxmlformats-officedocument.customXmlProperties+xml"/>
  <Override PartName="/customXml/itemProps38.xml" ContentType="application/vnd.openxmlformats-officedocument.customXmlProperties+xml"/>
  <Override PartName="/customXml/itemProps49.xml" ContentType="application/vnd.openxmlformats-officedocument.customXmlProperties+xml"/>
  <Override PartName="/customXml/itemProps4.xml" ContentType="application/vnd.openxmlformats-officedocument.customXmlProperties+xml"/>
  <Override PartName="/customXml/itemProps18.xml" ContentType="application/vnd.openxmlformats-officedocument.customXmlProperties+xml"/>
  <Override PartName="/customXml/itemProps27.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customXml/itemProps16.xml" ContentType="application/vnd.openxmlformats-officedocument.customXmlProperties+xml"/>
  <Override PartName="/customXml/itemProps25.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23.xml" ContentType="application/vnd.openxmlformats-officedocument.customXmlProperties+xml"/>
  <Override PartName="/customXml/itemProps32.xml" ContentType="application/vnd.openxmlformats-officedocument.customXmlProperties+xml"/>
  <Override PartName="/customXml/itemProps41.xml" ContentType="application/vnd.openxmlformats-officedocument.customXmlProperties+xml"/>
  <Override PartName="/customXml/itemProps43.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customXml/itemProps12.xml" ContentType="application/vnd.openxmlformats-officedocument.customXmlProperties+xml"/>
  <Override PartName="/customXml/itemProps21.xml" ContentType="application/vnd.openxmlformats-officedocument.customXmlProperties+xml"/>
  <Override PartName="/customXml/itemProps3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customXml/itemProps10.xml" ContentType="application/vnd.openxmlformats-officedocument.customXmlProperties+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customXml/itemProps9.xml" ContentType="application/vnd.openxmlformats-officedocument.customXmlProperties+xml"/>
  <Override PartName="/ppt/slideLayouts/slideLayout10.xml" ContentType="application/vnd.openxmlformats-officedocument.presentationml.slideLayout+xml"/>
  <Default Extension="gif" ContentType="image/gif"/>
  <Override PartName="/customXml/itemProps7.xml" ContentType="application/vnd.openxmlformats-officedocument.customXmlProperties+xml"/>
  <Override PartName="/customXml/itemProps39.xml" ContentType="application/vnd.openxmlformats-officedocument.customXmlProperties+xml"/>
  <Override PartName="/customXml/itemProps48.xml" ContentType="application/vnd.openxmlformats-officedocument.customXmlProperties+xml"/>
  <Override PartName="/customXml/itemProps5.xml" ContentType="application/vnd.openxmlformats-officedocument.customXmlProperties+xml"/>
  <Override PartName="/customXml/itemProps17.xml" ContentType="application/vnd.openxmlformats-officedocument.customXmlProperties+xml"/>
  <Override PartName="/customXml/itemProps19.xml" ContentType="application/vnd.openxmlformats-officedocument.customXmlProperties+xml"/>
  <Override PartName="/customXml/itemProps28.xml" ContentType="application/vnd.openxmlformats-officedocument.customXmlProperties+xml"/>
  <Override PartName="/customXml/itemProps37.xml" ContentType="application/vnd.openxmlformats-officedocument.customXmlProperties+xml"/>
  <Override PartName="/customXml/itemProps46.xml" ContentType="application/vnd.openxmlformats-officedocument.customXmlProperties+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0"/>
  </p:sldMasterIdLst>
  <p:notesMasterIdLst>
    <p:notesMasterId r:id="rId67"/>
  </p:notesMasterIdLst>
  <p:sldIdLst>
    <p:sldId id="305" r:id="rId51"/>
    <p:sldId id="289" r:id="rId52"/>
    <p:sldId id="307" r:id="rId53"/>
    <p:sldId id="308" r:id="rId54"/>
    <p:sldId id="288" r:id="rId55"/>
    <p:sldId id="299" r:id="rId56"/>
    <p:sldId id="309" r:id="rId57"/>
    <p:sldId id="274" r:id="rId58"/>
    <p:sldId id="301" r:id="rId59"/>
    <p:sldId id="296" r:id="rId60"/>
    <p:sldId id="297" r:id="rId61"/>
    <p:sldId id="303" r:id="rId62"/>
    <p:sldId id="310" r:id="rId63"/>
    <p:sldId id="304" r:id="rId64"/>
    <p:sldId id="300" r:id="rId65"/>
    <p:sldId id="30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FF66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3" autoAdjust="0"/>
    <p:restoredTop sz="74170" autoAdjust="0"/>
  </p:normalViewPr>
  <p:slideViewPr>
    <p:cSldViewPr snapToGrid="0">
      <p:cViewPr varScale="1">
        <p:scale>
          <a:sx n="49" d="100"/>
          <a:sy n="49" d="100"/>
        </p:scale>
        <p:origin x="-1278" y="-10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1824" y="9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slideMaster" Target="slideMasters/slideMaster1.xml"/><Relationship Id="rId55" Type="http://schemas.openxmlformats.org/officeDocument/2006/relationships/slide" Target="slides/slide5.xml"/><Relationship Id="rId63" Type="http://schemas.openxmlformats.org/officeDocument/2006/relationships/slide" Target="slides/slide13.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3.xml"/><Relationship Id="rId58" Type="http://schemas.openxmlformats.org/officeDocument/2006/relationships/slide" Target="slides/slide8.xml"/><Relationship Id="rId66"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7.xml"/><Relationship Id="rId61" Type="http://schemas.openxmlformats.org/officeDocument/2006/relationships/slide" Target="slides/slide1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2.xml"/><Relationship Id="rId60" Type="http://schemas.openxmlformats.org/officeDocument/2006/relationships/slide" Target="slides/slide10.xml"/><Relationship Id="rId65" Type="http://schemas.openxmlformats.org/officeDocument/2006/relationships/slide" Target="slides/slide1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6.xml"/><Relationship Id="rId64" Type="http://schemas.openxmlformats.org/officeDocument/2006/relationships/slide" Target="slides/slide14.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9.xml"/><Relationship Id="rId67"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4.xml"/><Relationship Id="rId62" Type="http://schemas.openxmlformats.org/officeDocument/2006/relationships/slide" Target="slides/slide12.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B1A2C-F1B9-4F45-85DF-2A6A3F3CC5F0}" type="datetimeFigureOut">
              <a:rPr lang="en-US" smtClean="0"/>
              <a:pPr/>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2C8FE-03FB-4834-B117-92656D9E2BA8}" type="slidenum">
              <a:rPr lang="en-US" smtClean="0"/>
              <a:pPr/>
              <a:t>‹#›</a:t>
            </a:fld>
            <a:endParaRPr lang="en-US"/>
          </a:p>
        </p:txBody>
      </p:sp>
    </p:spTree>
    <p:extLst>
      <p:ext uri="{BB962C8B-B14F-4D97-AF65-F5344CB8AC3E}">
        <p14:creationId xmlns:p14="http://schemas.microsoft.com/office/powerpoint/2010/main" xmlns="" val="398154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2C8FE-03FB-4834-B117-92656D9E2BA8}" type="slidenum">
              <a:rPr lang="en-US" smtClean="0"/>
              <a:pPr/>
              <a:t>2</a:t>
            </a:fld>
            <a:endParaRPr lang="en-US"/>
          </a:p>
        </p:txBody>
      </p:sp>
    </p:spTree>
    <p:extLst>
      <p:ext uri="{BB962C8B-B14F-4D97-AF65-F5344CB8AC3E}">
        <p14:creationId xmlns:p14="http://schemas.microsoft.com/office/powerpoint/2010/main" xmlns="" val="390125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2C8FE-03FB-4834-B117-92656D9E2BA8}" type="slidenum">
              <a:rPr lang="en-US" smtClean="0"/>
              <a:pPr/>
              <a:t>3</a:t>
            </a:fld>
            <a:endParaRPr lang="en-US"/>
          </a:p>
        </p:txBody>
      </p:sp>
    </p:spTree>
    <p:extLst>
      <p:ext uri="{BB962C8B-B14F-4D97-AF65-F5344CB8AC3E}">
        <p14:creationId xmlns:p14="http://schemas.microsoft.com/office/powerpoint/2010/main" xmlns="" val="58679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2C8FE-03FB-4834-B117-92656D9E2BA8}" type="slidenum">
              <a:rPr lang="en-US" smtClean="0"/>
              <a:pPr/>
              <a:t>8</a:t>
            </a:fld>
            <a:endParaRPr lang="en-US"/>
          </a:p>
        </p:txBody>
      </p:sp>
    </p:spTree>
    <p:extLst>
      <p:ext uri="{BB962C8B-B14F-4D97-AF65-F5344CB8AC3E}">
        <p14:creationId xmlns:p14="http://schemas.microsoft.com/office/powerpoint/2010/main" xmlns="" val="253915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F576F7-E1E4-41B5-B536-D8CF101E7129}"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213014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576F7-E1E4-41B5-B536-D8CF101E7129}"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19524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576F7-E1E4-41B5-B536-D8CF101E7129}"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372586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photo of clean wate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68160"/>
          </a:xfrm>
          <a:prstGeom prst="rect">
            <a:avLst/>
          </a:prstGeom>
        </p:spPr>
      </p:pic>
      <p:sp>
        <p:nvSpPr>
          <p:cNvPr id="2" name="Title 1"/>
          <p:cNvSpPr>
            <a:spLocks noGrp="1"/>
          </p:cNvSpPr>
          <p:nvPr>
            <p:ph type="title"/>
          </p:nvPr>
        </p:nvSpPr>
        <p:spPr>
          <a:xfrm>
            <a:off x="812800" y="3429000"/>
            <a:ext cx="10363200" cy="1362075"/>
          </a:xfrm>
          <a:noFill/>
          <a:ln>
            <a:noFill/>
          </a:ln>
        </p:spPr>
        <p:txBody>
          <a:bodyPr anchor="ctr" anchorCtr="1">
            <a:normAutofit/>
          </a:bodyPr>
          <a:lstStyle>
            <a:lvl1pPr algn="ctr">
              <a:defRPr sz="4000" b="1" cap="all">
                <a:solidFill>
                  <a:schemeClr val="tx2"/>
                </a:solidFill>
                <a:effectLst>
                  <a:outerShdw blurRad="69850" dist="38100" dir="2700000" algn="tl" rotWithShape="0">
                    <a:schemeClr val="bg1">
                      <a:alpha val="24000"/>
                    </a:schemeClr>
                  </a:outerShdw>
                </a:effectLst>
              </a:defRPr>
            </a:lvl1pPr>
          </a:lstStyle>
          <a:p>
            <a:r>
              <a:rPr lang="en-US" dirty="0"/>
              <a:t>Click to edit Master title style</a:t>
            </a:r>
          </a:p>
        </p:txBody>
      </p:sp>
    </p:spTree>
    <p:extLst>
      <p:ext uri="{BB962C8B-B14F-4D97-AF65-F5344CB8AC3E}">
        <p14:creationId xmlns:p14="http://schemas.microsoft.com/office/powerpoint/2010/main" xmlns="" val="268747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838200" y="1708058"/>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576F7-E1E4-41B5-B536-D8CF101E7129}"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2687-7A86-45DE-8516-3316CCE6AE5B}" type="slidenum">
              <a:rPr lang="en-US" smtClean="0"/>
              <a:pPr/>
              <a:t>‹#›</a:t>
            </a:fld>
            <a:endParaRPr lang="en-US"/>
          </a:p>
        </p:txBody>
      </p:sp>
      <p:sp>
        <p:nvSpPr>
          <p:cNvPr id="7" name="Rectangle 6" descr="blue bar"/>
          <p:cNvSpPr/>
          <p:nvPr userDrawn="1"/>
        </p:nvSpPr>
        <p:spPr>
          <a:xfrm>
            <a:off x="0" y="6311900"/>
            <a:ext cx="12192000" cy="590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PA Office of Ground Water and Drinking Water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841736" y="493084"/>
            <a:ext cx="1024128" cy="534822"/>
          </a:xfrm>
          <a:prstGeom prst="rect">
            <a:avLst/>
          </a:prstGeom>
        </p:spPr>
      </p:pic>
    </p:spTree>
    <p:extLst>
      <p:ext uri="{BB962C8B-B14F-4D97-AF65-F5344CB8AC3E}">
        <p14:creationId xmlns:p14="http://schemas.microsoft.com/office/powerpoint/2010/main" xmlns="" val="11880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F576F7-E1E4-41B5-B536-D8CF101E7129}"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204104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F576F7-E1E4-41B5-B536-D8CF101E7129}"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16681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F576F7-E1E4-41B5-B536-D8CF101E7129}"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86346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576F7-E1E4-41B5-B536-D8CF101E7129}"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88670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576F7-E1E4-41B5-B536-D8CF101E7129}"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60197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576F7-E1E4-41B5-B536-D8CF101E7129}"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347399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576F7-E1E4-41B5-B536-D8CF101E7129}"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283304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70805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576F7-E1E4-41B5-B536-D8CF101E7129}" type="datetimeFigureOut">
              <a:rPr lang="en-US" smtClean="0"/>
              <a:pPr/>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12687-7A86-45DE-8516-3316CCE6AE5B}" type="slidenum">
              <a:rPr lang="en-US" smtClean="0"/>
              <a:pPr/>
              <a:t>‹#›</a:t>
            </a:fld>
            <a:endParaRPr lang="en-US"/>
          </a:p>
        </p:txBody>
      </p:sp>
    </p:spTree>
    <p:extLst>
      <p:ext uri="{BB962C8B-B14F-4D97-AF65-F5344CB8AC3E}">
        <p14:creationId xmlns:p14="http://schemas.microsoft.com/office/powerpoint/2010/main" xmlns="" val="188714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rf_AIS@epa.gov" TargetMode="External"/><Relationship Id="rId2" Type="http://schemas.openxmlformats.org/officeDocument/2006/relationships/hyperlink" Target="mailto:anderer.Kirsten@epa.gov" TargetMode="Externa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www.epa.gov/cwsrf/state-revolving-fund-american-iron-and-steel-ais-requirem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669" y="1434357"/>
            <a:ext cx="11032562" cy="5289172"/>
          </a:xfrm>
        </p:spPr>
        <p:txBody>
          <a:bodyPr>
            <a:normAutofit/>
          </a:bodyPr>
          <a:lstStyle/>
          <a:p>
            <a:r>
              <a:rPr lang="en-US" sz="3200" dirty="0">
                <a:latin typeface="+mn-lt"/>
              </a:rPr>
              <a:t/>
            </a:r>
            <a:br>
              <a:rPr lang="en-US" sz="3200" dirty="0">
                <a:latin typeface="+mn-lt"/>
              </a:rPr>
            </a:br>
            <a:r>
              <a:rPr lang="en-US" sz="3600" dirty="0">
                <a:latin typeface="+mn-lt"/>
              </a:rPr>
              <a:t>Working Session on American Iron and Steel (AIS) Requirements for the Clean Water and Drinking Water State Revolving Funds</a:t>
            </a:r>
            <a:r>
              <a:rPr lang="en-US" sz="3200" dirty="0">
                <a:latin typeface="+mn-lt"/>
              </a:rPr>
              <a:t/>
            </a:r>
            <a:br>
              <a:rPr lang="en-US" sz="3200" dirty="0">
                <a:latin typeface="+mn-lt"/>
              </a:rPr>
            </a:br>
            <a:r>
              <a:rPr lang="en-US" sz="2000" dirty="0">
                <a:latin typeface="+mn-lt"/>
              </a:rPr>
              <a:t> </a:t>
            </a:r>
            <a:r>
              <a:rPr lang="en-US" sz="3200" dirty="0">
                <a:latin typeface="+mn-lt"/>
              </a:rPr>
              <a:t/>
            </a:r>
            <a:br>
              <a:rPr lang="en-US" sz="3200" dirty="0">
                <a:latin typeface="+mn-lt"/>
              </a:rPr>
            </a:br>
            <a:r>
              <a:rPr lang="en-US" sz="2800" dirty="0">
                <a:latin typeface="+mn-lt"/>
              </a:rPr>
              <a:t>WWEMA 109</a:t>
            </a:r>
            <a:r>
              <a:rPr lang="en-US" sz="2800" baseline="30000" dirty="0">
                <a:latin typeface="+mn-lt"/>
              </a:rPr>
              <a:t>th</a:t>
            </a:r>
            <a:r>
              <a:rPr lang="en-US" sz="2800" dirty="0">
                <a:latin typeface="+mn-lt"/>
              </a:rPr>
              <a:t> Annual Meeting</a:t>
            </a:r>
            <a:br>
              <a:rPr lang="en-US" sz="2800" dirty="0">
                <a:latin typeface="+mn-lt"/>
              </a:rPr>
            </a:br>
            <a:r>
              <a:rPr lang="en-US" sz="2800" dirty="0">
                <a:latin typeface="+mn-lt"/>
              </a:rPr>
              <a:t>“Finding Success in Uncertain Times”</a:t>
            </a:r>
            <a:br>
              <a:rPr lang="en-US" sz="2800" dirty="0">
                <a:latin typeface="+mn-lt"/>
              </a:rPr>
            </a:br>
            <a:r>
              <a:rPr lang="en-US" sz="1800" dirty="0"/>
              <a:t>  </a:t>
            </a:r>
            <a:r>
              <a:rPr lang="en-US" sz="2400" dirty="0"/>
              <a:t/>
            </a:r>
            <a:br>
              <a:rPr lang="en-US" sz="2400" dirty="0"/>
            </a:br>
            <a:r>
              <a:rPr lang="en-US" sz="2400" i="1" dirty="0"/>
              <a:t>Kiri Anderer, P.E.</a:t>
            </a:r>
            <a:br>
              <a:rPr lang="en-US" sz="2400" i="1" dirty="0"/>
            </a:br>
            <a:r>
              <a:rPr lang="en-US" sz="2400" i="1" dirty="0"/>
              <a:t>U.S. EPA, DWSRF Team</a:t>
            </a:r>
            <a:br>
              <a:rPr lang="en-US" sz="2400" i="1" dirty="0"/>
            </a:br>
            <a:r>
              <a:rPr lang="en-US" sz="2400" i="1" dirty="0"/>
              <a:t>November 9, 2017</a:t>
            </a:r>
            <a:endParaRPr lang="en-US" sz="2400" dirty="0"/>
          </a:p>
        </p:txBody>
      </p:sp>
      <p:pic>
        <p:nvPicPr>
          <p:cNvPr id="4" name="Picture 3" descr="EPA Office of Ground Water and Drinking Water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71510" y="6000452"/>
            <a:ext cx="1024128" cy="534822"/>
          </a:xfrm>
          <a:prstGeom prst="rect">
            <a:avLst/>
          </a:prstGeom>
        </p:spPr>
      </p:pic>
    </p:spTree>
    <p:extLst>
      <p:ext uri="{BB962C8B-B14F-4D97-AF65-F5344CB8AC3E}">
        <p14:creationId xmlns:p14="http://schemas.microsoft.com/office/powerpoint/2010/main" xmlns="" val="383483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Waiver Authority</a:t>
            </a:r>
          </a:p>
        </p:txBody>
      </p:sp>
      <p:sp>
        <p:nvSpPr>
          <p:cNvPr id="3" name="Content Placeholder 2"/>
          <p:cNvSpPr>
            <a:spLocks noGrp="1"/>
          </p:cNvSpPr>
          <p:nvPr>
            <p:ph idx="1"/>
          </p:nvPr>
        </p:nvSpPr>
        <p:spPr>
          <a:xfrm>
            <a:off x="838200" y="1825625"/>
            <a:ext cx="10515600" cy="4593104"/>
          </a:xfrm>
        </p:spPr>
        <p:txBody>
          <a:bodyPr>
            <a:noAutofit/>
          </a:bodyPr>
          <a:lstStyle/>
          <a:p>
            <a:r>
              <a:rPr lang="en-US" sz="3200" dirty="0"/>
              <a:t>Statute permits EPA to issue waivers for a case or category of cases where EPA finds:</a:t>
            </a:r>
          </a:p>
          <a:p>
            <a:pPr lvl="1"/>
            <a:r>
              <a:rPr lang="en-US" sz="3200" dirty="0"/>
              <a:t>Applying these requirements would be inconsistent with public interest, OR</a:t>
            </a:r>
          </a:p>
          <a:p>
            <a:pPr lvl="1"/>
            <a:r>
              <a:rPr lang="en-US" sz="3200" dirty="0"/>
              <a:t>Not produced in the U.S. in sufficient and reasonably available quantities and of a satisfactory quality, OR</a:t>
            </a:r>
          </a:p>
          <a:p>
            <a:pPr lvl="1"/>
            <a:r>
              <a:rPr lang="en-US" sz="3200" dirty="0"/>
              <a:t>Increase cost of overall project by more than 25%</a:t>
            </a:r>
          </a:p>
        </p:txBody>
      </p:sp>
    </p:spTree>
    <p:extLst>
      <p:ext uri="{BB962C8B-B14F-4D97-AF65-F5344CB8AC3E}">
        <p14:creationId xmlns:p14="http://schemas.microsoft.com/office/powerpoint/2010/main" xmlns="" val="103524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National Waivers</a:t>
            </a:r>
            <a:endParaRPr lang="en-US" dirty="0"/>
          </a:p>
        </p:txBody>
      </p:sp>
      <p:sp>
        <p:nvSpPr>
          <p:cNvPr id="3" name="Content Placeholder 2"/>
          <p:cNvSpPr>
            <a:spLocks noGrp="1"/>
          </p:cNvSpPr>
          <p:nvPr>
            <p:ph idx="1"/>
          </p:nvPr>
        </p:nvSpPr>
        <p:spPr/>
        <p:txBody>
          <a:bodyPr>
            <a:noAutofit/>
          </a:bodyPr>
          <a:lstStyle/>
          <a:p>
            <a:r>
              <a:rPr lang="en-US" sz="3200" dirty="0"/>
              <a:t>5 national waivers approved to date</a:t>
            </a:r>
          </a:p>
          <a:p>
            <a:pPr lvl="1"/>
            <a:r>
              <a:rPr lang="en-US" sz="3200" dirty="0"/>
              <a:t>Plans and Specs</a:t>
            </a:r>
          </a:p>
          <a:p>
            <a:pPr lvl="1"/>
            <a:r>
              <a:rPr lang="en-US" sz="3200" dirty="0"/>
              <a:t>De Minimis</a:t>
            </a:r>
          </a:p>
          <a:p>
            <a:pPr lvl="1"/>
            <a:r>
              <a:rPr lang="en-US" sz="3200" dirty="0"/>
              <a:t>Minor Components in Iron and Steel Products</a:t>
            </a:r>
          </a:p>
          <a:p>
            <a:pPr lvl="1"/>
            <a:r>
              <a:rPr lang="en-US" sz="3200" dirty="0"/>
              <a:t>Pig Iron and Direct Reduced Iron</a:t>
            </a:r>
          </a:p>
          <a:p>
            <a:pPr lvl="1"/>
            <a:r>
              <a:rPr lang="en-US" sz="3200" dirty="0"/>
              <a:t>Short-Term Stainless Steel Nuts/Bolts Used in Pipe Restraint type products</a:t>
            </a:r>
          </a:p>
          <a:p>
            <a:pPr lvl="2"/>
            <a:r>
              <a:rPr lang="en-US" sz="3200" dirty="0"/>
              <a:t>Expires February 18, 2018</a:t>
            </a:r>
          </a:p>
        </p:txBody>
      </p:sp>
    </p:spTree>
    <p:extLst>
      <p:ext uri="{BB962C8B-B14F-4D97-AF65-F5344CB8AC3E}">
        <p14:creationId xmlns:p14="http://schemas.microsoft.com/office/powerpoint/2010/main" xmlns="" val="351328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Project/Product Specific Waivers</a:t>
            </a:r>
            <a:endParaRPr lang="en-US" dirty="0"/>
          </a:p>
        </p:txBody>
      </p:sp>
      <p:sp>
        <p:nvSpPr>
          <p:cNvPr id="3" name="Content Placeholder 2"/>
          <p:cNvSpPr>
            <a:spLocks noGrp="1"/>
          </p:cNvSpPr>
          <p:nvPr>
            <p:ph idx="1"/>
          </p:nvPr>
        </p:nvSpPr>
        <p:spPr>
          <a:xfrm>
            <a:off x="838200" y="1825625"/>
            <a:ext cx="10515600" cy="4718610"/>
          </a:xfrm>
        </p:spPr>
        <p:txBody>
          <a:bodyPr>
            <a:normAutofit/>
          </a:bodyPr>
          <a:lstStyle/>
          <a:p>
            <a:r>
              <a:rPr lang="en-US" sz="3600" dirty="0"/>
              <a:t>SRF assistance recipients may apply (through the state) for a project specific waiver, which applies to a particular product</a:t>
            </a:r>
          </a:p>
          <a:p>
            <a:r>
              <a:rPr lang="en-US" sz="3600" dirty="0"/>
              <a:t>Any other project funded by either the DWSRF or CWSRF that wishes to use the same product must apply for a separate waiver</a:t>
            </a:r>
          </a:p>
        </p:txBody>
      </p:sp>
    </p:spTree>
    <p:extLst>
      <p:ext uri="{BB962C8B-B14F-4D97-AF65-F5344CB8AC3E}">
        <p14:creationId xmlns:p14="http://schemas.microsoft.com/office/powerpoint/2010/main" xmlns="" val="46035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Project/Product Specific Waivers</a:t>
            </a:r>
            <a:endParaRPr lang="en-US" dirty="0"/>
          </a:p>
        </p:txBody>
      </p:sp>
      <p:sp>
        <p:nvSpPr>
          <p:cNvPr id="3" name="Content Placeholder 2"/>
          <p:cNvSpPr>
            <a:spLocks noGrp="1"/>
          </p:cNvSpPr>
          <p:nvPr>
            <p:ph idx="1"/>
          </p:nvPr>
        </p:nvSpPr>
        <p:spPr>
          <a:xfrm>
            <a:off x="838200" y="1825625"/>
            <a:ext cx="10515600" cy="1634751"/>
          </a:xfrm>
        </p:spPr>
        <p:txBody>
          <a:bodyPr>
            <a:normAutofit/>
          </a:bodyPr>
          <a:lstStyle/>
          <a:p>
            <a:r>
              <a:rPr lang="en-US" sz="3600"/>
              <a:t>49 project specific waivers approved to date</a:t>
            </a:r>
          </a:p>
          <a:p>
            <a:pPr lvl="1"/>
            <a:r>
              <a:rPr lang="en-US" sz="3600"/>
              <a:t>Examples of types of products:</a:t>
            </a:r>
            <a:endParaRPr lang="en-US" sz="3600" dirty="0"/>
          </a:p>
        </p:txBody>
      </p:sp>
      <p:sp>
        <p:nvSpPr>
          <p:cNvPr id="4" name="Content Placeholder 2"/>
          <p:cNvSpPr txBox="1">
            <a:spLocks/>
          </p:cNvSpPr>
          <p:nvPr/>
        </p:nvSpPr>
        <p:spPr>
          <a:xfrm>
            <a:off x="770957" y="2964156"/>
            <a:ext cx="7204128" cy="28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3600" dirty="0"/>
              <a:t>Large diameter butterfly valves</a:t>
            </a:r>
          </a:p>
          <a:p>
            <a:pPr lvl="2"/>
            <a:r>
              <a:rPr lang="en-US" sz="3600" dirty="0"/>
              <a:t>Stainless steel products</a:t>
            </a:r>
          </a:p>
          <a:p>
            <a:pPr lvl="2"/>
            <a:r>
              <a:rPr lang="en-US" sz="3600" dirty="0"/>
              <a:t>Well casings</a:t>
            </a:r>
          </a:p>
          <a:p>
            <a:pPr lvl="2"/>
            <a:r>
              <a:rPr lang="en-US" sz="3600" dirty="0"/>
              <a:t>Ductile iron threaded flanges  </a:t>
            </a:r>
          </a:p>
          <a:p>
            <a:endParaRPr lang="en-US" sz="3600" dirty="0"/>
          </a:p>
        </p:txBody>
      </p:sp>
      <p:sp>
        <p:nvSpPr>
          <p:cNvPr id="5" name="Content Placeholder 2"/>
          <p:cNvSpPr txBox="1">
            <a:spLocks/>
          </p:cNvSpPr>
          <p:nvPr/>
        </p:nvSpPr>
        <p:spPr>
          <a:xfrm>
            <a:off x="7344353" y="2973124"/>
            <a:ext cx="4955226" cy="28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3600" dirty="0"/>
              <a:t>Insertion valves</a:t>
            </a:r>
          </a:p>
          <a:p>
            <a:pPr lvl="2"/>
            <a:r>
              <a:rPr lang="en-US" sz="3600" dirty="0"/>
              <a:t>Specialty fittings</a:t>
            </a:r>
          </a:p>
          <a:p>
            <a:pPr lvl="2"/>
            <a:r>
              <a:rPr lang="en-US" sz="3600" dirty="0"/>
              <a:t>Basket strainers</a:t>
            </a:r>
          </a:p>
          <a:p>
            <a:pPr marL="0" indent="0">
              <a:buNone/>
            </a:pPr>
            <a:endParaRPr lang="en-US" sz="3600" dirty="0"/>
          </a:p>
        </p:txBody>
      </p:sp>
    </p:spTree>
    <p:extLst>
      <p:ext uri="{BB962C8B-B14F-4D97-AF65-F5344CB8AC3E}">
        <p14:creationId xmlns:p14="http://schemas.microsoft.com/office/powerpoint/2010/main" xmlns="" val="421025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E.O. 13788</a:t>
            </a:r>
            <a:endParaRPr lang="en-US" dirty="0"/>
          </a:p>
        </p:txBody>
      </p:sp>
      <p:sp>
        <p:nvSpPr>
          <p:cNvPr id="3" name="Content Placeholder 2"/>
          <p:cNvSpPr>
            <a:spLocks noGrp="1"/>
          </p:cNvSpPr>
          <p:nvPr>
            <p:ph idx="1"/>
          </p:nvPr>
        </p:nvSpPr>
        <p:spPr/>
        <p:txBody>
          <a:bodyPr>
            <a:noAutofit/>
          </a:bodyPr>
          <a:lstStyle/>
          <a:p>
            <a:r>
              <a:rPr lang="en-US" sz="3600" dirty="0"/>
              <a:t>Buy American/American Iron and Steel is a high priority for the current administration</a:t>
            </a:r>
          </a:p>
          <a:p>
            <a:pPr lvl="1"/>
            <a:r>
              <a:rPr lang="en-US" sz="3200" dirty="0"/>
              <a:t>Executive Order 13788 Buy American/Hire American signed April 2017</a:t>
            </a:r>
          </a:p>
          <a:p>
            <a:r>
              <a:rPr lang="en-US" sz="3600" dirty="0"/>
              <a:t>EPA’s implementation of the AIS provision is consistent with the E.O.</a:t>
            </a:r>
          </a:p>
          <a:p>
            <a:r>
              <a:rPr lang="en-US" sz="3600" dirty="0"/>
              <a:t>EPA has and will continue to conduct oversight through site visits and certification letter review</a:t>
            </a:r>
          </a:p>
        </p:txBody>
      </p:sp>
    </p:spTree>
    <p:extLst>
      <p:ext uri="{BB962C8B-B14F-4D97-AF65-F5344CB8AC3E}">
        <p14:creationId xmlns:p14="http://schemas.microsoft.com/office/powerpoint/2010/main" xmlns="" val="1719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Questions</a:t>
            </a:r>
            <a:endParaRPr lang="en-US" dirty="0"/>
          </a:p>
        </p:txBody>
      </p:sp>
      <p:sp>
        <p:nvSpPr>
          <p:cNvPr id="3" name="Content Placeholder 2"/>
          <p:cNvSpPr>
            <a:spLocks noGrp="1"/>
          </p:cNvSpPr>
          <p:nvPr>
            <p:ph idx="1"/>
          </p:nvPr>
        </p:nvSpPr>
        <p:spPr/>
        <p:txBody>
          <a:bodyPr>
            <a:normAutofit/>
          </a:bodyPr>
          <a:lstStyle/>
          <a:p>
            <a:r>
              <a:rPr lang="en-US" sz="3600" dirty="0"/>
              <a:t>What are the successes of AIS?  Has anyone expanded product lines?  Constructed new facilities?</a:t>
            </a:r>
          </a:p>
          <a:p>
            <a:r>
              <a:rPr lang="en-US" sz="3600" dirty="0"/>
              <a:t>What are the challenges with AIS implementation?</a:t>
            </a:r>
          </a:p>
          <a:p>
            <a:r>
              <a:rPr lang="en-US" sz="3600" dirty="0"/>
              <a:t>Why are certain products not made in the U.S.?</a:t>
            </a:r>
          </a:p>
        </p:txBody>
      </p:sp>
    </p:spTree>
    <p:extLst>
      <p:ext uri="{BB962C8B-B14F-4D97-AF65-F5344CB8AC3E}">
        <p14:creationId xmlns:p14="http://schemas.microsoft.com/office/powerpoint/2010/main" xmlns="" val="125987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0374" y="1990166"/>
            <a:ext cx="10363200" cy="4356846"/>
          </a:xfrm>
        </p:spPr>
        <p:txBody>
          <a:bodyPr>
            <a:normAutofit/>
          </a:bodyPr>
          <a:lstStyle/>
          <a:p>
            <a:r>
              <a:rPr lang="en-US" sz="3600" dirty="0"/>
              <a:t>Kiri Anderer, </a:t>
            </a:r>
            <a:r>
              <a:rPr lang="en-US" sz="3600" dirty="0" err="1"/>
              <a:t>p.e.</a:t>
            </a:r>
            <a:r>
              <a:rPr lang="en-US" sz="3600" dirty="0"/>
              <a:t/>
            </a:r>
            <a:br>
              <a:rPr lang="en-US" sz="3600" dirty="0"/>
            </a:br>
            <a:r>
              <a:rPr lang="en-US" sz="3600" dirty="0">
                <a:hlinkClick r:id="rId2"/>
              </a:rPr>
              <a:t>anderer.Kirsten@epa.gov</a:t>
            </a:r>
            <a:r>
              <a:rPr lang="en-US" sz="3600" dirty="0"/>
              <a:t/>
            </a:r>
            <a:br>
              <a:rPr lang="en-US" sz="3600" dirty="0"/>
            </a:br>
            <a:r>
              <a:rPr lang="en-US" sz="3600" dirty="0"/>
              <a:t>(202) 564-3134</a:t>
            </a:r>
            <a:br>
              <a:rPr lang="en-US" sz="3600" dirty="0"/>
            </a:br>
            <a:r>
              <a:rPr lang="en-US" sz="2800" dirty="0"/>
              <a:t/>
            </a:r>
            <a:br>
              <a:rPr lang="en-US" sz="2800" dirty="0"/>
            </a:br>
            <a:r>
              <a:rPr lang="en-US" sz="2800" dirty="0">
                <a:hlinkClick r:id="rId3"/>
              </a:rPr>
              <a:t>srf_AIS@epa.gov</a:t>
            </a:r>
            <a:r>
              <a:rPr lang="en-US" sz="2800" dirty="0"/>
              <a:t/>
            </a:r>
            <a:br>
              <a:rPr lang="en-US" sz="2800" dirty="0"/>
            </a:br>
            <a:r>
              <a:rPr lang="en-US" sz="2800" dirty="0">
                <a:hlinkClick r:id="rId4"/>
              </a:rPr>
              <a:t>http://www.epa.gov/cwsrf/state-revolving-fund-american-iron-and-steel-ais-requirement</a:t>
            </a:r>
            <a:r>
              <a:rPr lang="en-US" sz="2800" dirty="0"/>
              <a:t> </a:t>
            </a:r>
            <a:br>
              <a:rPr lang="en-US" sz="2800" dirty="0"/>
            </a:br>
            <a:endParaRPr lang="en-US" sz="2800" dirty="0"/>
          </a:p>
        </p:txBody>
      </p:sp>
      <p:pic>
        <p:nvPicPr>
          <p:cNvPr id="5" name="Picture 4" descr="EPA Office of Ground Water and Drinking Water logo"/>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71510" y="6000452"/>
            <a:ext cx="1024128" cy="534822"/>
          </a:xfrm>
          <a:prstGeom prst="rect">
            <a:avLst/>
          </a:prstGeom>
        </p:spPr>
      </p:pic>
    </p:spTree>
    <p:extLst>
      <p:ext uri="{BB962C8B-B14F-4D97-AF65-F5344CB8AC3E}">
        <p14:creationId xmlns:p14="http://schemas.microsoft.com/office/powerpoint/2010/main" xmlns="" val="382358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Authorization</a:t>
            </a:r>
          </a:p>
        </p:txBody>
      </p:sp>
      <p:sp>
        <p:nvSpPr>
          <p:cNvPr id="3" name="Content Placeholder 2"/>
          <p:cNvSpPr>
            <a:spLocks noGrp="1"/>
          </p:cNvSpPr>
          <p:nvPr>
            <p:ph idx="1"/>
          </p:nvPr>
        </p:nvSpPr>
        <p:spPr/>
        <p:txBody>
          <a:bodyPr>
            <a:normAutofit/>
          </a:bodyPr>
          <a:lstStyle/>
          <a:p>
            <a:pPr marL="0" indent="0">
              <a:buNone/>
            </a:pPr>
            <a:r>
              <a:rPr lang="en-US" sz="3600" u="sng" dirty="0"/>
              <a:t>ORIGINAL</a:t>
            </a:r>
          </a:p>
          <a:p>
            <a:r>
              <a:rPr lang="en-US" sz="3600" dirty="0"/>
              <a:t>In January 2014 Congress passed a bill with American Iron and Steel (AIS) requirements for State Revolving Fund (SRF) programs</a:t>
            </a:r>
          </a:p>
          <a:p>
            <a:pPr lvl="1"/>
            <a:r>
              <a:rPr lang="en-US" sz="3600" dirty="0"/>
              <a:t>Consolidated Appropriations Act, 2014</a:t>
            </a:r>
          </a:p>
          <a:p>
            <a:pPr marL="0" indent="0">
              <a:buNone/>
            </a:pPr>
            <a:endParaRPr lang="en-US" dirty="0"/>
          </a:p>
        </p:txBody>
      </p:sp>
    </p:spTree>
    <p:extLst>
      <p:ext uri="{BB962C8B-B14F-4D97-AF65-F5344CB8AC3E}">
        <p14:creationId xmlns:p14="http://schemas.microsoft.com/office/powerpoint/2010/main" xmlns="" val="163034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Authorization</a:t>
            </a:r>
          </a:p>
        </p:txBody>
      </p:sp>
      <p:sp>
        <p:nvSpPr>
          <p:cNvPr id="3" name="Content Placeholder 2"/>
          <p:cNvSpPr>
            <a:spLocks noGrp="1"/>
          </p:cNvSpPr>
          <p:nvPr>
            <p:ph idx="1"/>
          </p:nvPr>
        </p:nvSpPr>
        <p:spPr/>
        <p:txBody>
          <a:bodyPr>
            <a:normAutofit/>
          </a:bodyPr>
          <a:lstStyle/>
          <a:p>
            <a:pPr marL="0" indent="0">
              <a:buNone/>
            </a:pPr>
            <a:r>
              <a:rPr lang="en-US" sz="3600" u="sng" dirty="0"/>
              <a:t>CURRENT</a:t>
            </a:r>
          </a:p>
          <a:p>
            <a:r>
              <a:rPr lang="en-US" sz="3600" dirty="0"/>
              <a:t>Permanent for Clean Water SRF</a:t>
            </a:r>
          </a:p>
          <a:p>
            <a:pPr lvl="1"/>
            <a:r>
              <a:rPr lang="en-US" sz="3600" dirty="0"/>
              <a:t>Water Resources Reform and Development Act (June 2014) amended Clean Water Act (section 608)</a:t>
            </a:r>
          </a:p>
          <a:p>
            <a:r>
              <a:rPr lang="en-US" sz="3600" dirty="0"/>
              <a:t>Year to Year for Drinking Water SRF</a:t>
            </a:r>
          </a:p>
          <a:p>
            <a:pPr lvl="1"/>
            <a:r>
              <a:rPr lang="en-US" sz="3600" dirty="0"/>
              <a:t>Consolidated Appropriations Act, 2017</a:t>
            </a:r>
          </a:p>
          <a:p>
            <a:pPr lvl="1"/>
            <a:r>
              <a:rPr lang="en-US" sz="3600" dirty="0"/>
              <a:t>Continuing Resolution until December 8, 2017</a:t>
            </a:r>
          </a:p>
        </p:txBody>
      </p:sp>
    </p:spTree>
    <p:extLst>
      <p:ext uri="{BB962C8B-B14F-4D97-AF65-F5344CB8AC3E}">
        <p14:creationId xmlns:p14="http://schemas.microsoft.com/office/powerpoint/2010/main" xmlns="" val="190142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 – What is AIS?</a:t>
            </a:r>
            <a:endParaRPr lang="en-US" dirty="0"/>
          </a:p>
        </p:txBody>
      </p:sp>
      <p:sp>
        <p:nvSpPr>
          <p:cNvPr id="3" name="Content Placeholder 2"/>
          <p:cNvSpPr>
            <a:spLocks noGrp="1"/>
          </p:cNvSpPr>
          <p:nvPr>
            <p:ph idx="1"/>
          </p:nvPr>
        </p:nvSpPr>
        <p:spPr/>
        <p:txBody>
          <a:bodyPr>
            <a:normAutofit/>
          </a:bodyPr>
          <a:lstStyle/>
          <a:p>
            <a:r>
              <a:rPr lang="en-US" sz="3200" u="sng" dirty="0"/>
              <a:t>American Iron and Steel (AIS)</a:t>
            </a:r>
            <a:r>
              <a:rPr lang="en-US" sz="3200" dirty="0"/>
              <a:t> provision requires SRF assistance recipients to use iron and steel products that are produced in the United States for the construction, alteration, maintenance, or repair of a public water system or treatment works</a:t>
            </a:r>
          </a:p>
          <a:p>
            <a:r>
              <a:rPr lang="en-US" sz="3200" u="sng" dirty="0"/>
              <a:t>Listed products:</a:t>
            </a:r>
            <a:r>
              <a:rPr lang="en-US" sz="3200" dirty="0"/>
              <a:t>  lined or unlined pipes or fittings, manhole covers, hydrants, tanks, flanges, pipe clamps and restraints, valves, municipal castings, structural steel, reinforced precast concrete, construction materials</a:t>
            </a:r>
          </a:p>
        </p:txBody>
      </p:sp>
    </p:spTree>
    <p:extLst>
      <p:ext uri="{BB962C8B-B14F-4D97-AF65-F5344CB8AC3E}">
        <p14:creationId xmlns:p14="http://schemas.microsoft.com/office/powerpoint/2010/main" xmlns="" val="37175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 – What is AIS?</a:t>
            </a:r>
            <a:endParaRPr lang="en-US" dirty="0"/>
          </a:p>
        </p:txBody>
      </p:sp>
      <p:sp>
        <p:nvSpPr>
          <p:cNvPr id="3" name="Content Placeholder 2"/>
          <p:cNvSpPr>
            <a:spLocks noGrp="1"/>
          </p:cNvSpPr>
          <p:nvPr>
            <p:ph idx="1"/>
          </p:nvPr>
        </p:nvSpPr>
        <p:spPr/>
        <p:txBody>
          <a:bodyPr>
            <a:normAutofit/>
          </a:bodyPr>
          <a:lstStyle/>
          <a:p>
            <a:r>
              <a:rPr lang="en-US" sz="3600" u="sng" dirty="0"/>
              <a:t>“Primarily” iron or steel</a:t>
            </a:r>
            <a:r>
              <a:rPr lang="en-US" sz="3600" dirty="0"/>
              <a:t> means listed products must be made of greater than 50% iron or steel, measured by material cost</a:t>
            </a:r>
          </a:p>
          <a:p>
            <a:r>
              <a:rPr lang="en-US" sz="3600" u="sng" dirty="0"/>
              <a:t>Produced in the U.S.</a:t>
            </a:r>
            <a:r>
              <a:rPr lang="en-US" sz="3600" dirty="0"/>
              <a:t> means all manufacturing processes must take place in the U.S.</a:t>
            </a:r>
          </a:p>
          <a:p>
            <a:r>
              <a:rPr lang="en-US" sz="3600" dirty="0"/>
              <a:t>Permanently incorporated into the project</a:t>
            </a:r>
          </a:p>
        </p:txBody>
      </p:sp>
    </p:spTree>
    <p:extLst>
      <p:ext uri="{BB962C8B-B14F-4D97-AF65-F5344CB8AC3E}">
        <p14:creationId xmlns:p14="http://schemas.microsoft.com/office/powerpoint/2010/main" xmlns="" val="29294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Documenting Compliance</a:t>
            </a:r>
          </a:p>
        </p:txBody>
      </p:sp>
      <p:sp>
        <p:nvSpPr>
          <p:cNvPr id="3" name="Content Placeholder 2"/>
          <p:cNvSpPr>
            <a:spLocks noGrp="1"/>
          </p:cNvSpPr>
          <p:nvPr>
            <p:ph idx="1"/>
          </p:nvPr>
        </p:nvSpPr>
        <p:spPr/>
        <p:txBody>
          <a:bodyPr>
            <a:normAutofit/>
          </a:bodyPr>
          <a:lstStyle/>
          <a:p>
            <a:r>
              <a:rPr lang="en-US" sz="3600" dirty="0"/>
              <a:t>AIS certification letters required for all listed iron and steel products</a:t>
            </a:r>
          </a:p>
          <a:p>
            <a:pPr lvl="1"/>
            <a:r>
              <a:rPr lang="en-US" sz="3600" dirty="0"/>
              <a:t>Step certifications, or</a:t>
            </a:r>
          </a:p>
          <a:p>
            <a:pPr lvl="1"/>
            <a:r>
              <a:rPr lang="en-US" sz="3600" dirty="0"/>
              <a:t>Final manufacturer certifications   </a:t>
            </a:r>
          </a:p>
          <a:p>
            <a:r>
              <a:rPr lang="en-US" sz="3600" dirty="0"/>
              <a:t>EPA recommends that SRF assistance recipients obtain AIS certification letters prior to installing products</a:t>
            </a:r>
          </a:p>
        </p:txBody>
      </p:sp>
    </p:spTree>
    <p:extLst>
      <p:ext uri="{BB962C8B-B14F-4D97-AF65-F5344CB8AC3E}">
        <p14:creationId xmlns:p14="http://schemas.microsoft.com/office/powerpoint/2010/main" xmlns="" val="309792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Documenting Compliance</a:t>
            </a:r>
          </a:p>
        </p:txBody>
      </p:sp>
      <p:sp>
        <p:nvSpPr>
          <p:cNvPr id="3" name="Content Placeholder 2"/>
          <p:cNvSpPr>
            <a:spLocks noGrp="1"/>
          </p:cNvSpPr>
          <p:nvPr>
            <p:ph idx="1"/>
          </p:nvPr>
        </p:nvSpPr>
        <p:spPr/>
        <p:txBody>
          <a:bodyPr>
            <a:normAutofit/>
          </a:bodyPr>
          <a:lstStyle/>
          <a:p>
            <a:r>
              <a:rPr lang="en-US" sz="3600" dirty="0"/>
              <a:t>AIS certification letters should:</a:t>
            </a:r>
          </a:p>
          <a:p>
            <a:pPr lvl="1"/>
            <a:r>
              <a:rPr lang="en-US" sz="3600" dirty="0"/>
              <a:t>Be from manufacturers (can be from suppliers, but then they are taking risk)</a:t>
            </a:r>
          </a:p>
          <a:p>
            <a:pPr lvl="1"/>
            <a:r>
              <a:rPr lang="en-US" sz="3600" dirty="0"/>
              <a:t>Be on company letterhead</a:t>
            </a:r>
          </a:p>
          <a:p>
            <a:pPr lvl="1"/>
            <a:r>
              <a:rPr lang="en-US" sz="3600" dirty="0"/>
              <a:t>Contain the following FIVE things…</a:t>
            </a:r>
          </a:p>
        </p:txBody>
      </p:sp>
    </p:spTree>
    <p:extLst>
      <p:ext uri="{BB962C8B-B14F-4D97-AF65-F5344CB8AC3E}">
        <p14:creationId xmlns:p14="http://schemas.microsoft.com/office/powerpoint/2010/main" xmlns="" val="280681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43948" y="232118"/>
            <a:ext cx="8135476"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Example AIS Certification Letter</a:t>
            </a:r>
          </a:p>
        </p:txBody>
      </p:sp>
      <p:pic>
        <p:nvPicPr>
          <p:cNvPr id="3" name="Content Placeholder 6"/>
          <p:cNvPicPr>
            <a:picLocks noChangeAspect="1"/>
          </p:cNvPicPr>
          <p:nvPr/>
        </p:nvPicPr>
        <p:blipFill>
          <a:blip r:embed="rId3" cstate="print"/>
          <a:stretch>
            <a:fillRect/>
          </a:stretch>
        </p:blipFill>
        <p:spPr>
          <a:xfrm>
            <a:off x="4041795" y="1071537"/>
            <a:ext cx="4717826" cy="5715000"/>
          </a:xfrm>
          <a:prstGeom prst="rect">
            <a:avLst/>
          </a:prstGeom>
        </p:spPr>
      </p:pic>
      <p:sp>
        <p:nvSpPr>
          <p:cNvPr id="4" name="TextBox 3"/>
          <p:cNvSpPr txBox="1"/>
          <p:nvPr/>
        </p:nvSpPr>
        <p:spPr>
          <a:xfrm>
            <a:off x="8130179" y="1125324"/>
            <a:ext cx="1676400" cy="523220"/>
          </a:xfrm>
          <a:prstGeom prst="rect">
            <a:avLst/>
          </a:prstGeom>
          <a:noFill/>
          <a:ln>
            <a:solidFill>
              <a:srgbClr val="0070C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Project name/location</a:t>
            </a:r>
          </a:p>
        </p:txBody>
      </p:sp>
      <p:sp>
        <p:nvSpPr>
          <p:cNvPr id="5" name="TextBox 4"/>
          <p:cNvSpPr txBox="1"/>
          <p:nvPr/>
        </p:nvSpPr>
        <p:spPr>
          <a:xfrm>
            <a:off x="8321437" y="2959631"/>
            <a:ext cx="1813163" cy="523220"/>
          </a:xfrm>
          <a:prstGeom prst="rect">
            <a:avLst/>
          </a:prstGeom>
          <a:noFill/>
          <a:ln>
            <a:solidFill>
              <a:srgbClr val="0070C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Where the items were manufactured</a:t>
            </a:r>
          </a:p>
        </p:txBody>
      </p:sp>
      <p:sp>
        <p:nvSpPr>
          <p:cNvPr id="6" name="TextBox 5"/>
          <p:cNvSpPr txBox="1"/>
          <p:nvPr/>
        </p:nvSpPr>
        <p:spPr>
          <a:xfrm>
            <a:off x="8289240" y="2055383"/>
            <a:ext cx="1676400" cy="523220"/>
          </a:xfrm>
          <a:prstGeom prst="rect">
            <a:avLst/>
          </a:prstGeom>
          <a:noFill/>
          <a:ln>
            <a:solidFill>
              <a:srgbClr val="0070C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Specific items for project</a:t>
            </a:r>
          </a:p>
        </p:txBody>
      </p:sp>
      <p:cxnSp>
        <p:nvCxnSpPr>
          <p:cNvPr id="7" name="Straight Arrow Connector 6"/>
          <p:cNvCxnSpPr>
            <a:stCxn id="4" idx="1"/>
          </p:cNvCxnSpPr>
          <p:nvPr/>
        </p:nvCxnSpPr>
        <p:spPr>
          <a:xfrm flipH="1">
            <a:off x="7010400" y="1386934"/>
            <a:ext cx="1119779" cy="6426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7851212" y="3257477"/>
            <a:ext cx="482839" cy="484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7334250" y="2382314"/>
            <a:ext cx="954990" cy="5425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8177277" y="4426705"/>
            <a:ext cx="1676400" cy="307777"/>
          </a:xfrm>
          <a:prstGeom prst="rect">
            <a:avLst/>
          </a:prstGeom>
          <a:noFill/>
          <a:ln>
            <a:solidFill>
              <a:srgbClr val="0070C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Signature</a:t>
            </a:r>
          </a:p>
        </p:txBody>
      </p:sp>
      <p:cxnSp>
        <p:nvCxnSpPr>
          <p:cNvPr id="11" name="Straight Arrow Connector 10"/>
          <p:cNvCxnSpPr>
            <a:stCxn id="10" idx="1"/>
          </p:cNvCxnSpPr>
          <p:nvPr/>
        </p:nvCxnSpPr>
        <p:spPr>
          <a:xfrm flipH="1">
            <a:off x="5345726" y="4580594"/>
            <a:ext cx="2831551" cy="219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2481431" y="2791292"/>
            <a:ext cx="1813163" cy="523220"/>
          </a:xfrm>
          <a:prstGeom prst="rect">
            <a:avLst/>
          </a:prstGeom>
          <a:noFill/>
          <a:ln>
            <a:solidFill>
              <a:srgbClr val="0070C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Reference to AIS requirements</a:t>
            </a:r>
          </a:p>
        </p:txBody>
      </p:sp>
      <p:cxnSp>
        <p:nvCxnSpPr>
          <p:cNvPr id="13" name="Straight Arrow Connector 12"/>
          <p:cNvCxnSpPr/>
          <p:nvPr/>
        </p:nvCxnSpPr>
        <p:spPr>
          <a:xfrm flipV="1">
            <a:off x="3990123" y="1790700"/>
            <a:ext cx="1813518" cy="11560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951783" y="5557157"/>
            <a:ext cx="1162146" cy="80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3132018" y="5295547"/>
            <a:ext cx="1813163" cy="523220"/>
          </a:xfrm>
          <a:prstGeom prst="rect">
            <a:avLst/>
          </a:prstGeom>
          <a:noFill/>
          <a:ln>
            <a:solidFill>
              <a:srgbClr val="0070C0"/>
            </a:solidFill>
          </a:ln>
        </p:spPr>
        <p:txBody>
          <a:bodyPr wrap="square" rtlCol="0">
            <a:spAutoFit/>
          </a:bodyPr>
          <a:lstStyle/>
          <a:p>
            <a:r>
              <a:rPr lang="en-US" sz="1400" dirty="0"/>
              <a:t>Bonus Points for Notary. </a:t>
            </a:r>
            <a:r>
              <a:rPr lang="en-US" sz="1400" u="sng" dirty="0"/>
              <a:t>Not required</a:t>
            </a:r>
          </a:p>
        </p:txBody>
      </p:sp>
    </p:spTree>
    <p:extLst>
      <p:ext uri="{BB962C8B-B14F-4D97-AF65-F5344CB8AC3E}">
        <p14:creationId xmlns:p14="http://schemas.microsoft.com/office/powerpoint/2010/main" xmlns="" val="455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04967" y="3294928"/>
            <a:ext cx="1905000" cy="1276350"/>
          </a:xfrm>
          <a:prstGeom prst="rect">
            <a:avLst/>
          </a:prstGeom>
        </p:spPr>
      </p:pic>
      <p:sp>
        <p:nvSpPr>
          <p:cNvPr id="2" name="Title 1"/>
          <p:cNvSpPr>
            <a:spLocks noGrp="1"/>
          </p:cNvSpPr>
          <p:nvPr>
            <p:ph type="title"/>
          </p:nvPr>
        </p:nvSpPr>
        <p:spPr/>
        <p:txBody>
          <a:bodyPr/>
          <a:lstStyle/>
          <a:p>
            <a:r>
              <a:rPr lang="en-US" dirty="0"/>
              <a:t>Do Other “Buy American” Letters</a:t>
            </a:r>
            <a:br>
              <a:rPr lang="en-US" dirty="0"/>
            </a:br>
            <a:r>
              <a:rPr lang="en-US" dirty="0"/>
              <a:t>Work for the SRF AIS Requirement?</a:t>
            </a:r>
          </a:p>
        </p:txBody>
      </p:sp>
      <p:sp>
        <p:nvSpPr>
          <p:cNvPr id="3" name="Content Placeholder 2"/>
          <p:cNvSpPr>
            <a:spLocks noGrp="1"/>
          </p:cNvSpPr>
          <p:nvPr>
            <p:ph idx="1"/>
          </p:nvPr>
        </p:nvSpPr>
        <p:spPr/>
        <p:txBody>
          <a:bodyPr/>
          <a:lstStyle/>
          <a:p>
            <a:r>
              <a:rPr lang="en-US"/>
              <a:t>Short answer: No!</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42637" y="2953886"/>
            <a:ext cx="1862330" cy="19584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15356" y="1887946"/>
            <a:ext cx="2379626" cy="11650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38319" y="4758396"/>
            <a:ext cx="2933700" cy="1333500"/>
          </a:xfrm>
          <a:prstGeom prst="rect">
            <a:avLst/>
          </a:prstGeom>
        </p:spPr>
      </p:pic>
      <p:sp>
        <p:nvSpPr>
          <p:cNvPr id="8" name="&quot;No&quot; Symbol 7"/>
          <p:cNvSpPr/>
          <p:nvPr/>
        </p:nvSpPr>
        <p:spPr>
          <a:xfrm>
            <a:off x="3485973" y="1887086"/>
            <a:ext cx="5209795" cy="4272245"/>
          </a:xfrm>
          <a:prstGeom prst="noSmoking">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chemeClr val="tx1"/>
              </a:solidFill>
            </a:endParaRPr>
          </a:p>
        </p:txBody>
      </p:sp>
    </p:spTree>
    <p:extLst>
      <p:ext uri="{BB962C8B-B14F-4D97-AF65-F5344CB8AC3E}">
        <p14:creationId xmlns:p14="http://schemas.microsoft.com/office/powerpoint/2010/main" xmlns="" val="63781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E2F24F1-AD71-4C5F-9C5C-0DC19F5263EA}">
  <ds:schemaRefs>
    <ds:schemaRef ds:uri="ESRI.ArcGIS.Mapping.OfficeIntegration.PowerPointInfo"/>
  </ds:schemaRefs>
</ds:datastoreItem>
</file>

<file path=customXml/itemProps10.xml><?xml version="1.0" encoding="utf-8"?>
<ds:datastoreItem xmlns:ds="http://schemas.openxmlformats.org/officeDocument/2006/customXml" ds:itemID="{B61F753F-A78B-4ABA-BFB0-AF8D016BCC90}">
  <ds:schemaRefs>
    <ds:schemaRef ds:uri="ESRI.ArcGIS.Mapping.OfficeIntegration.PowerPointInfo"/>
  </ds:schemaRefs>
</ds:datastoreItem>
</file>

<file path=customXml/itemProps11.xml><?xml version="1.0" encoding="utf-8"?>
<ds:datastoreItem xmlns:ds="http://schemas.openxmlformats.org/officeDocument/2006/customXml" ds:itemID="{AB6F84DC-93A0-4CFD-97DD-33193FCB9EC1}">
  <ds:schemaRefs>
    <ds:schemaRef ds:uri="ESRI.ArcGIS.Mapping.OfficeIntegration.PowerPointInfo"/>
  </ds:schemaRefs>
</ds:datastoreItem>
</file>

<file path=customXml/itemProps12.xml><?xml version="1.0" encoding="utf-8"?>
<ds:datastoreItem xmlns:ds="http://schemas.openxmlformats.org/officeDocument/2006/customXml" ds:itemID="{6B9C8EDD-3B16-42F5-99A4-C5E632751B95}">
  <ds:schemaRefs>
    <ds:schemaRef ds:uri="ESRI.ArcGIS.Mapping.OfficeIntegration.PowerPointInfo"/>
  </ds:schemaRefs>
</ds:datastoreItem>
</file>

<file path=customXml/itemProps13.xml><?xml version="1.0" encoding="utf-8"?>
<ds:datastoreItem xmlns:ds="http://schemas.openxmlformats.org/officeDocument/2006/customXml" ds:itemID="{D6B0937F-A893-481C-9FE4-028289B66C5D}">
  <ds:schemaRefs>
    <ds:schemaRef ds:uri="ESRI.ArcGIS.Mapping.OfficeIntegration.PowerPointInfo"/>
  </ds:schemaRefs>
</ds:datastoreItem>
</file>

<file path=customXml/itemProps14.xml><?xml version="1.0" encoding="utf-8"?>
<ds:datastoreItem xmlns:ds="http://schemas.openxmlformats.org/officeDocument/2006/customXml" ds:itemID="{BD2CFE25-0CD8-4DC6-BE35-D8F30A1ECFEB}">
  <ds:schemaRefs>
    <ds:schemaRef ds:uri="ESRI.ArcGIS.Mapping.OfficeIntegration.PowerPointInfo"/>
  </ds:schemaRefs>
</ds:datastoreItem>
</file>

<file path=customXml/itemProps15.xml><?xml version="1.0" encoding="utf-8"?>
<ds:datastoreItem xmlns:ds="http://schemas.openxmlformats.org/officeDocument/2006/customXml" ds:itemID="{03CC98E2-9AED-4D29-A0C1-85A5A1529F4B}">
  <ds:schemaRefs>
    <ds:schemaRef ds:uri="ESRI.ArcGIS.Mapping.OfficeIntegration.PowerPointInfo"/>
  </ds:schemaRefs>
</ds:datastoreItem>
</file>

<file path=customXml/itemProps16.xml><?xml version="1.0" encoding="utf-8"?>
<ds:datastoreItem xmlns:ds="http://schemas.openxmlformats.org/officeDocument/2006/customXml" ds:itemID="{E3C20B97-A8F4-4303-BB9F-02A45163630F}">
  <ds:schemaRefs>
    <ds:schemaRef ds:uri="ESRI.ArcGIS.Mapping.OfficeIntegration.PowerPointInfo"/>
  </ds:schemaRefs>
</ds:datastoreItem>
</file>

<file path=customXml/itemProps17.xml><?xml version="1.0" encoding="utf-8"?>
<ds:datastoreItem xmlns:ds="http://schemas.openxmlformats.org/officeDocument/2006/customXml" ds:itemID="{AFF9B9EE-6CCB-419E-A250-DFE2AB3E18E0}">
  <ds:schemaRefs>
    <ds:schemaRef ds:uri="ESRI.ArcGIS.Mapping.OfficeIntegration.PowerPointInfo"/>
  </ds:schemaRefs>
</ds:datastoreItem>
</file>

<file path=customXml/itemProps18.xml><?xml version="1.0" encoding="utf-8"?>
<ds:datastoreItem xmlns:ds="http://schemas.openxmlformats.org/officeDocument/2006/customXml" ds:itemID="{2E0F5130-3218-47A1-B795-BF7DFD937B0A}">
  <ds:schemaRefs>
    <ds:schemaRef ds:uri="ESRI.ArcGIS.Mapping.OfficeIntegration.PowerPointInfo"/>
  </ds:schemaRefs>
</ds:datastoreItem>
</file>

<file path=customXml/itemProps19.xml><?xml version="1.0" encoding="utf-8"?>
<ds:datastoreItem xmlns:ds="http://schemas.openxmlformats.org/officeDocument/2006/customXml" ds:itemID="{5C957A04-0DC6-4725-A3E7-B3A4227511EE}">
  <ds:schemaRefs>
    <ds:schemaRef ds:uri="ESRI.ArcGIS.Mapping.OfficeIntegration.PowerPointInfo"/>
  </ds:schemaRefs>
</ds:datastoreItem>
</file>

<file path=customXml/itemProps2.xml><?xml version="1.0" encoding="utf-8"?>
<ds:datastoreItem xmlns:ds="http://schemas.openxmlformats.org/officeDocument/2006/customXml" ds:itemID="{AAA13438-DD21-44A6-8D45-2A57D0FEA277}">
  <ds:schemaRefs>
    <ds:schemaRef ds:uri="ESRI.ArcGIS.Mapping.OfficeIntegration.PowerPointInfo"/>
  </ds:schemaRefs>
</ds:datastoreItem>
</file>

<file path=customXml/itemProps20.xml><?xml version="1.0" encoding="utf-8"?>
<ds:datastoreItem xmlns:ds="http://schemas.openxmlformats.org/officeDocument/2006/customXml" ds:itemID="{D96019E3-9A27-4B1C-A408-928944E02FDE}">
  <ds:schemaRefs>
    <ds:schemaRef ds:uri="ESRI.ArcGIS.Mapping.OfficeIntegration.PowerPointInfo"/>
  </ds:schemaRefs>
</ds:datastoreItem>
</file>

<file path=customXml/itemProps21.xml><?xml version="1.0" encoding="utf-8"?>
<ds:datastoreItem xmlns:ds="http://schemas.openxmlformats.org/officeDocument/2006/customXml" ds:itemID="{3D71DF75-8E7B-44E6-BD63-F50FECD4A2C8}">
  <ds:schemaRefs>
    <ds:schemaRef ds:uri="ESRI.ArcGIS.Mapping.OfficeIntegration.PowerPointInfo"/>
  </ds:schemaRefs>
</ds:datastoreItem>
</file>

<file path=customXml/itemProps22.xml><?xml version="1.0" encoding="utf-8"?>
<ds:datastoreItem xmlns:ds="http://schemas.openxmlformats.org/officeDocument/2006/customXml" ds:itemID="{50353E85-B89C-4362-934C-0987C43F66FB}">
  <ds:schemaRefs>
    <ds:schemaRef ds:uri="ESRI.ArcGIS.Mapping.OfficeIntegration.PowerPointInfo"/>
  </ds:schemaRefs>
</ds:datastoreItem>
</file>

<file path=customXml/itemProps23.xml><?xml version="1.0" encoding="utf-8"?>
<ds:datastoreItem xmlns:ds="http://schemas.openxmlformats.org/officeDocument/2006/customXml" ds:itemID="{AA9C4C58-80DA-4C70-8370-294CCDB4D1DD}">
  <ds:schemaRefs>
    <ds:schemaRef ds:uri="ESRI.ArcGIS.Mapping.OfficeIntegration.PowerPointInfo"/>
  </ds:schemaRefs>
</ds:datastoreItem>
</file>

<file path=customXml/itemProps24.xml><?xml version="1.0" encoding="utf-8"?>
<ds:datastoreItem xmlns:ds="http://schemas.openxmlformats.org/officeDocument/2006/customXml" ds:itemID="{27601271-D315-475D-B3FC-0EF11CF6FA4F}">
  <ds:schemaRefs>
    <ds:schemaRef ds:uri="ESRI.ArcGIS.Mapping.OfficeIntegration.PowerPointInfo"/>
  </ds:schemaRefs>
</ds:datastoreItem>
</file>

<file path=customXml/itemProps25.xml><?xml version="1.0" encoding="utf-8"?>
<ds:datastoreItem xmlns:ds="http://schemas.openxmlformats.org/officeDocument/2006/customXml" ds:itemID="{583D3ED4-7A4A-40B3-B5B3-28D536568438}">
  <ds:schemaRefs>
    <ds:schemaRef ds:uri="ESRI.ArcGIS.Mapping.OfficeIntegration.PowerPointInfo"/>
  </ds:schemaRefs>
</ds:datastoreItem>
</file>

<file path=customXml/itemProps26.xml><?xml version="1.0" encoding="utf-8"?>
<ds:datastoreItem xmlns:ds="http://schemas.openxmlformats.org/officeDocument/2006/customXml" ds:itemID="{FD0FF624-C654-4198-8D25-B3E8146DBEF5}">
  <ds:schemaRefs>
    <ds:schemaRef ds:uri="ESRI.ArcGIS.Mapping.OfficeIntegration.PowerPointInfo"/>
  </ds:schemaRefs>
</ds:datastoreItem>
</file>

<file path=customXml/itemProps27.xml><?xml version="1.0" encoding="utf-8"?>
<ds:datastoreItem xmlns:ds="http://schemas.openxmlformats.org/officeDocument/2006/customXml" ds:itemID="{B7CAB423-DF60-4EA2-9B03-B8DA888D38D0}">
  <ds:schemaRefs>
    <ds:schemaRef ds:uri="ESRI.ArcGIS.Mapping.OfficeIntegration.PowerPointInfo"/>
  </ds:schemaRefs>
</ds:datastoreItem>
</file>

<file path=customXml/itemProps28.xml><?xml version="1.0" encoding="utf-8"?>
<ds:datastoreItem xmlns:ds="http://schemas.openxmlformats.org/officeDocument/2006/customXml" ds:itemID="{45ED0A0D-9C2E-4B78-91E1-68DE11EAF5E5}">
  <ds:schemaRefs>
    <ds:schemaRef ds:uri="ESRI.ArcGIS.Mapping.OfficeIntegration.PowerPointInfo"/>
  </ds:schemaRefs>
</ds:datastoreItem>
</file>

<file path=customXml/itemProps29.xml><?xml version="1.0" encoding="utf-8"?>
<ds:datastoreItem xmlns:ds="http://schemas.openxmlformats.org/officeDocument/2006/customXml" ds:itemID="{02C6F411-91B0-4A1C-9C35-6F05CD879DDD}">
  <ds:schemaRefs>
    <ds:schemaRef ds:uri="ESRI.ArcGIS.Mapping.OfficeIntegration.PowerPointInfo"/>
  </ds:schemaRefs>
</ds:datastoreItem>
</file>

<file path=customXml/itemProps3.xml><?xml version="1.0" encoding="utf-8"?>
<ds:datastoreItem xmlns:ds="http://schemas.openxmlformats.org/officeDocument/2006/customXml" ds:itemID="{CBAFDA55-9045-49EE-9F43-D6F2F55FC896}">
  <ds:schemaRefs>
    <ds:schemaRef ds:uri="ESRI.ArcGIS.Mapping.OfficeIntegration.PowerPointInfo"/>
  </ds:schemaRefs>
</ds:datastoreItem>
</file>

<file path=customXml/itemProps30.xml><?xml version="1.0" encoding="utf-8"?>
<ds:datastoreItem xmlns:ds="http://schemas.openxmlformats.org/officeDocument/2006/customXml" ds:itemID="{4667427A-38DF-48EB-8166-330C147AE11D}">
  <ds:schemaRefs>
    <ds:schemaRef ds:uri="ESRI.ArcGIS.Mapping.OfficeIntegration.PowerPointInfo"/>
  </ds:schemaRefs>
</ds:datastoreItem>
</file>

<file path=customXml/itemProps31.xml><?xml version="1.0" encoding="utf-8"?>
<ds:datastoreItem xmlns:ds="http://schemas.openxmlformats.org/officeDocument/2006/customXml" ds:itemID="{229671F5-D862-410B-85C7-888DEFBC820C}">
  <ds:schemaRefs>
    <ds:schemaRef ds:uri="ESRI.ArcGIS.Mapping.OfficeIntegration.PowerPointInfo"/>
  </ds:schemaRefs>
</ds:datastoreItem>
</file>

<file path=customXml/itemProps32.xml><?xml version="1.0" encoding="utf-8"?>
<ds:datastoreItem xmlns:ds="http://schemas.openxmlformats.org/officeDocument/2006/customXml" ds:itemID="{5B3D1A55-1C72-43E5-B94A-426599409487}">
  <ds:schemaRefs>
    <ds:schemaRef ds:uri="ESRI.ArcGIS.Mapping.OfficeIntegration.PowerPointInfo"/>
  </ds:schemaRefs>
</ds:datastoreItem>
</file>

<file path=customXml/itemProps33.xml><?xml version="1.0" encoding="utf-8"?>
<ds:datastoreItem xmlns:ds="http://schemas.openxmlformats.org/officeDocument/2006/customXml" ds:itemID="{980B2482-E891-4756-A549-A8935574B6DA}">
  <ds:schemaRefs>
    <ds:schemaRef ds:uri="ESRI.ArcGIS.Mapping.OfficeIntegration.PowerPointInfo"/>
  </ds:schemaRefs>
</ds:datastoreItem>
</file>

<file path=customXml/itemProps34.xml><?xml version="1.0" encoding="utf-8"?>
<ds:datastoreItem xmlns:ds="http://schemas.openxmlformats.org/officeDocument/2006/customXml" ds:itemID="{3C39F380-CF22-4F19-8675-9E53D08F8E85}">
  <ds:schemaRefs>
    <ds:schemaRef ds:uri="ESRI.ArcGIS.Mapping.OfficeIntegration.PowerPointInfo"/>
  </ds:schemaRefs>
</ds:datastoreItem>
</file>

<file path=customXml/itemProps35.xml><?xml version="1.0" encoding="utf-8"?>
<ds:datastoreItem xmlns:ds="http://schemas.openxmlformats.org/officeDocument/2006/customXml" ds:itemID="{977EAB1B-C9EE-42C9-B43D-02843B11824F}">
  <ds:schemaRefs>
    <ds:schemaRef ds:uri="ESRI.ArcGIS.Mapping.OfficeIntegration.PowerPointInfo"/>
  </ds:schemaRefs>
</ds:datastoreItem>
</file>

<file path=customXml/itemProps36.xml><?xml version="1.0" encoding="utf-8"?>
<ds:datastoreItem xmlns:ds="http://schemas.openxmlformats.org/officeDocument/2006/customXml" ds:itemID="{74C81214-E08A-470C-A1C9-BF7CD2B700F1}">
  <ds:schemaRefs>
    <ds:schemaRef ds:uri="ESRI.ArcGIS.Mapping.OfficeIntegration.PowerPointInfo"/>
  </ds:schemaRefs>
</ds:datastoreItem>
</file>

<file path=customXml/itemProps37.xml><?xml version="1.0" encoding="utf-8"?>
<ds:datastoreItem xmlns:ds="http://schemas.openxmlformats.org/officeDocument/2006/customXml" ds:itemID="{0109D1AD-A2EA-4D36-B486-8D8922309B32}">
  <ds:schemaRefs>
    <ds:schemaRef ds:uri="ESRI.ArcGIS.Mapping.OfficeIntegration.PowerPointInfo"/>
  </ds:schemaRefs>
</ds:datastoreItem>
</file>

<file path=customXml/itemProps38.xml><?xml version="1.0" encoding="utf-8"?>
<ds:datastoreItem xmlns:ds="http://schemas.openxmlformats.org/officeDocument/2006/customXml" ds:itemID="{0A2586A4-640C-4FB8-AB6A-8851F9253833}">
  <ds:schemaRefs>
    <ds:schemaRef ds:uri="ESRI.ArcGIS.Mapping.OfficeIntegration.PowerPointInfo"/>
  </ds:schemaRefs>
</ds:datastoreItem>
</file>

<file path=customXml/itemProps39.xml><?xml version="1.0" encoding="utf-8"?>
<ds:datastoreItem xmlns:ds="http://schemas.openxmlformats.org/officeDocument/2006/customXml" ds:itemID="{70258567-53F1-42A8-9F4A-FB3AC6DF9945}">
  <ds:schemaRefs>
    <ds:schemaRef ds:uri="ESRI.ArcGIS.Mapping.OfficeIntegration.PowerPointInfo"/>
  </ds:schemaRefs>
</ds:datastoreItem>
</file>

<file path=customXml/itemProps4.xml><?xml version="1.0" encoding="utf-8"?>
<ds:datastoreItem xmlns:ds="http://schemas.openxmlformats.org/officeDocument/2006/customXml" ds:itemID="{30969E66-C5E3-44E9-8B85-51B47895234C}">
  <ds:schemaRefs>
    <ds:schemaRef ds:uri="ESRI.ArcGIS.Mapping.OfficeIntegration.PowerPointInfo"/>
  </ds:schemaRefs>
</ds:datastoreItem>
</file>

<file path=customXml/itemProps40.xml><?xml version="1.0" encoding="utf-8"?>
<ds:datastoreItem xmlns:ds="http://schemas.openxmlformats.org/officeDocument/2006/customXml" ds:itemID="{00ECA497-7AA3-4BC5-9660-B6EB94236728}">
  <ds:schemaRefs>
    <ds:schemaRef ds:uri="ESRI.ArcGIS.Mapping.OfficeIntegration.PowerPointInfo"/>
  </ds:schemaRefs>
</ds:datastoreItem>
</file>

<file path=customXml/itemProps41.xml><?xml version="1.0" encoding="utf-8"?>
<ds:datastoreItem xmlns:ds="http://schemas.openxmlformats.org/officeDocument/2006/customXml" ds:itemID="{D069C317-BF3D-42E7-B8B7-C25B24593F67}">
  <ds:schemaRefs>
    <ds:schemaRef ds:uri="ESRI.ArcGIS.Mapping.OfficeIntegration.PowerPointInfo"/>
  </ds:schemaRefs>
</ds:datastoreItem>
</file>

<file path=customXml/itemProps42.xml><?xml version="1.0" encoding="utf-8"?>
<ds:datastoreItem xmlns:ds="http://schemas.openxmlformats.org/officeDocument/2006/customXml" ds:itemID="{2FB8F55D-CF6B-4FFB-AD11-208A8017A973}">
  <ds:schemaRefs>
    <ds:schemaRef ds:uri="ESRI.ArcGIS.Mapping.OfficeIntegration.PowerPointInfo"/>
  </ds:schemaRefs>
</ds:datastoreItem>
</file>

<file path=customXml/itemProps43.xml><?xml version="1.0" encoding="utf-8"?>
<ds:datastoreItem xmlns:ds="http://schemas.openxmlformats.org/officeDocument/2006/customXml" ds:itemID="{3F48D3EA-83D5-4AA4-9794-3843EB816CD8}">
  <ds:schemaRefs>
    <ds:schemaRef ds:uri="ESRI.ArcGIS.Mapping.OfficeIntegration.PowerPointInfo"/>
  </ds:schemaRefs>
</ds:datastoreItem>
</file>

<file path=customXml/itemProps44.xml><?xml version="1.0" encoding="utf-8"?>
<ds:datastoreItem xmlns:ds="http://schemas.openxmlformats.org/officeDocument/2006/customXml" ds:itemID="{85FACD50-60B4-4CE6-8A2A-B769A064A7C7}">
  <ds:schemaRefs>
    <ds:schemaRef ds:uri="ESRI.ArcGIS.Mapping.OfficeIntegration.PowerPointInfo"/>
  </ds:schemaRefs>
</ds:datastoreItem>
</file>

<file path=customXml/itemProps45.xml><?xml version="1.0" encoding="utf-8"?>
<ds:datastoreItem xmlns:ds="http://schemas.openxmlformats.org/officeDocument/2006/customXml" ds:itemID="{AB82996F-FDB6-4014-ABCE-7761792F22FA}">
  <ds:schemaRefs>
    <ds:schemaRef ds:uri="ESRI.ArcGIS.Mapping.OfficeIntegration.PowerPointInfo"/>
  </ds:schemaRefs>
</ds:datastoreItem>
</file>

<file path=customXml/itemProps46.xml><?xml version="1.0" encoding="utf-8"?>
<ds:datastoreItem xmlns:ds="http://schemas.openxmlformats.org/officeDocument/2006/customXml" ds:itemID="{592C5604-EE8E-4FA3-9E05-337B1BD38505}">
  <ds:schemaRefs>
    <ds:schemaRef ds:uri="ESRI.ArcGIS.Mapping.OfficeIntegration.PowerPointInfo"/>
  </ds:schemaRefs>
</ds:datastoreItem>
</file>

<file path=customXml/itemProps47.xml><?xml version="1.0" encoding="utf-8"?>
<ds:datastoreItem xmlns:ds="http://schemas.openxmlformats.org/officeDocument/2006/customXml" ds:itemID="{9622B82D-048F-4AA8-B6AA-E6E584E4324D}">
  <ds:schemaRefs>
    <ds:schemaRef ds:uri="ESRI.ArcGIS.Mapping.OfficeIntegration.PowerPointInfo"/>
  </ds:schemaRefs>
</ds:datastoreItem>
</file>

<file path=customXml/itemProps48.xml><?xml version="1.0" encoding="utf-8"?>
<ds:datastoreItem xmlns:ds="http://schemas.openxmlformats.org/officeDocument/2006/customXml" ds:itemID="{CA164299-4994-4F29-A16F-86CCC890B383}">
  <ds:schemaRefs>
    <ds:schemaRef ds:uri="ESRI.ArcGIS.Mapping.OfficeIntegration.PowerPointInfo"/>
  </ds:schemaRefs>
</ds:datastoreItem>
</file>

<file path=customXml/itemProps49.xml><?xml version="1.0" encoding="utf-8"?>
<ds:datastoreItem xmlns:ds="http://schemas.openxmlformats.org/officeDocument/2006/customXml" ds:itemID="{920F9846-20E5-4F5D-AA43-0E4E53DF801D}">
  <ds:schemaRefs>
    <ds:schemaRef ds:uri="ESRI.ArcGIS.Mapping.OfficeIntegration.PowerPointInfo"/>
  </ds:schemaRefs>
</ds:datastoreItem>
</file>

<file path=customXml/itemProps5.xml><?xml version="1.0" encoding="utf-8"?>
<ds:datastoreItem xmlns:ds="http://schemas.openxmlformats.org/officeDocument/2006/customXml" ds:itemID="{24B321E0-F50B-4A13-B705-F358FAF3E322}">
  <ds:schemaRefs>
    <ds:schemaRef ds:uri="ESRI.ArcGIS.Mapping.OfficeIntegration.PowerPointInfo"/>
  </ds:schemaRefs>
</ds:datastoreItem>
</file>

<file path=customXml/itemProps6.xml><?xml version="1.0" encoding="utf-8"?>
<ds:datastoreItem xmlns:ds="http://schemas.openxmlformats.org/officeDocument/2006/customXml" ds:itemID="{CF98E37C-F467-4C8F-A8BA-66DFA2FF0209}">
  <ds:schemaRefs>
    <ds:schemaRef ds:uri="ESRI.ArcGIS.Mapping.OfficeIntegration.PowerPointInfo"/>
  </ds:schemaRefs>
</ds:datastoreItem>
</file>

<file path=customXml/itemProps7.xml><?xml version="1.0" encoding="utf-8"?>
<ds:datastoreItem xmlns:ds="http://schemas.openxmlformats.org/officeDocument/2006/customXml" ds:itemID="{2B422D63-7824-47E0-ACA1-C3BA1E70A3E4}">
  <ds:schemaRefs>
    <ds:schemaRef ds:uri="ESRI.ArcGIS.Mapping.OfficeIntegration.PowerPointInfo"/>
  </ds:schemaRefs>
</ds:datastoreItem>
</file>

<file path=customXml/itemProps8.xml><?xml version="1.0" encoding="utf-8"?>
<ds:datastoreItem xmlns:ds="http://schemas.openxmlformats.org/officeDocument/2006/customXml" ds:itemID="{7C962C3A-F61E-446E-9C02-0892F9A07970}">
  <ds:schemaRefs>
    <ds:schemaRef ds:uri="ESRI.ArcGIS.Mapping.OfficeIntegration.PowerPointInfo"/>
  </ds:schemaRefs>
</ds:datastoreItem>
</file>

<file path=customXml/itemProps9.xml><?xml version="1.0" encoding="utf-8"?>
<ds:datastoreItem xmlns:ds="http://schemas.openxmlformats.org/officeDocument/2006/customXml" ds:itemID="{E1D7C93E-4613-4E8D-AFD8-973BBECA916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2017</TotalTime>
  <Words>610</Words>
  <Application>Microsoft Office PowerPoint</Application>
  <PresentationFormat>Custom</PresentationFormat>
  <Paragraphs>77</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Working Session on American Iron and Steel (AIS) Requirements for the Clean Water and Drinking Water State Revolving Funds   WWEMA 109th Annual Meeting “Finding Success in Uncertain Times”    Kiri Anderer, P.E. U.S. EPA, DWSRF Team November 9, 2017</vt:lpstr>
      <vt:lpstr>Background – Authorization</vt:lpstr>
      <vt:lpstr>Background – Authorization</vt:lpstr>
      <vt:lpstr>Background – What is AIS?</vt:lpstr>
      <vt:lpstr>Background – What is AIS?</vt:lpstr>
      <vt:lpstr>Background – Documenting Compliance</vt:lpstr>
      <vt:lpstr>Background – Documenting Compliance</vt:lpstr>
      <vt:lpstr>Slide 8</vt:lpstr>
      <vt:lpstr>Do Other “Buy American” Letters Work for the SRF AIS Requirement?</vt:lpstr>
      <vt:lpstr>Background – Waiver Authority</vt:lpstr>
      <vt:lpstr>National Waivers</vt:lpstr>
      <vt:lpstr>Project/Product Specific Waivers</vt:lpstr>
      <vt:lpstr>Project/Product Specific Waivers</vt:lpstr>
      <vt:lpstr>E.O. 13788</vt:lpstr>
      <vt:lpstr>Discussion Questions</vt:lpstr>
      <vt:lpstr>Kiri Anderer, p.e. anderer.Kirsten@epa.gov (202) 564-3134  srf_AIS@epa.gov http://www.epa.gov/cwsrf/state-revolving-fund-american-iron-and-steel-ais-requirement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Corcelli, Leslie</dc:creator>
  <cp:lastModifiedBy>Anita</cp:lastModifiedBy>
  <cp:revision>95</cp:revision>
  <dcterms:created xsi:type="dcterms:W3CDTF">2017-01-26T14:08:11Z</dcterms:created>
  <dcterms:modified xsi:type="dcterms:W3CDTF">2017-11-03T13:23:24Z</dcterms:modified>
</cp:coreProperties>
</file>