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05" r:id="rId5"/>
    <p:sldId id="423" r:id="rId6"/>
    <p:sldId id="424" r:id="rId7"/>
    <p:sldId id="317" r:id="rId8"/>
    <p:sldId id="343" r:id="rId9"/>
    <p:sldId id="394" r:id="rId10"/>
    <p:sldId id="413" r:id="rId11"/>
    <p:sldId id="395" r:id="rId12"/>
    <p:sldId id="396" r:id="rId13"/>
    <p:sldId id="364" r:id="rId14"/>
    <p:sldId id="418" r:id="rId15"/>
    <p:sldId id="390" r:id="rId16"/>
    <p:sldId id="416" r:id="rId17"/>
    <p:sldId id="393" r:id="rId18"/>
    <p:sldId id="417" r:id="rId19"/>
    <p:sldId id="353" r:id="rId20"/>
    <p:sldId id="385" r:id="rId21"/>
    <p:sldId id="330" r:id="rId22"/>
    <p:sldId id="425" r:id="rId23"/>
    <p:sldId id="421" r:id="rId24"/>
    <p:sldId id="427" r:id="rId25"/>
    <p:sldId id="430" r:id="rId26"/>
    <p:sldId id="432" r:id="rId27"/>
    <p:sldId id="288" r:id="rId2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1BA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3" autoAdjust="0"/>
    <p:restoredTop sz="90196" autoAdjust="0"/>
  </p:normalViewPr>
  <p:slideViewPr>
    <p:cSldViewPr>
      <p:cViewPr varScale="1">
        <p:scale>
          <a:sx n="87" d="100"/>
          <a:sy n="87" d="100"/>
        </p:scale>
        <p:origin x="-870"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046" y="-84"/>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A07BA7-9132-47DC-802A-D84C1FB555A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D28AFF5D-8376-43B7-B193-D6234338C517}">
      <dgm:prSet phldrT="[Text]"/>
      <dgm:spPr/>
      <dgm:t>
        <a:bodyPr/>
        <a:lstStyle/>
        <a:p>
          <a:r>
            <a:rPr lang="en-US" b="1" dirty="0" smtClean="0"/>
            <a:t>501(c)(3) nonprofit located in Alexandria, VA</a:t>
          </a:r>
          <a:endParaRPr lang="en-US" dirty="0"/>
        </a:p>
      </dgm:t>
    </dgm:pt>
    <dgm:pt modelId="{2D00EEAA-6743-4384-A810-50088FF919A9}" type="parTrans" cxnId="{F20E7DA7-3FE6-4927-BF93-00A69F39ECB4}">
      <dgm:prSet/>
      <dgm:spPr/>
      <dgm:t>
        <a:bodyPr/>
        <a:lstStyle/>
        <a:p>
          <a:endParaRPr lang="en-US"/>
        </a:p>
      </dgm:t>
    </dgm:pt>
    <dgm:pt modelId="{8FDA0341-3220-4069-AD77-CCEFA6BF0BF9}" type="sibTrans" cxnId="{F20E7DA7-3FE6-4927-BF93-00A69F39ECB4}">
      <dgm:prSet/>
      <dgm:spPr/>
      <dgm:t>
        <a:bodyPr/>
        <a:lstStyle/>
        <a:p>
          <a:endParaRPr lang="en-US"/>
        </a:p>
      </dgm:t>
    </dgm:pt>
    <dgm:pt modelId="{B35F6419-EEB2-46D4-B84F-A6FAA051B894}">
      <dgm:prSet/>
      <dgm:spPr/>
      <dgm:t>
        <a:bodyPr/>
        <a:lstStyle/>
        <a:p>
          <a:r>
            <a:rPr lang="en-US" b="1" dirty="0" smtClean="0"/>
            <a:t>1989 – 2016:  Research portfolio</a:t>
          </a:r>
          <a:endParaRPr lang="en-US" b="1" dirty="0"/>
        </a:p>
      </dgm:t>
    </dgm:pt>
    <dgm:pt modelId="{FBF43D49-0C28-45E0-8DD7-BFC3A700C134}" type="parTrans" cxnId="{21465BE2-164B-4BBF-8CD3-E68C0173BD58}">
      <dgm:prSet/>
      <dgm:spPr/>
      <dgm:t>
        <a:bodyPr/>
        <a:lstStyle/>
        <a:p>
          <a:endParaRPr lang="en-US"/>
        </a:p>
      </dgm:t>
    </dgm:pt>
    <dgm:pt modelId="{CAF90848-52DF-4EDF-96FA-92E81E6DFB6F}" type="sibTrans" cxnId="{21465BE2-164B-4BBF-8CD3-E68C0173BD58}">
      <dgm:prSet/>
      <dgm:spPr/>
      <dgm:t>
        <a:bodyPr/>
        <a:lstStyle/>
        <a:p>
          <a:endParaRPr lang="en-US"/>
        </a:p>
      </dgm:t>
    </dgm:pt>
    <dgm:pt modelId="{8CE0F4A9-AFC7-48A4-942E-97707C5F9FF1}">
      <dgm:prSet/>
      <dgm:spPr/>
      <dgm:t>
        <a:bodyPr/>
        <a:lstStyle/>
        <a:p>
          <a:r>
            <a:rPr lang="en-US" smtClean="0"/>
            <a:t>&gt;$200 million on water, wastewater, recycled water, and stormwater</a:t>
          </a:r>
          <a:endParaRPr lang="en-US" dirty="0"/>
        </a:p>
      </dgm:t>
    </dgm:pt>
    <dgm:pt modelId="{D8733276-F107-41A1-9882-E814334E020A}" type="parTrans" cxnId="{FAC01D42-1853-40B4-8CE5-2C91887F9498}">
      <dgm:prSet/>
      <dgm:spPr/>
      <dgm:t>
        <a:bodyPr/>
        <a:lstStyle/>
        <a:p>
          <a:endParaRPr lang="en-US"/>
        </a:p>
      </dgm:t>
    </dgm:pt>
    <dgm:pt modelId="{2D8F5EB8-EDB8-4C04-8F54-109AAB377AB8}" type="sibTrans" cxnId="{FAC01D42-1853-40B4-8CE5-2C91887F9498}">
      <dgm:prSet/>
      <dgm:spPr/>
      <dgm:t>
        <a:bodyPr/>
        <a:lstStyle/>
        <a:p>
          <a:endParaRPr lang="en-US"/>
        </a:p>
      </dgm:t>
    </dgm:pt>
    <dgm:pt modelId="{481A9B20-47A3-438E-BD5F-7327E3F67286}">
      <dgm:prSet/>
      <dgm:spPr/>
      <dgm:t>
        <a:bodyPr/>
        <a:lstStyle/>
        <a:p>
          <a:r>
            <a:rPr lang="en-US" b="1" smtClean="0"/>
            <a:t>Research organization</a:t>
          </a:r>
          <a:endParaRPr lang="en-US" b="1" dirty="0"/>
        </a:p>
      </dgm:t>
    </dgm:pt>
    <dgm:pt modelId="{22A4C3A5-DD9A-4D61-A7A7-CF553FCD6878}" type="parTrans" cxnId="{E4CE6500-E30C-4A04-8C83-0E12789D1EDA}">
      <dgm:prSet/>
      <dgm:spPr/>
      <dgm:t>
        <a:bodyPr/>
        <a:lstStyle/>
        <a:p>
          <a:endParaRPr lang="en-US"/>
        </a:p>
      </dgm:t>
    </dgm:pt>
    <dgm:pt modelId="{B64F0C3D-91FF-4C0D-9A2C-0915B80EE500}" type="sibTrans" cxnId="{E4CE6500-E30C-4A04-8C83-0E12789D1EDA}">
      <dgm:prSet/>
      <dgm:spPr/>
      <dgm:t>
        <a:bodyPr/>
        <a:lstStyle/>
        <a:p>
          <a:endParaRPr lang="en-US"/>
        </a:p>
      </dgm:t>
    </dgm:pt>
    <dgm:pt modelId="{5D93CA4F-086A-43D7-8A07-B43FE291525A}">
      <dgm:prSet/>
      <dgm:spPr/>
      <dgm:t>
        <a:bodyPr/>
        <a:lstStyle/>
        <a:p>
          <a:r>
            <a:rPr lang="en-US" dirty="0" smtClean="0"/>
            <a:t>&gt;350 subscribers</a:t>
          </a:r>
          <a:endParaRPr lang="en-US" dirty="0"/>
        </a:p>
      </dgm:t>
    </dgm:pt>
    <dgm:pt modelId="{008C6ED8-99A1-4D39-B641-D799A5121053}" type="parTrans" cxnId="{C5D1E894-7EAF-4C1B-A716-7ED360A5E20E}">
      <dgm:prSet/>
      <dgm:spPr/>
      <dgm:t>
        <a:bodyPr/>
        <a:lstStyle/>
        <a:p>
          <a:endParaRPr lang="en-US"/>
        </a:p>
      </dgm:t>
    </dgm:pt>
    <dgm:pt modelId="{D2A7C6F3-07C5-4E22-AEEC-493BBD17637D}" type="sibTrans" cxnId="{C5D1E894-7EAF-4C1B-A716-7ED360A5E20E}">
      <dgm:prSet/>
      <dgm:spPr/>
      <dgm:t>
        <a:bodyPr/>
        <a:lstStyle/>
        <a:p>
          <a:endParaRPr lang="en-US"/>
        </a:p>
      </dgm:t>
    </dgm:pt>
    <dgm:pt modelId="{5430BA8E-FDC4-431A-A703-738B9A079B4B}">
      <dgm:prSet/>
      <dgm:spPr/>
      <dgm:t>
        <a:bodyPr/>
        <a:lstStyle/>
        <a:p>
          <a:r>
            <a:rPr lang="en-US" dirty="0" smtClean="0"/>
            <a:t>Partners:  U.S. EPA, Department of Energy, National Science Foundation, Bureau of Reclamation, CA State Water Board, NYSERDA</a:t>
          </a:r>
          <a:endParaRPr lang="en-US" dirty="0"/>
        </a:p>
      </dgm:t>
    </dgm:pt>
    <dgm:pt modelId="{5B00E188-487C-42C4-B843-23E5C99C2483}" type="parTrans" cxnId="{71AB7446-EB53-490B-8EB4-EE60E2DE9AD0}">
      <dgm:prSet/>
      <dgm:spPr/>
      <dgm:t>
        <a:bodyPr/>
        <a:lstStyle/>
        <a:p>
          <a:endParaRPr lang="en-US"/>
        </a:p>
      </dgm:t>
    </dgm:pt>
    <dgm:pt modelId="{269BCC79-0AAB-4558-8441-79A2CA2A9AA9}" type="sibTrans" cxnId="{71AB7446-EB53-490B-8EB4-EE60E2DE9AD0}">
      <dgm:prSet/>
      <dgm:spPr/>
      <dgm:t>
        <a:bodyPr/>
        <a:lstStyle/>
        <a:p>
          <a:endParaRPr lang="en-US"/>
        </a:p>
      </dgm:t>
    </dgm:pt>
    <dgm:pt modelId="{6B56E71C-3E41-44D5-B743-EB865B0B79AA}">
      <dgm:prSet/>
      <dgm:spPr/>
      <dgm:t>
        <a:bodyPr/>
        <a:lstStyle/>
        <a:p>
          <a:r>
            <a:rPr lang="en-US" dirty="0" smtClean="0"/>
            <a:t>30 staff members (over half manage research)</a:t>
          </a:r>
          <a:endParaRPr lang="en-US" dirty="0"/>
        </a:p>
      </dgm:t>
    </dgm:pt>
    <dgm:pt modelId="{5D5C39BB-7AFE-4927-8016-46F633EE7B99}" type="parTrans" cxnId="{333F04B9-5489-412C-AC69-3AB4C8CF85F1}">
      <dgm:prSet/>
      <dgm:spPr/>
      <dgm:t>
        <a:bodyPr/>
        <a:lstStyle/>
        <a:p>
          <a:endParaRPr lang="en-US"/>
        </a:p>
      </dgm:t>
    </dgm:pt>
    <dgm:pt modelId="{E356BBEA-322A-4971-93B7-CCEA96B01AE0}" type="sibTrans" cxnId="{333F04B9-5489-412C-AC69-3AB4C8CF85F1}">
      <dgm:prSet/>
      <dgm:spPr/>
      <dgm:t>
        <a:bodyPr/>
        <a:lstStyle/>
        <a:p>
          <a:endParaRPr lang="en-US"/>
        </a:p>
      </dgm:t>
    </dgm:pt>
    <dgm:pt modelId="{39F735EA-688D-494F-8692-F85E8F23A721}">
      <dgm:prSet/>
      <dgm:spPr/>
      <dgm:t>
        <a:bodyPr/>
        <a:lstStyle/>
        <a:p>
          <a:r>
            <a:rPr lang="en-US" dirty="0" smtClean="0"/>
            <a:t>Broad focus on integrated water research</a:t>
          </a:r>
          <a:endParaRPr lang="en-US" dirty="0"/>
        </a:p>
      </dgm:t>
    </dgm:pt>
    <dgm:pt modelId="{E471AC0B-ABD1-40E7-A44A-104B3C916F65}" type="parTrans" cxnId="{3B1A8FFC-81AC-4136-AE01-E90A8C3A0E53}">
      <dgm:prSet/>
      <dgm:spPr/>
      <dgm:t>
        <a:bodyPr/>
        <a:lstStyle/>
        <a:p>
          <a:endParaRPr lang="en-US"/>
        </a:p>
      </dgm:t>
    </dgm:pt>
    <dgm:pt modelId="{D9252997-B7F4-4BAD-8A1E-D454730F30B2}" type="sibTrans" cxnId="{3B1A8FFC-81AC-4136-AE01-E90A8C3A0E53}">
      <dgm:prSet/>
      <dgm:spPr/>
      <dgm:t>
        <a:bodyPr/>
        <a:lstStyle/>
        <a:p>
          <a:endParaRPr lang="en-US"/>
        </a:p>
      </dgm:t>
    </dgm:pt>
    <dgm:pt modelId="{3952DA1B-2FAC-49C0-913D-5D70E062B24B}" type="pres">
      <dgm:prSet presAssocID="{5AA07BA7-9132-47DC-802A-D84C1FB555AD}" presName="linear" presStyleCnt="0">
        <dgm:presLayoutVars>
          <dgm:animLvl val="lvl"/>
          <dgm:resizeHandles val="exact"/>
        </dgm:presLayoutVars>
      </dgm:prSet>
      <dgm:spPr/>
      <dgm:t>
        <a:bodyPr/>
        <a:lstStyle/>
        <a:p>
          <a:endParaRPr lang="en-US"/>
        </a:p>
      </dgm:t>
    </dgm:pt>
    <dgm:pt modelId="{48DDAD35-650B-46E7-8BEB-3928D52DD7B8}" type="pres">
      <dgm:prSet presAssocID="{D28AFF5D-8376-43B7-B193-D6234338C517}" presName="parentText" presStyleLbl="node1" presStyleIdx="0" presStyleCnt="3">
        <dgm:presLayoutVars>
          <dgm:chMax val="0"/>
          <dgm:bulletEnabled val="1"/>
        </dgm:presLayoutVars>
      </dgm:prSet>
      <dgm:spPr/>
      <dgm:t>
        <a:bodyPr/>
        <a:lstStyle/>
        <a:p>
          <a:endParaRPr lang="en-US"/>
        </a:p>
      </dgm:t>
    </dgm:pt>
    <dgm:pt modelId="{E994808D-B3DF-495E-BE15-A7B7E7FF3ACE}" type="pres">
      <dgm:prSet presAssocID="{8FDA0341-3220-4069-AD77-CCEFA6BF0BF9}" presName="spacer" presStyleCnt="0"/>
      <dgm:spPr/>
    </dgm:pt>
    <dgm:pt modelId="{24E0A0D2-DDB5-4F9C-8B3C-B113222AA067}" type="pres">
      <dgm:prSet presAssocID="{B35F6419-EEB2-46D4-B84F-A6FAA051B894}" presName="parentText" presStyleLbl="node1" presStyleIdx="1" presStyleCnt="3">
        <dgm:presLayoutVars>
          <dgm:chMax val="0"/>
          <dgm:bulletEnabled val="1"/>
        </dgm:presLayoutVars>
      </dgm:prSet>
      <dgm:spPr/>
      <dgm:t>
        <a:bodyPr/>
        <a:lstStyle/>
        <a:p>
          <a:endParaRPr lang="en-US"/>
        </a:p>
      </dgm:t>
    </dgm:pt>
    <dgm:pt modelId="{F4F64569-6AED-4099-B44C-EB323C6A9B92}" type="pres">
      <dgm:prSet presAssocID="{B35F6419-EEB2-46D4-B84F-A6FAA051B894}" presName="childText" presStyleLbl="revTx" presStyleIdx="0" presStyleCnt="2">
        <dgm:presLayoutVars>
          <dgm:bulletEnabled val="1"/>
        </dgm:presLayoutVars>
      </dgm:prSet>
      <dgm:spPr/>
      <dgm:t>
        <a:bodyPr/>
        <a:lstStyle/>
        <a:p>
          <a:endParaRPr lang="en-US"/>
        </a:p>
      </dgm:t>
    </dgm:pt>
    <dgm:pt modelId="{9B37ABC4-C01F-4C84-8C0A-F9E855738FFD}" type="pres">
      <dgm:prSet presAssocID="{481A9B20-47A3-438E-BD5F-7327E3F67286}" presName="parentText" presStyleLbl="node1" presStyleIdx="2" presStyleCnt="3">
        <dgm:presLayoutVars>
          <dgm:chMax val="0"/>
          <dgm:bulletEnabled val="1"/>
        </dgm:presLayoutVars>
      </dgm:prSet>
      <dgm:spPr/>
      <dgm:t>
        <a:bodyPr/>
        <a:lstStyle/>
        <a:p>
          <a:endParaRPr lang="en-US"/>
        </a:p>
      </dgm:t>
    </dgm:pt>
    <dgm:pt modelId="{1D2BB585-0958-4A3E-912A-88DA609D2CEC}" type="pres">
      <dgm:prSet presAssocID="{481A9B20-47A3-438E-BD5F-7327E3F67286}" presName="childText" presStyleLbl="revTx" presStyleIdx="1" presStyleCnt="2">
        <dgm:presLayoutVars>
          <dgm:bulletEnabled val="1"/>
        </dgm:presLayoutVars>
      </dgm:prSet>
      <dgm:spPr/>
      <dgm:t>
        <a:bodyPr/>
        <a:lstStyle/>
        <a:p>
          <a:endParaRPr lang="en-US"/>
        </a:p>
      </dgm:t>
    </dgm:pt>
  </dgm:ptLst>
  <dgm:cxnLst>
    <dgm:cxn modelId="{3B1A8FFC-81AC-4136-AE01-E90A8C3A0E53}" srcId="{481A9B20-47A3-438E-BD5F-7327E3F67286}" destId="{39F735EA-688D-494F-8692-F85E8F23A721}" srcOrd="3" destOrd="0" parTransId="{E471AC0B-ABD1-40E7-A44A-104B3C916F65}" sibTransId="{D9252997-B7F4-4BAD-8A1E-D454730F30B2}"/>
    <dgm:cxn modelId="{333F04B9-5489-412C-AC69-3AB4C8CF85F1}" srcId="{481A9B20-47A3-438E-BD5F-7327E3F67286}" destId="{6B56E71C-3E41-44D5-B743-EB865B0B79AA}" srcOrd="2" destOrd="0" parTransId="{5D5C39BB-7AFE-4927-8016-46F633EE7B99}" sibTransId="{E356BBEA-322A-4971-93B7-CCEA96B01AE0}"/>
    <dgm:cxn modelId="{F20E7DA7-3FE6-4927-BF93-00A69F39ECB4}" srcId="{5AA07BA7-9132-47DC-802A-D84C1FB555AD}" destId="{D28AFF5D-8376-43B7-B193-D6234338C517}" srcOrd="0" destOrd="0" parTransId="{2D00EEAA-6743-4384-A810-50088FF919A9}" sibTransId="{8FDA0341-3220-4069-AD77-CCEFA6BF0BF9}"/>
    <dgm:cxn modelId="{87127E33-FAD9-4D15-A8EC-A85DCEB63B1E}" type="presOf" srcId="{5D93CA4F-086A-43D7-8A07-B43FE291525A}" destId="{1D2BB585-0958-4A3E-912A-88DA609D2CEC}" srcOrd="0" destOrd="0" presId="urn:microsoft.com/office/officeart/2005/8/layout/vList2"/>
    <dgm:cxn modelId="{186B4925-D68B-45F0-B09C-39874CDEBF8A}" type="presOf" srcId="{39F735EA-688D-494F-8692-F85E8F23A721}" destId="{1D2BB585-0958-4A3E-912A-88DA609D2CEC}" srcOrd="0" destOrd="3" presId="urn:microsoft.com/office/officeart/2005/8/layout/vList2"/>
    <dgm:cxn modelId="{75198E24-6A1F-4FC6-A249-8DEDBDDEC292}" type="presOf" srcId="{8CE0F4A9-AFC7-48A4-942E-97707C5F9FF1}" destId="{F4F64569-6AED-4099-B44C-EB323C6A9B92}" srcOrd="0" destOrd="0" presId="urn:microsoft.com/office/officeart/2005/8/layout/vList2"/>
    <dgm:cxn modelId="{FAC01D42-1853-40B4-8CE5-2C91887F9498}" srcId="{B35F6419-EEB2-46D4-B84F-A6FAA051B894}" destId="{8CE0F4A9-AFC7-48A4-942E-97707C5F9FF1}" srcOrd="0" destOrd="0" parTransId="{D8733276-F107-41A1-9882-E814334E020A}" sibTransId="{2D8F5EB8-EDB8-4C04-8F54-109AAB377AB8}"/>
    <dgm:cxn modelId="{87567A4A-F123-4285-A4FD-9DA5B2E0DA4D}" type="presOf" srcId="{5AA07BA7-9132-47DC-802A-D84C1FB555AD}" destId="{3952DA1B-2FAC-49C0-913D-5D70E062B24B}" srcOrd="0" destOrd="0" presId="urn:microsoft.com/office/officeart/2005/8/layout/vList2"/>
    <dgm:cxn modelId="{601136FC-3DE6-417D-AAC9-1F787CB15236}" type="presOf" srcId="{481A9B20-47A3-438E-BD5F-7327E3F67286}" destId="{9B37ABC4-C01F-4C84-8C0A-F9E855738FFD}" srcOrd="0" destOrd="0" presId="urn:microsoft.com/office/officeart/2005/8/layout/vList2"/>
    <dgm:cxn modelId="{E4CE6500-E30C-4A04-8C83-0E12789D1EDA}" srcId="{5AA07BA7-9132-47DC-802A-D84C1FB555AD}" destId="{481A9B20-47A3-438E-BD5F-7327E3F67286}" srcOrd="2" destOrd="0" parTransId="{22A4C3A5-DD9A-4D61-A7A7-CF553FCD6878}" sibTransId="{B64F0C3D-91FF-4C0D-9A2C-0915B80EE500}"/>
    <dgm:cxn modelId="{9E7BD62C-B480-4B86-99D1-F1954529E3F3}" type="presOf" srcId="{D28AFF5D-8376-43B7-B193-D6234338C517}" destId="{48DDAD35-650B-46E7-8BEB-3928D52DD7B8}" srcOrd="0" destOrd="0" presId="urn:microsoft.com/office/officeart/2005/8/layout/vList2"/>
    <dgm:cxn modelId="{E872F216-3D59-4583-B66D-E60770040D08}" type="presOf" srcId="{6B56E71C-3E41-44D5-B743-EB865B0B79AA}" destId="{1D2BB585-0958-4A3E-912A-88DA609D2CEC}" srcOrd="0" destOrd="2" presId="urn:microsoft.com/office/officeart/2005/8/layout/vList2"/>
    <dgm:cxn modelId="{71AB7446-EB53-490B-8EB4-EE60E2DE9AD0}" srcId="{481A9B20-47A3-438E-BD5F-7327E3F67286}" destId="{5430BA8E-FDC4-431A-A703-738B9A079B4B}" srcOrd="1" destOrd="0" parTransId="{5B00E188-487C-42C4-B843-23E5C99C2483}" sibTransId="{269BCC79-0AAB-4558-8441-79A2CA2A9AA9}"/>
    <dgm:cxn modelId="{C5D1E894-7EAF-4C1B-A716-7ED360A5E20E}" srcId="{481A9B20-47A3-438E-BD5F-7327E3F67286}" destId="{5D93CA4F-086A-43D7-8A07-B43FE291525A}" srcOrd="0" destOrd="0" parTransId="{008C6ED8-99A1-4D39-B641-D799A5121053}" sibTransId="{D2A7C6F3-07C5-4E22-AEEC-493BBD17637D}"/>
    <dgm:cxn modelId="{C48CF52D-7262-4448-8158-5089E6C65FB5}" type="presOf" srcId="{5430BA8E-FDC4-431A-A703-738B9A079B4B}" destId="{1D2BB585-0958-4A3E-912A-88DA609D2CEC}" srcOrd="0" destOrd="1" presId="urn:microsoft.com/office/officeart/2005/8/layout/vList2"/>
    <dgm:cxn modelId="{21465BE2-164B-4BBF-8CD3-E68C0173BD58}" srcId="{5AA07BA7-9132-47DC-802A-D84C1FB555AD}" destId="{B35F6419-EEB2-46D4-B84F-A6FAA051B894}" srcOrd="1" destOrd="0" parTransId="{FBF43D49-0C28-45E0-8DD7-BFC3A700C134}" sibTransId="{CAF90848-52DF-4EDF-96FA-92E81E6DFB6F}"/>
    <dgm:cxn modelId="{8C60BDBF-4C68-4E50-B52B-890A0E043F66}" type="presOf" srcId="{B35F6419-EEB2-46D4-B84F-A6FAA051B894}" destId="{24E0A0D2-DDB5-4F9C-8B3C-B113222AA067}" srcOrd="0" destOrd="0" presId="urn:microsoft.com/office/officeart/2005/8/layout/vList2"/>
    <dgm:cxn modelId="{48EA451C-31B4-4708-AF6E-9DDCE7044EDA}" type="presParOf" srcId="{3952DA1B-2FAC-49C0-913D-5D70E062B24B}" destId="{48DDAD35-650B-46E7-8BEB-3928D52DD7B8}" srcOrd="0" destOrd="0" presId="urn:microsoft.com/office/officeart/2005/8/layout/vList2"/>
    <dgm:cxn modelId="{130AAABD-48B4-4286-A2A4-75DB6471E920}" type="presParOf" srcId="{3952DA1B-2FAC-49C0-913D-5D70E062B24B}" destId="{E994808D-B3DF-495E-BE15-A7B7E7FF3ACE}" srcOrd="1" destOrd="0" presId="urn:microsoft.com/office/officeart/2005/8/layout/vList2"/>
    <dgm:cxn modelId="{FCC989CE-A94F-4D26-A126-CC984EDA2CBE}" type="presParOf" srcId="{3952DA1B-2FAC-49C0-913D-5D70E062B24B}" destId="{24E0A0D2-DDB5-4F9C-8B3C-B113222AA067}" srcOrd="2" destOrd="0" presId="urn:microsoft.com/office/officeart/2005/8/layout/vList2"/>
    <dgm:cxn modelId="{254AD108-F2CB-4436-B03E-7DB47301476B}" type="presParOf" srcId="{3952DA1B-2FAC-49C0-913D-5D70E062B24B}" destId="{F4F64569-6AED-4099-B44C-EB323C6A9B92}" srcOrd="3" destOrd="0" presId="urn:microsoft.com/office/officeart/2005/8/layout/vList2"/>
    <dgm:cxn modelId="{2EE678B4-EDF3-45D0-B2E6-4D18D369A78A}" type="presParOf" srcId="{3952DA1B-2FAC-49C0-913D-5D70E062B24B}" destId="{9B37ABC4-C01F-4C84-8C0A-F9E855738FFD}" srcOrd="4" destOrd="0" presId="urn:microsoft.com/office/officeart/2005/8/layout/vList2"/>
    <dgm:cxn modelId="{12680C26-8BBD-4E37-9DF8-93A70D950266}" type="presParOf" srcId="{3952DA1B-2FAC-49C0-913D-5D70E062B24B}" destId="{1D2BB585-0958-4A3E-912A-88DA609D2CEC}"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DDAD35-650B-46E7-8BEB-3928D52DD7B8}">
      <dsp:nvSpPr>
        <dsp:cNvPr id="0" name=""/>
        <dsp:cNvSpPr/>
      </dsp:nvSpPr>
      <dsp:spPr>
        <a:xfrm>
          <a:off x="0" y="74472"/>
          <a:ext cx="8229600" cy="5036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501(c)(3) nonprofit located in Alexandria, VA</a:t>
          </a:r>
          <a:endParaRPr lang="en-US" sz="2100" kern="1200" dirty="0"/>
        </a:p>
      </dsp:txBody>
      <dsp:txXfrm>
        <a:off x="0" y="74472"/>
        <a:ext cx="8229600" cy="503685"/>
      </dsp:txXfrm>
    </dsp:sp>
    <dsp:sp modelId="{24E0A0D2-DDB5-4F9C-8B3C-B113222AA067}">
      <dsp:nvSpPr>
        <dsp:cNvPr id="0" name=""/>
        <dsp:cNvSpPr/>
      </dsp:nvSpPr>
      <dsp:spPr>
        <a:xfrm>
          <a:off x="0" y="638637"/>
          <a:ext cx="8229600" cy="503685"/>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dirty="0" smtClean="0"/>
            <a:t>1989 – 2016:  Research portfolio</a:t>
          </a:r>
          <a:endParaRPr lang="en-US" sz="2100" b="1" kern="1200" dirty="0"/>
        </a:p>
      </dsp:txBody>
      <dsp:txXfrm>
        <a:off x="0" y="638637"/>
        <a:ext cx="8229600" cy="503685"/>
      </dsp:txXfrm>
    </dsp:sp>
    <dsp:sp modelId="{F4F64569-6AED-4099-B44C-EB323C6A9B92}">
      <dsp:nvSpPr>
        <dsp:cNvPr id="0" name=""/>
        <dsp:cNvSpPr/>
      </dsp:nvSpPr>
      <dsp:spPr>
        <a:xfrm>
          <a:off x="0" y="1142322"/>
          <a:ext cx="82296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smtClean="0"/>
            <a:t>&gt;$200 million on water, wastewater, recycled water, and stormwater</a:t>
          </a:r>
          <a:endParaRPr lang="en-US" sz="1600" kern="1200" dirty="0"/>
        </a:p>
      </dsp:txBody>
      <dsp:txXfrm>
        <a:off x="0" y="1142322"/>
        <a:ext cx="8229600" cy="347760"/>
      </dsp:txXfrm>
    </dsp:sp>
    <dsp:sp modelId="{9B37ABC4-C01F-4C84-8C0A-F9E855738FFD}">
      <dsp:nvSpPr>
        <dsp:cNvPr id="0" name=""/>
        <dsp:cNvSpPr/>
      </dsp:nvSpPr>
      <dsp:spPr>
        <a:xfrm>
          <a:off x="0" y="1490082"/>
          <a:ext cx="8229600" cy="50368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b="1" kern="1200" smtClean="0"/>
            <a:t>Research organization</a:t>
          </a:r>
          <a:endParaRPr lang="en-US" sz="2100" b="1" kern="1200" dirty="0"/>
        </a:p>
      </dsp:txBody>
      <dsp:txXfrm>
        <a:off x="0" y="1490082"/>
        <a:ext cx="8229600" cy="503685"/>
      </dsp:txXfrm>
    </dsp:sp>
    <dsp:sp modelId="{1D2BB585-0958-4A3E-912A-88DA609D2CEC}">
      <dsp:nvSpPr>
        <dsp:cNvPr id="0" name=""/>
        <dsp:cNvSpPr/>
      </dsp:nvSpPr>
      <dsp:spPr>
        <a:xfrm>
          <a:off x="0" y="1993767"/>
          <a:ext cx="8229600"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&gt;350 subscribers</a:t>
          </a:r>
          <a:endParaRPr lang="en-US" sz="1600" kern="1200" dirty="0"/>
        </a:p>
        <a:p>
          <a:pPr marL="171450" lvl="1" indent="-171450" algn="l" defTabSz="711200">
            <a:lnSpc>
              <a:spcPct val="90000"/>
            </a:lnSpc>
            <a:spcBef>
              <a:spcPct val="0"/>
            </a:spcBef>
            <a:spcAft>
              <a:spcPct val="20000"/>
            </a:spcAft>
            <a:buChar char="••"/>
          </a:pPr>
          <a:r>
            <a:rPr lang="en-US" sz="1600" kern="1200" dirty="0" smtClean="0"/>
            <a:t>Partners:  U.S. EPA, Department of Energy, National Science Foundation, Bureau of Reclamation, CA State Water Board, NYSERDA</a:t>
          </a:r>
          <a:endParaRPr lang="en-US" sz="1600" kern="1200" dirty="0"/>
        </a:p>
        <a:p>
          <a:pPr marL="171450" lvl="1" indent="-171450" algn="l" defTabSz="711200">
            <a:lnSpc>
              <a:spcPct val="90000"/>
            </a:lnSpc>
            <a:spcBef>
              <a:spcPct val="0"/>
            </a:spcBef>
            <a:spcAft>
              <a:spcPct val="20000"/>
            </a:spcAft>
            <a:buChar char="••"/>
          </a:pPr>
          <a:r>
            <a:rPr lang="en-US" sz="1600" kern="1200" dirty="0" smtClean="0"/>
            <a:t>30 staff members (over half manage research)</a:t>
          </a:r>
          <a:endParaRPr lang="en-US" sz="1600" kern="1200" dirty="0"/>
        </a:p>
        <a:p>
          <a:pPr marL="171450" lvl="1" indent="-171450" algn="l" defTabSz="711200">
            <a:lnSpc>
              <a:spcPct val="90000"/>
            </a:lnSpc>
            <a:spcBef>
              <a:spcPct val="0"/>
            </a:spcBef>
            <a:spcAft>
              <a:spcPct val="20000"/>
            </a:spcAft>
            <a:buChar char="••"/>
          </a:pPr>
          <a:r>
            <a:rPr lang="en-US" sz="1600" kern="1200" dirty="0" smtClean="0"/>
            <a:t>Broad focus on integrated water research</a:t>
          </a:r>
          <a:endParaRPr lang="en-US" sz="1600" kern="1200" dirty="0"/>
        </a:p>
      </dsp:txBody>
      <dsp:txXfrm>
        <a:off x="0" y="1993767"/>
        <a:ext cx="8229600" cy="13258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66FC86C-38F2-401D-A45B-09B11A8B74A1}" type="datetimeFigureOut">
              <a:rPr lang="en-US" smtClean="0"/>
              <a:pPr/>
              <a:t>3/15/2017</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1A631FA-40CC-4828-8509-982D2F552D6E}" type="slidenum">
              <a:rPr lang="en-US" smtClean="0"/>
              <a:pPr/>
              <a:t>‹#›</a:t>
            </a:fld>
            <a:endParaRPr lang="en-US" dirty="0"/>
          </a:p>
        </p:txBody>
      </p:sp>
    </p:spTree>
    <p:extLst>
      <p:ext uri="{BB962C8B-B14F-4D97-AF65-F5344CB8AC3E}">
        <p14:creationId xmlns:p14="http://schemas.microsoft.com/office/powerpoint/2010/main" xmlns="" val="3579839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7261986-2ED2-4C09-B950-3A4EFC8CB5CC}" type="datetimeFigureOut">
              <a:rPr lang="en-US" smtClean="0"/>
              <a:pPr/>
              <a:t>3/15/2017</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9A5CE02-F98F-402A-87B8-FA69CF4046D0}" type="slidenum">
              <a:rPr lang="en-US" smtClean="0"/>
              <a:pPr/>
              <a:t>‹#›</a:t>
            </a:fld>
            <a:endParaRPr lang="en-US" dirty="0"/>
          </a:p>
        </p:txBody>
      </p:sp>
    </p:spTree>
    <p:extLst>
      <p:ext uri="{BB962C8B-B14F-4D97-AF65-F5344CB8AC3E}">
        <p14:creationId xmlns:p14="http://schemas.microsoft.com/office/powerpoint/2010/main" xmlns="" val="324771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5CE02-F98F-402A-87B8-FA69CF4046D0}" type="slidenum">
              <a:rPr lang="en-US" smtClean="0"/>
              <a:pPr/>
              <a:t>1</a:t>
            </a:fld>
            <a:endParaRPr lang="en-US" dirty="0"/>
          </a:p>
        </p:txBody>
      </p:sp>
    </p:spTree>
    <p:extLst>
      <p:ext uri="{BB962C8B-B14F-4D97-AF65-F5344CB8AC3E}">
        <p14:creationId xmlns:p14="http://schemas.microsoft.com/office/powerpoint/2010/main" xmlns="" val="315818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ENER1 report findings, area with research needs that we are addressing.</a:t>
            </a:r>
            <a:endParaRPr lang="en-US" dirty="0"/>
          </a:p>
        </p:txBody>
      </p:sp>
      <p:sp>
        <p:nvSpPr>
          <p:cNvPr id="4" name="Slide Number Placeholder 3"/>
          <p:cNvSpPr>
            <a:spLocks noGrp="1"/>
          </p:cNvSpPr>
          <p:nvPr>
            <p:ph type="sldNum" sz="quarter" idx="10"/>
          </p:nvPr>
        </p:nvSpPr>
        <p:spPr/>
        <p:txBody>
          <a:bodyPr/>
          <a:lstStyle/>
          <a:p>
            <a:fld id="{A6207E6A-6291-45A3-8939-354CB8B80207}" type="slidenum">
              <a:rPr lang="en-US" smtClean="0"/>
              <a:pPr/>
              <a:t>21</a:t>
            </a:fld>
            <a:endParaRPr lang="en-US"/>
          </a:p>
        </p:txBody>
      </p:sp>
    </p:spTree>
    <p:extLst>
      <p:ext uri="{BB962C8B-B14F-4D97-AF65-F5344CB8AC3E}">
        <p14:creationId xmlns:p14="http://schemas.microsoft.com/office/powerpoint/2010/main" xmlns="" val="333438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water</a:t>
            </a:r>
            <a:r>
              <a:rPr lang="en-US" baseline="0" dirty="0" smtClean="0"/>
              <a:t> is now available for drinking water supply.  It has been treated and monitored to ensure that it complies with regulations and is safe for drinking.  </a:t>
            </a:r>
            <a:endParaRPr lang="en-US" dirty="0" smtClean="0"/>
          </a:p>
          <a:p>
            <a:endParaRPr lang="en-US" dirty="0"/>
          </a:p>
        </p:txBody>
      </p:sp>
      <p:sp>
        <p:nvSpPr>
          <p:cNvPr id="4" name="Slide Number Placeholder 3"/>
          <p:cNvSpPr>
            <a:spLocks noGrp="1"/>
          </p:cNvSpPr>
          <p:nvPr>
            <p:ph type="sldNum" sz="quarter" idx="10"/>
          </p:nvPr>
        </p:nvSpPr>
        <p:spPr/>
        <p:txBody>
          <a:bodyPr/>
          <a:lstStyle/>
          <a:p>
            <a:fld id="{AF9F573A-CED7-A744-8A0B-55D325EB698B}" type="slidenum">
              <a:rPr lang="en-US" smtClean="0"/>
              <a:pPr/>
              <a:t>22</a:t>
            </a:fld>
            <a:endParaRPr lang="en-US"/>
          </a:p>
        </p:txBody>
      </p:sp>
    </p:spTree>
    <p:extLst>
      <p:ext uri="{BB962C8B-B14F-4D97-AF65-F5344CB8AC3E}">
        <p14:creationId xmlns:p14="http://schemas.microsoft.com/office/powerpoint/2010/main" xmlns="" val="2260845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WRRF+WRCA to provide</a:t>
            </a:r>
            <a:r>
              <a:rPr lang="en-US" baseline="0" dirty="0" smtClean="0"/>
              <a:t> research to be able to answer is it “feasible to develop criteria for DPR”?</a:t>
            </a:r>
          </a:p>
          <a:p>
            <a:endParaRPr lang="en-US" dirty="0"/>
          </a:p>
        </p:txBody>
      </p:sp>
      <p:sp>
        <p:nvSpPr>
          <p:cNvPr id="4" name="Slide Number Placeholder 3"/>
          <p:cNvSpPr>
            <a:spLocks noGrp="1"/>
          </p:cNvSpPr>
          <p:nvPr>
            <p:ph type="sldNum" sz="quarter" idx="10"/>
          </p:nvPr>
        </p:nvSpPr>
        <p:spPr/>
        <p:txBody>
          <a:bodyPr/>
          <a:lstStyle/>
          <a:p>
            <a:fld id="{2373ACF1-41C2-4DCF-B0EE-8815E6A2615C}" type="slidenum">
              <a:rPr lang="en-US" smtClean="0"/>
              <a:pPr/>
              <a:t>23</a:t>
            </a:fld>
            <a:endParaRPr lang="en-US"/>
          </a:p>
        </p:txBody>
      </p:sp>
    </p:spTree>
    <p:extLst>
      <p:ext uri="{BB962C8B-B14F-4D97-AF65-F5344CB8AC3E}">
        <p14:creationId xmlns:p14="http://schemas.microsoft.com/office/powerpoint/2010/main" xmlns="" val="399621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3ACF1-41C2-4DCF-B0EE-8815E6A261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75709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5057" indent="-165057">
              <a:buFont typeface="Arial" pitchFamily="34" charset="0"/>
              <a:buChar char="•"/>
            </a:pPr>
            <a:r>
              <a:rPr lang="en-US" sz="1000" dirty="0"/>
              <a:t>WERF was Founded in 1989 and Water Reuse Research Foundation in 1990. </a:t>
            </a:r>
          </a:p>
          <a:p>
            <a:pPr marL="165057" indent="-165057">
              <a:buFont typeface="Arial" pitchFamily="34" charset="0"/>
              <a:buChar char="•"/>
            </a:pPr>
            <a:r>
              <a:rPr lang="en-US" sz="1000" dirty="0"/>
              <a:t>The new not-for-profit powerhouse, called the Water Environment &amp; Reuse Foundation (WE&amp;RF), brings together a rich portfolio of research in water, wastewater, and stormwater, valued at more than $200 million. </a:t>
            </a:r>
          </a:p>
          <a:p>
            <a:pPr marL="165057" indent="-165057">
              <a:buFont typeface="Arial" pitchFamily="34" charset="0"/>
              <a:buChar char="•"/>
            </a:pPr>
            <a:r>
              <a:rPr lang="en-US" sz="1000" dirty="0"/>
              <a:t>The merger strengthens the industry movement toward One Water, which realizes the true value of water, wastewater, and stormwater.</a:t>
            </a:r>
          </a:p>
          <a:p>
            <a:pPr marL="165057" indent="-165057">
              <a:buFont typeface="Arial" pitchFamily="34" charset="0"/>
              <a:buChar char="•"/>
            </a:pPr>
            <a:r>
              <a:rPr lang="en-US" sz="1000" dirty="0"/>
              <a:t>We are seeking to identify, support, and disseminate research that enhances the quality and reliability of water for natural systems and communities with an integrated approach to resource recovery and reuse, while facilitating interaction among practitioners, educators, researchers, decision makers, and the public.</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A648E8-81DA-446D-81EF-ABCC4678BBA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44678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IT Scholarships</a:t>
            </a:r>
          </a:p>
          <a:p>
            <a:r>
              <a:rPr lang="en-US" baseline="0" dirty="0" smtClean="0"/>
              <a:t>LIFT Link</a:t>
            </a:r>
          </a:p>
          <a:p>
            <a:r>
              <a:rPr lang="en-US" baseline="0" dirty="0" smtClean="0"/>
              <a:t>Technology Scans</a:t>
            </a:r>
          </a:p>
          <a:p>
            <a:r>
              <a:rPr lang="en-US" baseline="0" dirty="0" smtClean="0"/>
              <a:t>Forums to Present and Discuss/ Focus Groups</a:t>
            </a:r>
          </a:p>
          <a:p>
            <a:r>
              <a:rPr lang="en-US" baseline="0" dirty="0" smtClean="0"/>
              <a:t>Academic Utility Connection</a:t>
            </a:r>
          </a:p>
          <a:p>
            <a:r>
              <a:rPr lang="en-US" baseline="0" dirty="0" smtClean="0"/>
              <a:t>MA Toolbox</a:t>
            </a:r>
          </a:p>
          <a:p>
            <a:r>
              <a:rPr lang="en-US" baseline="0" dirty="0" smtClean="0"/>
              <a:t>Test Bed Network</a:t>
            </a:r>
            <a:endParaRPr lang="en-US" dirty="0"/>
          </a:p>
        </p:txBody>
      </p:sp>
      <p:sp>
        <p:nvSpPr>
          <p:cNvPr id="4" name="Slide Number Placeholder 3"/>
          <p:cNvSpPr>
            <a:spLocks noGrp="1"/>
          </p:cNvSpPr>
          <p:nvPr>
            <p:ph type="sldNum" sz="quarter" idx="10"/>
          </p:nvPr>
        </p:nvSpPr>
        <p:spPr/>
        <p:txBody>
          <a:bodyPr/>
          <a:lstStyle/>
          <a:p>
            <a:fld id="{09A5CE02-F98F-402A-87B8-FA69CF4046D0}" type="slidenum">
              <a:rPr lang="en-US" smtClean="0"/>
              <a:pPr/>
              <a:t>5</a:t>
            </a:fld>
            <a:endParaRPr lang="en-US" dirty="0"/>
          </a:p>
        </p:txBody>
      </p:sp>
    </p:spTree>
    <p:extLst>
      <p:ext uri="{BB962C8B-B14F-4D97-AF65-F5344CB8AC3E}">
        <p14:creationId xmlns:p14="http://schemas.microsoft.com/office/powerpoint/2010/main" xmlns="" val="18478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Matchmaking</a:t>
            </a:r>
          </a:p>
          <a:p>
            <a:r>
              <a:rPr lang="en-US" dirty="0" smtClean="0"/>
              <a:t>Data Validation</a:t>
            </a:r>
          </a:p>
          <a:p>
            <a:r>
              <a:rPr lang="en-US" dirty="0" smtClean="0"/>
              <a:t>Data Library</a:t>
            </a:r>
          </a:p>
          <a:p>
            <a:r>
              <a:rPr lang="en-US" dirty="0" smtClean="0"/>
              <a:t>Pilot Testing Guidance</a:t>
            </a:r>
          </a:p>
          <a:p>
            <a:endParaRPr lang="en-US" dirty="0"/>
          </a:p>
        </p:txBody>
      </p:sp>
      <p:sp>
        <p:nvSpPr>
          <p:cNvPr id="4" name="Slide Number Placeholder 3"/>
          <p:cNvSpPr>
            <a:spLocks noGrp="1"/>
          </p:cNvSpPr>
          <p:nvPr>
            <p:ph type="sldNum" sz="quarter" idx="10"/>
          </p:nvPr>
        </p:nvSpPr>
        <p:spPr/>
        <p:txBody>
          <a:bodyPr/>
          <a:lstStyle/>
          <a:p>
            <a:fld id="{09A5CE02-F98F-402A-87B8-FA69CF4046D0}" type="slidenum">
              <a:rPr lang="en-US" smtClean="0"/>
              <a:pPr/>
              <a:t>8</a:t>
            </a:fld>
            <a:endParaRPr lang="en-US" dirty="0"/>
          </a:p>
        </p:txBody>
      </p:sp>
    </p:spTree>
    <p:extLst>
      <p:ext uri="{BB962C8B-B14F-4D97-AF65-F5344CB8AC3E}">
        <p14:creationId xmlns:p14="http://schemas.microsoft.com/office/powerpoint/2010/main" xmlns="" val="152326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32B69-470F-4997-AE7E-1D2809EEC7AB}" type="slidenum">
              <a:rPr lang="en-US" smtClean="0">
                <a:solidFill>
                  <a:prstClr val="black"/>
                </a:solidFill>
                <a:cs typeface="Arial" charset="0"/>
              </a:rPr>
              <a:pPr fontAlgn="base">
                <a:spcBef>
                  <a:spcPct val="0"/>
                </a:spcBef>
                <a:spcAft>
                  <a:spcPct val="0"/>
                </a:spcAft>
                <a:defRPr/>
              </a:pPr>
              <a:t>10</a:t>
            </a:fld>
            <a:endParaRPr lang="en-US" dirty="0" smtClean="0">
              <a:solidFill>
                <a:prstClr val="black"/>
              </a:solidFill>
              <a:cs typeface="Arial" charset="0"/>
            </a:endParaRPr>
          </a:p>
        </p:txBody>
      </p:sp>
    </p:spTree>
    <p:extLst>
      <p:ext uri="{BB962C8B-B14F-4D97-AF65-F5344CB8AC3E}">
        <p14:creationId xmlns:p14="http://schemas.microsoft.com/office/powerpoint/2010/main" xmlns="" val="420192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32B69-470F-4997-AE7E-1D2809EEC7AB}" type="slidenum">
              <a:rPr lang="en-US" smtClean="0">
                <a:solidFill>
                  <a:prstClr val="black"/>
                </a:solidFill>
                <a:cs typeface="Arial" charset="0"/>
              </a:rPr>
              <a:pPr fontAlgn="base">
                <a:spcBef>
                  <a:spcPct val="0"/>
                </a:spcBef>
                <a:spcAft>
                  <a:spcPct val="0"/>
                </a:spcAft>
                <a:defRPr/>
              </a:pPr>
              <a:t>11</a:t>
            </a:fld>
            <a:endParaRPr lang="en-US" dirty="0" smtClean="0">
              <a:solidFill>
                <a:prstClr val="black"/>
              </a:solidFill>
              <a:cs typeface="Arial" charset="0"/>
            </a:endParaRPr>
          </a:p>
        </p:txBody>
      </p:sp>
    </p:spTree>
    <p:extLst>
      <p:ext uri="{BB962C8B-B14F-4D97-AF65-F5344CB8AC3E}">
        <p14:creationId xmlns:p14="http://schemas.microsoft.com/office/powerpoint/2010/main" xmlns="" val="424178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(money,</a:t>
            </a:r>
            <a:r>
              <a:rPr lang="en-US" baseline="0" dirty="0" smtClean="0"/>
              <a:t> performance, environment)</a:t>
            </a:r>
            <a:r>
              <a:rPr lang="en-US" dirty="0" smtClean="0"/>
              <a:t>, Advancement, Chance</a:t>
            </a:r>
            <a:r>
              <a:rPr lang="en-US" baseline="0" dirty="0" smtClean="0"/>
              <a:t> of Success</a:t>
            </a:r>
          </a:p>
          <a:p>
            <a:endParaRPr lang="en-US" baseline="0" dirty="0" smtClean="0"/>
          </a:p>
          <a:p>
            <a:r>
              <a:rPr lang="en-US" baseline="0" dirty="0" smtClean="0"/>
              <a:t>If you are interested In joining please come up to me after.</a:t>
            </a:r>
          </a:p>
          <a:p>
            <a:endParaRPr lang="en-US" baseline="0" dirty="0" smtClean="0"/>
          </a:p>
          <a:p>
            <a:r>
              <a:rPr lang="en-US" dirty="0" smtClean="0">
                <a:sym typeface="Wingdings" panose="05000000000000000000" pitchFamily="2" charset="2"/>
              </a:rPr>
              <a:t>70% that apply have been accepted</a:t>
            </a:r>
            <a:endParaRPr lang="en-US" dirty="0"/>
          </a:p>
        </p:txBody>
      </p:sp>
      <p:sp>
        <p:nvSpPr>
          <p:cNvPr id="4" name="Slide Number Placeholder 3"/>
          <p:cNvSpPr>
            <a:spLocks noGrp="1"/>
          </p:cNvSpPr>
          <p:nvPr>
            <p:ph type="sldNum" sz="quarter" idx="10"/>
          </p:nvPr>
        </p:nvSpPr>
        <p:spPr/>
        <p:txBody>
          <a:bodyPr/>
          <a:lstStyle/>
          <a:p>
            <a:fld id="{09A5CE02-F98F-402A-87B8-FA69CF4046D0}" type="slidenum">
              <a:rPr lang="en-US" smtClean="0"/>
              <a:pPr/>
              <a:t>12</a:t>
            </a:fld>
            <a:endParaRPr lang="en-US" dirty="0"/>
          </a:p>
        </p:txBody>
      </p:sp>
    </p:spTree>
    <p:extLst>
      <p:ext uri="{BB962C8B-B14F-4D97-AF65-F5344CB8AC3E}">
        <p14:creationId xmlns:p14="http://schemas.microsoft.com/office/powerpoint/2010/main" xmlns="" val="10387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Hydrotorr</a:t>
            </a:r>
            <a:r>
              <a:rPr lang="en-US" dirty="0" smtClean="0"/>
              <a:t> Systems</a:t>
            </a:r>
            <a:endParaRPr lang="en-US" dirty="0"/>
          </a:p>
        </p:txBody>
      </p:sp>
      <p:sp>
        <p:nvSpPr>
          <p:cNvPr id="4" name="Slide Number Placeholder 3"/>
          <p:cNvSpPr>
            <a:spLocks noGrp="1"/>
          </p:cNvSpPr>
          <p:nvPr>
            <p:ph type="sldNum" sz="quarter" idx="10"/>
          </p:nvPr>
        </p:nvSpPr>
        <p:spPr/>
        <p:txBody>
          <a:bodyPr/>
          <a:lstStyle/>
          <a:p>
            <a:fld id="{09A5CE02-F98F-402A-87B8-FA69CF4046D0}" type="slidenum">
              <a:rPr lang="en-US" smtClean="0"/>
              <a:pPr/>
              <a:t>13</a:t>
            </a:fld>
            <a:endParaRPr lang="en-US" dirty="0"/>
          </a:p>
        </p:txBody>
      </p:sp>
    </p:spTree>
    <p:extLst>
      <p:ext uri="{BB962C8B-B14F-4D97-AF65-F5344CB8AC3E}">
        <p14:creationId xmlns:p14="http://schemas.microsoft.com/office/powerpoint/2010/main" xmlns="" val="871841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538162"/>
            <a:ext cx="5638800" cy="1728788"/>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914650"/>
            <a:ext cx="5105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EE184-B778-4E64-B37C-3E94285E0917}" type="slidenum">
              <a:rPr lang="en-US" smtClean="0"/>
              <a:pPr/>
              <a:t>‹#›</a:t>
            </a:fld>
            <a:endParaRPr lang="en-US" dirty="0"/>
          </a:p>
        </p:txBody>
      </p:sp>
      <p:pic>
        <p:nvPicPr>
          <p:cNvPr id="2051" name="Picture 3" descr="S:\Communications Department\Assorted Partner Logos\WEF\WEF 2012 Redesign\WEF logo 4c.jpg"/>
          <p:cNvPicPr>
            <a:picLocks noChangeAspect="1" noChangeArrowheads="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xmlns=""/>
              </a:ext>
            </a:extLst>
          </a:blip>
          <a:srcRect/>
          <a:stretch>
            <a:fillRect/>
          </a:stretch>
        </p:blipFill>
        <p:spPr bwMode="auto">
          <a:xfrm>
            <a:off x="457200" y="4629150"/>
            <a:ext cx="1920081" cy="387996"/>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489824" y="1428750"/>
            <a:ext cx="1255713" cy="7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3"/>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4546129"/>
            <a:ext cx="1201737"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686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323499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189490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1"/>
      </p:bgRef>
    </p:bg>
    <p:spTree>
      <p:nvGrpSpPr>
        <p:cNvPr id="1" name=""/>
        <p:cNvGrpSpPr/>
        <p:nvPr/>
      </p:nvGrpSpPr>
      <p:grpSpPr>
        <a:xfrm>
          <a:off x="0" y="0"/>
          <a:ext cx="0" cy="0"/>
          <a:chOff x="0" y="0"/>
          <a:chExt cx="0" cy="0"/>
        </a:xfrm>
      </p:grpSpPr>
      <p:pic>
        <p:nvPicPr>
          <p:cNvPr id="6155" name="Picture 11" descr="https://images.unsplash.com/5/rain.jpg?ixlib=rb-0.3.5&amp;q=80&amp;fm=jpg&amp;crop=entropy&amp;s=e91dc1a2f26608834534780619b3d255"/>
          <p:cNvPicPr>
            <a:picLocks noChangeAspect="1" noChangeArrowheads="1"/>
          </p:cNvPicPr>
          <p:nvPr userDrawn="1"/>
        </p:nvPicPr>
        <p:blipFill rotWithShape="1">
          <a:blip r:embed="rId2" cstate="print">
            <a:lum bright="70000" contrast="-70000"/>
            <a:extLst>
              <a:ext uri="{28A0092B-C50C-407E-A947-70E740481C1C}">
                <a14:useLocalDpi xmlns:a14="http://schemas.microsoft.com/office/drawing/2010/main" xmlns="" val="0"/>
              </a:ext>
            </a:extLst>
          </a:blip>
          <a:srcRect/>
          <a:stretch/>
        </p:blipFill>
        <p:spPr bwMode="auto">
          <a:xfrm>
            <a:off x="-10886" y="0"/>
            <a:ext cx="9154886"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hasCustomPrompt="1"/>
          </p:nvPr>
        </p:nvSpPr>
        <p:spPr>
          <a:xfrm>
            <a:off x="2895600" y="1504950"/>
            <a:ext cx="3352800" cy="857250"/>
          </a:xfrm>
        </p:spPr>
        <p:txBody>
          <a:bodyPr>
            <a:noAutofit/>
          </a:bodyPr>
          <a:lstStyle>
            <a:lvl1pPr>
              <a:defRPr sz="5400" b="1">
                <a:ln>
                  <a:noFill/>
                </a:ln>
                <a:solidFill>
                  <a:schemeClr val="tx1"/>
                </a:solidFill>
              </a:defRPr>
            </a:lvl1pPr>
          </a:lstStyle>
          <a:p>
            <a:r>
              <a:rPr lang="en-US" dirty="0" smtClean="0"/>
              <a:t>Thank You</a:t>
            </a:r>
            <a:endParaRPr lang="en-US" dirty="0"/>
          </a:p>
        </p:txBody>
      </p:sp>
      <p:sp>
        <p:nvSpPr>
          <p:cNvPr id="3" name="Date Placeholder 2"/>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EE184-B778-4E64-B37C-3E94285E0917}" type="slidenum">
              <a:rPr lang="en-US" smtClean="0"/>
              <a:pPr/>
              <a:t>‹#›</a:t>
            </a:fld>
            <a:endParaRPr lang="en-US" dirty="0"/>
          </a:p>
        </p:txBody>
      </p:sp>
      <p:sp>
        <p:nvSpPr>
          <p:cNvPr id="11" name="Text Placeholder 10"/>
          <p:cNvSpPr>
            <a:spLocks noGrp="1"/>
          </p:cNvSpPr>
          <p:nvPr>
            <p:ph type="body" sz="quarter" idx="13"/>
          </p:nvPr>
        </p:nvSpPr>
        <p:spPr>
          <a:xfrm>
            <a:off x="2362200" y="2571750"/>
            <a:ext cx="4419600" cy="1219200"/>
          </a:xfrm>
          <a:noFill/>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Click to edit Master text styles</a:t>
            </a:r>
          </a:p>
        </p:txBody>
      </p:sp>
      <p:pic>
        <p:nvPicPr>
          <p:cNvPr id="8" name="Picture 3" descr="S:\Communications Department\Assorted Partner Logos\WEF\WEF 2012 Redesign\WEF logo 4c.jpg"/>
          <p:cNvPicPr>
            <a:picLocks noChangeAspect="1" noChangeArrowheads="1"/>
          </p:cNvPicPr>
          <p:nvPr userDrawn="1"/>
        </p:nvPicPr>
        <p:blipFill>
          <a:blip r:embed="rId3" cstate="screen">
            <a:clrChange>
              <a:clrFrom>
                <a:srgbClr val="FFFFFE"/>
              </a:clrFrom>
              <a:clrTo>
                <a:srgbClr val="FFFFFE">
                  <a:alpha val="0"/>
                </a:srgbClr>
              </a:clrTo>
            </a:clrChange>
            <a:extLst>
              <a:ext uri="{28A0092B-C50C-407E-A947-70E740481C1C}">
                <a14:useLocalDpi xmlns:a14="http://schemas.microsoft.com/office/drawing/2010/main" xmlns=""/>
              </a:ext>
            </a:extLst>
          </a:blip>
          <a:srcRect/>
          <a:stretch>
            <a:fillRect/>
          </a:stretch>
        </p:blipFill>
        <p:spPr bwMode="auto">
          <a:xfrm>
            <a:off x="152400" y="4211336"/>
            <a:ext cx="3616995" cy="730896"/>
          </a:xfrm>
          <a:prstGeom prst="rect">
            <a:avLst/>
          </a:prstGeom>
          <a:noFill/>
        </p:spPr>
      </p:pic>
      <p:sp>
        <p:nvSpPr>
          <p:cNvPr id="12" name="TextBox 11"/>
          <p:cNvSpPr txBox="1"/>
          <p:nvPr userDrawn="1"/>
        </p:nvSpPr>
        <p:spPr>
          <a:xfrm>
            <a:off x="-7418" y="4908634"/>
            <a:ext cx="2060179" cy="253916"/>
          </a:xfrm>
          <a:prstGeom prst="rect">
            <a:avLst/>
          </a:prstGeom>
          <a:noFill/>
        </p:spPr>
        <p:txBody>
          <a:bodyPr wrap="none" rtlCol="0">
            <a:spAutoFit/>
          </a:bodyPr>
          <a:lstStyle/>
          <a:p>
            <a:r>
              <a:rPr lang="en-US" sz="1050" dirty="0" smtClean="0">
                <a:solidFill>
                  <a:schemeClr val="bg1"/>
                </a:solidFill>
              </a:rPr>
              <a:t>Unsplash.com: </a:t>
            </a:r>
            <a:r>
              <a:rPr lang="en-US" sz="1050" dirty="0" err="1" smtClean="0">
                <a:solidFill>
                  <a:schemeClr val="bg1"/>
                </a:solidFill>
              </a:rPr>
              <a:t>Nithya</a:t>
            </a:r>
            <a:r>
              <a:rPr lang="en-US" sz="1050" dirty="0" smtClean="0">
                <a:solidFill>
                  <a:schemeClr val="bg1"/>
                </a:solidFill>
              </a:rPr>
              <a:t> Ramanujam</a:t>
            </a:r>
            <a:endParaRPr lang="en-US" sz="1050" dirty="0">
              <a:solidFill>
                <a:schemeClr val="bg1"/>
              </a:solidFill>
            </a:endParaRPr>
          </a:p>
        </p:txBody>
      </p:sp>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3400425" y="133350"/>
            <a:ext cx="2341563" cy="13287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53200" y="4133850"/>
            <a:ext cx="2170113" cy="100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942986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270161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705720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142966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20134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22132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46105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265848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E94CAB-8C0A-4547-817B-A1EAA3CEB6E4}" type="datetimeFigureOut">
              <a:rPr lang="en-US" smtClean="0"/>
              <a:pPr/>
              <a:t>3/15/2017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6EE184-B778-4E64-B37C-3E94285E0917}" type="slidenum">
              <a:rPr lang="en-US" smtClean="0"/>
              <a:pPr/>
              <a:t>‹#›</a:t>
            </a:fld>
            <a:endParaRPr lang="en-US" dirty="0"/>
          </a:p>
        </p:txBody>
      </p:sp>
    </p:spTree>
    <p:extLst>
      <p:ext uri="{BB962C8B-B14F-4D97-AF65-F5344CB8AC3E}">
        <p14:creationId xmlns:p14="http://schemas.microsoft.com/office/powerpoint/2010/main" xmlns="" val="1689540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600075"/>
            <a:ext cx="9144000" cy="76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Placeholder 1"/>
          <p:cNvSpPr>
            <a:spLocks noGrp="1"/>
          </p:cNvSpPr>
          <p:nvPr>
            <p:ph type="title"/>
          </p:nvPr>
        </p:nvSpPr>
        <p:spPr>
          <a:xfrm>
            <a:off x="457200" y="0"/>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94CAB-8C0A-4547-817B-A1EAA3CEB6E4}" type="datetimeFigureOut">
              <a:rPr lang="en-US" smtClean="0"/>
              <a:pPr/>
              <a:t>3/15/2017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46EE184-B778-4E64-B37C-3E94285E0917}" type="slidenum">
              <a:rPr lang="en-US" smtClean="0"/>
              <a:pPr/>
              <a:t>‹#›</a:t>
            </a:fld>
            <a:endParaRPr lang="en-US" dirty="0"/>
          </a:p>
        </p:txBody>
      </p:sp>
      <p:pic>
        <p:nvPicPr>
          <p:cNvPr id="12" name="Picture 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4546129"/>
            <a:ext cx="1201737" cy="554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17525" y="4627884"/>
            <a:ext cx="1920875" cy="39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9648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40.jpeg"/><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liftlink.werf.org/" TargetMode="Externa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3.gif"/></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tif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4.png"/><Relationship Id="rId5" Type="http://schemas.microsoft.com/office/2007/relationships/hdphoto" Target="../media/hdphoto1.wdp"/><Relationship Id="rId4" Type="http://schemas.openxmlformats.org/officeDocument/2006/relationships/image" Target="../media/image63.jpeg"/><Relationship Id="rId9" Type="http://schemas.openxmlformats.org/officeDocument/2006/relationships/image" Target="../media/image67.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hyperlink" Target="http://www.werf.org/lift" TargetMode="External"/><Relationship Id="rId2" Type="http://schemas.openxmlformats.org/officeDocument/2006/relationships/hyperlink" Target="mailto:afisher@werf.org"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werf.org/testbednetwork"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gi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10" Type="http://schemas.openxmlformats.org/officeDocument/2006/relationships/image" Target="../media/image18.png"/><Relationship Id="rId4" Type="http://schemas.openxmlformats.org/officeDocument/2006/relationships/image" Target="../media/image28.gif"/><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www.werf.org/testbeddirectory" TargetMode="External"/><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4350"/>
            <a:ext cx="4038600" cy="1728788"/>
          </a:xfrm>
        </p:spPr>
        <p:txBody>
          <a:bodyPr>
            <a:normAutofit fontScale="90000"/>
          </a:bodyPr>
          <a:lstStyle/>
          <a:p>
            <a:r>
              <a:rPr lang="en-US" dirty="0" smtClean="0"/>
              <a:t>LIFT, an Innovation Ecosystem</a:t>
            </a:r>
            <a:endParaRPr lang="en-US" dirty="0"/>
          </a:p>
        </p:txBody>
      </p:sp>
      <p:sp>
        <p:nvSpPr>
          <p:cNvPr id="3" name="Subtitle 2"/>
          <p:cNvSpPr>
            <a:spLocks noGrp="1"/>
          </p:cNvSpPr>
          <p:nvPr>
            <p:ph type="subTitle" idx="1"/>
          </p:nvPr>
        </p:nvSpPr>
        <p:spPr>
          <a:xfrm>
            <a:off x="457200" y="3257550"/>
            <a:ext cx="5105400" cy="1219200"/>
          </a:xfrm>
        </p:spPr>
        <p:txBody>
          <a:bodyPr>
            <a:noAutofit/>
          </a:bodyPr>
          <a:lstStyle/>
          <a:p>
            <a:r>
              <a:rPr lang="en-US" sz="2400" dirty="0" smtClean="0"/>
              <a:t>WWEMA Water Week</a:t>
            </a:r>
            <a:endParaRPr lang="en-US" sz="2400" dirty="0"/>
          </a:p>
          <a:p>
            <a:r>
              <a:rPr lang="en-US" sz="2400" dirty="0" smtClean="0"/>
              <a:t>March 22, 2017</a:t>
            </a:r>
            <a:endParaRPr lang="en-US" sz="2400" dirty="0"/>
          </a:p>
        </p:txBody>
      </p:sp>
    </p:spTree>
    <p:extLst>
      <p:ext uri="{BB962C8B-B14F-4D97-AF65-F5344CB8AC3E}">
        <p14:creationId xmlns:p14="http://schemas.microsoft.com/office/powerpoint/2010/main" xmlns="" val="1469016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 y="0"/>
            <a:ext cx="915352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sz="2800" dirty="0">
                <a:latin typeface="+mj-lt"/>
                <a:ea typeface="+mj-ea"/>
                <a:cs typeface="+mj-cs"/>
              </a:rPr>
              <a:t>Example </a:t>
            </a:r>
            <a:r>
              <a:rPr lang="en-US" sz="2800" dirty="0" smtClean="0">
                <a:latin typeface="+mj-lt"/>
                <a:ea typeface="+mj-ea"/>
                <a:cs typeface="+mj-cs"/>
              </a:rPr>
              <a:t>Collaboration – </a:t>
            </a:r>
          </a:p>
          <a:p>
            <a:pPr algn="ctr">
              <a:spcBef>
                <a:spcPct val="0"/>
              </a:spcBef>
            </a:pPr>
            <a:r>
              <a:rPr lang="en-US" sz="2800" dirty="0" smtClean="0">
                <a:latin typeface="+mj-lt"/>
                <a:ea typeface="+mj-ea"/>
                <a:cs typeface="+mj-cs"/>
              </a:rPr>
              <a:t>Hydrothermal </a:t>
            </a:r>
            <a:r>
              <a:rPr lang="en-US" sz="2800" dirty="0">
                <a:latin typeface="+mj-lt"/>
                <a:ea typeface="+mj-ea"/>
                <a:cs typeface="+mj-cs"/>
              </a:rPr>
              <a:t>Processing Technology </a:t>
            </a:r>
          </a:p>
        </p:txBody>
      </p:sp>
      <p:grpSp>
        <p:nvGrpSpPr>
          <p:cNvPr id="3" name="Group 2"/>
          <p:cNvGrpSpPr/>
          <p:nvPr/>
        </p:nvGrpSpPr>
        <p:grpSpPr>
          <a:xfrm>
            <a:off x="533400" y="1352550"/>
            <a:ext cx="7938808" cy="3116129"/>
            <a:chOff x="-30480" y="1276349"/>
            <a:chExt cx="8920918" cy="3598575"/>
          </a:xfrm>
        </p:grpSpPr>
        <p:sp>
          <p:nvSpPr>
            <p:cNvPr id="5" name="Rectangle 4"/>
            <p:cNvSpPr/>
            <p:nvPr/>
          </p:nvSpPr>
          <p:spPr>
            <a:xfrm>
              <a:off x="-30480" y="2514600"/>
              <a:ext cx="8839200" cy="923330"/>
            </a:xfrm>
            <a:prstGeom prst="rect">
              <a:avLst/>
            </a:prstGeom>
          </p:spPr>
          <p:txBody>
            <a:bodyPr wrap="square">
              <a:spAutoFit/>
            </a:bodyPr>
            <a:lstStyle/>
            <a:p>
              <a:pPr fontAlgn="auto">
                <a:spcBef>
                  <a:spcPts val="0"/>
                </a:spcBef>
                <a:spcAft>
                  <a:spcPts val="0"/>
                </a:spcAft>
              </a:pPr>
              <a:endParaRPr lang="en-US" sz="3600" b="1" dirty="0" smtClean="0">
                <a:solidFill>
                  <a:prstClr val="black"/>
                </a:solidFill>
                <a:latin typeface="Calibri"/>
              </a:endParaRPr>
            </a:p>
            <a:p>
              <a:pPr fontAlgn="auto">
                <a:spcBef>
                  <a:spcPts val="0"/>
                </a:spcBef>
                <a:spcAft>
                  <a:spcPts val="0"/>
                </a:spcAft>
              </a:pPr>
              <a:endParaRPr lang="en-US" sz="1800" b="1" dirty="0">
                <a:solidFill>
                  <a:prstClr val="black"/>
                </a:solidFill>
                <a:latin typeface="Calibri"/>
              </a:endParaRPr>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987" y="1276349"/>
              <a:ext cx="2005792" cy="2057399"/>
            </a:xfrm>
            <a:prstGeom prst="rect">
              <a:avLst/>
            </a:prstGeom>
            <a:noFill/>
            <a:ln>
              <a:noFill/>
            </a:ln>
          </p:spPr>
        </p:pic>
        <p:pic>
          <p:nvPicPr>
            <p:cNvPr id="9" name="Picture 8"/>
            <p:cNvPicPr>
              <a:picLocks noChangeAspect="1"/>
            </p:cNvPicPr>
            <p:nvPr/>
          </p:nvPicPr>
          <p:blipFill>
            <a:blip r:embed="rId4" cstate="print"/>
            <a:stretch>
              <a:fillRect/>
            </a:stretch>
          </p:blipFill>
          <p:spPr>
            <a:xfrm>
              <a:off x="2769872" y="1276349"/>
              <a:ext cx="6120566" cy="3581400"/>
            </a:xfrm>
            <a:prstGeom prst="rect">
              <a:avLst/>
            </a:prstGeom>
          </p:spPr>
        </p:pic>
        <p:pic>
          <p:nvPicPr>
            <p:cNvPr id="11" name="Picture 10"/>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1987" y="3409949"/>
              <a:ext cx="2005792" cy="146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311650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525" y="0"/>
            <a:ext cx="915352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sz="2800" dirty="0">
                <a:latin typeface="+mj-lt"/>
                <a:ea typeface="+mj-ea"/>
                <a:cs typeface="+mj-cs"/>
              </a:rPr>
              <a:t>Example </a:t>
            </a:r>
            <a:r>
              <a:rPr lang="en-US" sz="2800" dirty="0" smtClean="0">
                <a:latin typeface="+mj-lt"/>
                <a:ea typeface="+mj-ea"/>
                <a:cs typeface="+mj-cs"/>
              </a:rPr>
              <a:t>Collaboration – </a:t>
            </a:r>
          </a:p>
          <a:p>
            <a:pPr algn="ctr">
              <a:spcBef>
                <a:spcPct val="0"/>
              </a:spcBef>
            </a:pPr>
            <a:r>
              <a:rPr lang="en-US" sz="2800" dirty="0" smtClean="0">
                <a:latin typeface="+mj-lt"/>
                <a:ea typeface="+mj-ea"/>
                <a:cs typeface="+mj-cs"/>
              </a:rPr>
              <a:t>Hydrothermal </a:t>
            </a:r>
            <a:r>
              <a:rPr lang="en-US" sz="2800" dirty="0">
                <a:latin typeface="+mj-lt"/>
                <a:ea typeface="+mj-ea"/>
                <a:cs typeface="+mj-cs"/>
              </a:rPr>
              <a:t>Processing Technology </a:t>
            </a:r>
          </a:p>
        </p:txBody>
      </p:sp>
      <p:grpSp>
        <p:nvGrpSpPr>
          <p:cNvPr id="3" name="Group 2"/>
          <p:cNvGrpSpPr/>
          <p:nvPr/>
        </p:nvGrpSpPr>
        <p:grpSpPr>
          <a:xfrm>
            <a:off x="533400" y="1352550"/>
            <a:ext cx="7866086" cy="3116129"/>
            <a:chOff x="-30480" y="1276349"/>
            <a:chExt cx="8839200" cy="3598575"/>
          </a:xfrm>
        </p:grpSpPr>
        <p:sp>
          <p:nvSpPr>
            <p:cNvPr id="5" name="Rectangle 4"/>
            <p:cNvSpPr/>
            <p:nvPr/>
          </p:nvSpPr>
          <p:spPr>
            <a:xfrm>
              <a:off x="-30480" y="2514600"/>
              <a:ext cx="8839200" cy="923330"/>
            </a:xfrm>
            <a:prstGeom prst="rect">
              <a:avLst/>
            </a:prstGeom>
          </p:spPr>
          <p:txBody>
            <a:bodyPr wrap="square">
              <a:spAutoFit/>
            </a:bodyPr>
            <a:lstStyle/>
            <a:p>
              <a:pPr fontAlgn="auto">
                <a:spcBef>
                  <a:spcPts val="0"/>
                </a:spcBef>
                <a:spcAft>
                  <a:spcPts val="0"/>
                </a:spcAft>
              </a:pPr>
              <a:endParaRPr lang="en-US" sz="3600" b="1" dirty="0" smtClean="0">
                <a:solidFill>
                  <a:prstClr val="black"/>
                </a:solidFill>
                <a:latin typeface="Calibri"/>
              </a:endParaRPr>
            </a:p>
            <a:p>
              <a:pPr fontAlgn="auto">
                <a:spcBef>
                  <a:spcPts val="0"/>
                </a:spcBef>
                <a:spcAft>
                  <a:spcPts val="0"/>
                </a:spcAft>
              </a:pPr>
              <a:endParaRPr lang="en-US" sz="1800" b="1" dirty="0">
                <a:solidFill>
                  <a:prstClr val="black"/>
                </a:solidFill>
                <a:latin typeface="Calibri"/>
              </a:endParaRPr>
            </a:p>
          </p:txBody>
        </p:sp>
        <p:pic>
          <p:nvPicPr>
            <p:cNvPr id="7" name="Picture 6"/>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987" y="1276349"/>
              <a:ext cx="2005792" cy="2057399"/>
            </a:xfrm>
            <a:prstGeom prst="rect">
              <a:avLst/>
            </a:prstGeom>
            <a:noFill/>
            <a:ln>
              <a:noFill/>
            </a:ln>
          </p:spPr>
        </p:pic>
        <p:pic>
          <p:nvPicPr>
            <p:cNvPr id="11"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1987" y="3409949"/>
              <a:ext cx="2005792" cy="1464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048000" y="1504950"/>
            <a:ext cx="5105400" cy="2862322"/>
          </a:xfrm>
          <a:prstGeom prst="rect">
            <a:avLst/>
          </a:prstGeom>
          <a:noFill/>
        </p:spPr>
        <p:txBody>
          <a:bodyPr wrap="square" rtlCol="0" anchor="ctr">
            <a:spAutoFit/>
          </a:bodyPr>
          <a:lstStyle/>
          <a:p>
            <a:r>
              <a:rPr lang="en-US" b="1" dirty="0" smtClean="0"/>
              <a:t>Phase 0- $230k</a:t>
            </a:r>
          </a:p>
          <a:p>
            <a:pPr marL="742950" lvl="1" indent="-285750">
              <a:buFont typeface="Arial" panose="020B0604020202020204" pitchFamily="34" charset="0"/>
              <a:buChar char="•"/>
            </a:pPr>
            <a:r>
              <a:rPr lang="en-US" dirty="0"/>
              <a:t>p</a:t>
            </a:r>
            <a:r>
              <a:rPr lang="en-US" dirty="0" smtClean="0"/>
              <a:t>roof-of-concept at PNNL</a:t>
            </a:r>
          </a:p>
          <a:p>
            <a:pPr marL="742950" lvl="1" indent="-285750">
              <a:buFont typeface="Arial" panose="020B0604020202020204" pitchFamily="34" charset="0"/>
              <a:buChar char="•"/>
            </a:pPr>
            <a:r>
              <a:rPr lang="en-US" dirty="0" smtClean="0"/>
              <a:t>10 utilities</a:t>
            </a:r>
          </a:p>
          <a:p>
            <a:r>
              <a:rPr lang="en-US" b="1" dirty="0" smtClean="0"/>
              <a:t>Phase 1- $2.5M (50/50 DOE cost-share)</a:t>
            </a:r>
          </a:p>
          <a:p>
            <a:pPr marL="742950" lvl="1" indent="-285750">
              <a:buFont typeface="Arial" panose="020B0604020202020204" pitchFamily="34" charset="0"/>
              <a:buChar char="•"/>
            </a:pPr>
            <a:r>
              <a:rPr lang="en-US" dirty="0"/>
              <a:t>v</a:t>
            </a:r>
            <a:r>
              <a:rPr lang="en-US" dirty="0" smtClean="0"/>
              <a:t>alidation, planning, and FEED (front-end engineering and design)</a:t>
            </a:r>
          </a:p>
          <a:p>
            <a:pPr marL="742950" lvl="1" indent="-285750">
              <a:buFont typeface="Arial" panose="020B0604020202020204" pitchFamily="34" charset="0"/>
              <a:buChar char="•"/>
            </a:pPr>
            <a:r>
              <a:rPr lang="en-US" dirty="0" smtClean="0"/>
              <a:t>18 utilities, 1 refinery, 1 utility</a:t>
            </a:r>
          </a:p>
          <a:p>
            <a:r>
              <a:rPr lang="en-US" b="1" dirty="0" smtClean="0"/>
              <a:t>Phase 2 (planned)- $15M (50/50 DOE cost-share)</a:t>
            </a:r>
          </a:p>
          <a:p>
            <a:pPr marL="742950" lvl="1" indent="-285750">
              <a:buFont typeface="Arial" panose="020B0604020202020204" pitchFamily="34" charset="0"/>
              <a:buChar char="•"/>
            </a:pPr>
            <a:r>
              <a:rPr lang="en-US" dirty="0" smtClean="0"/>
              <a:t>construction and piloting of a 3 dry ton/day facility at Central Contra Costa (CA)</a:t>
            </a:r>
          </a:p>
        </p:txBody>
      </p:sp>
    </p:spTree>
    <p:extLst>
      <p:ext uri="{BB962C8B-B14F-4D97-AF65-F5344CB8AC3E}">
        <p14:creationId xmlns:p14="http://schemas.microsoft.com/office/powerpoint/2010/main" xmlns="" val="357262956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Scans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Looking for innovative technologies that bring:</a:t>
            </a:r>
          </a:p>
          <a:p>
            <a:endParaRPr lang="en-US" dirty="0"/>
          </a:p>
          <a:p>
            <a:endParaRPr lang="en-US" dirty="0" smtClean="0"/>
          </a:p>
          <a:p>
            <a:endParaRPr lang="en-US" dirty="0"/>
          </a:p>
          <a:p>
            <a:pPr marL="0" indent="0" algn="ctr">
              <a:buNone/>
            </a:pPr>
            <a:r>
              <a:rPr lang="en-US" dirty="0" smtClean="0"/>
              <a:t>Expert panel of consultants</a:t>
            </a:r>
            <a:r>
              <a:rPr lang="en-US" dirty="0"/>
              <a:t>, operators, </a:t>
            </a:r>
            <a:r>
              <a:rPr lang="en-US" dirty="0" smtClean="0"/>
              <a:t>regulators, and academics provides feedback </a:t>
            </a:r>
            <a:r>
              <a:rPr lang="en-US" dirty="0"/>
              <a:t>on these </a:t>
            </a:r>
            <a:r>
              <a:rPr lang="en-US" dirty="0" smtClean="0"/>
              <a:t>criteria</a:t>
            </a:r>
            <a:endParaRPr lang="en-US" dirty="0"/>
          </a:p>
        </p:txBody>
      </p:sp>
      <p:pic>
        <p:nvPicPr>
          <p:cNvPr id="1027" name="Picture 3" descr="I:\Logos\Icons\man-climbing-stairs.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4357" y="1866106"/>
            <a:ext cx="1239043" cy="123904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I:\Logos\Icons\Water Droplet.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12800" y="1657350"/>
            <a:ext cx="1625600" cy="1625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0450" y="1733550"/>
            <a:ext cx="1454150" cy="145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9725" y="1766887"/>
            <a:ext cx="1387475" cy="1387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5958" t="18322" r="16531" b="14077"/>
          <a:stretch/>
        </p:blipFill>
        <p:spPr bwMode="auto">
          <a:xfrm>
            <a:off x="8305800" y="-11429"/>
            <a:ext cx="838200" cy="839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1720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0" y="1050448"/>
            <a:ext cx="9028959" cy="4035902"/>
          </a:xfrm>
          <a:prstGeom prst="rect">
            <a:avLst/>
          </a:prstGeom>
        </p:spPr>
      </p:pic>
      <p:pic>
        <p:nvPicPr>
          <p:cNvPr id="44" name="Picture 43" descr="S:\Communications Department\Assorted Partner Logos\LIFT Logo\Updated 09-2013\LIFT Logo-updated.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6350" y="-19050"/>
            <a:ext cx="1517650" cy="858788"/>
          </a:xfrm>
          <a:prstGeom prst="rect">
            <a:avLst/>
          </a:prstGeom>
          <a:noFill/>
          <a:ln>
            <a:noFill/>
          </a:ln>
        </p:spPr>
      </p:pic>
      <p:sp>
        <p:nvSpPr>
          <p:cNvPr id="70" name="TextBox 69"/>
          <p:cNvSpPr txBox="1"/>
          <p:nvPr/>
        </p:nvSpPr>
        <p:spPr>
          <a:xfrm>
            <a:off x="2742294" y="2266950"/>
            <a:ext cx="3582213" cy="1191816"/>
          </a:xfrm>
          <a:prstGeom prst="roundRect">
            <a:avLst/>
          </a:prstGeom>
          <a:solidFill>
            <a:schemeClr val="tx2"/>
          </a:solidFill>
          <a:ln>
            <a:solidFill>
              <a:schemeClr val="tx2"/>
            </a:solidFill>
          </a:ln>
        </p:spPr>
        <p:txBody>
          <a:bodyPr wrap="none" rtlCol="0">
            <a:spAutoFit/>
          </a:bodyPr>
          <a:lstStyle/>
          <a:p>
            <a:pPr algn="ctr"/>
            <a:r>
              <a:rPr lang="en-US" sz="3200" b="1" dirty="0" smtClean="0">
                <a:solidFill>
                  <a:schemeClr val="bg1"/>
                </a:solidFill>
                <a:latin typeface="Cambria" panose="02040503050406030204" pitchFamily="18" charset="0"/>
              </a:rPr>
              <a:t>105 Technologies</a:t>
            </a:r>
          </a:p>
          <a:p>
            <a:pPr algn="ctr"/>
            <a:r>
              <a:rPr lang="en-US" sz="3200" b="1" dirty="0" smtClean="0">
                <a:solidFill>
                  <a:schemeClr val="bg1"/>
                </a:solidFill>
                <a:latin typeface="Cambria" panose="02040503050406030204" pitchFamily="18" charset="0"/>
              </a:rPr>
              <a:t>97 Companies</a:t>
            </a:r>
            <a:endParaRPr lang="en-US" sz="3200" b="1" dirty="0">
              <a:solidFill>
                <a:schemeClr val="bg1"/>
              </a:solidFill>
              <a:latin typeface="Cambria" panose="02040503050406030204" pitchFamily="18" charset="0"/>
            </a:endParaRPr>
          </a:p>
        </p:txBody>
      </p:sp>
      <p:pic>
        <p:nvPicPr>
          <p:cNvPr id="5"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5958" t="18322" r="16531" b="14077"/>
          <a:stretch/>
        </p:blipFill>
        <p:spPr bwMode="auto">
          <a:xfrm>
            <a:off x="8305800" y="-11429"/>
            <a:ext cx="838200" cy="839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22190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Link</a:t>
            </a:r>
            <a:endParaRPr lang="en-US" dirty="0"/>
          </a:p>
        </p:txBody>
      </p:sp>
      <p:sp>
        <p:nvSpPr>
          <p:cNvPr id="4" name="Content Placeholder 3"/>
          <p:cNvSpPr>
            <a:spLocks noGrp="1"/>
          </p:cNvSpPr>
          <p:nvPr>
            <p:ph idx="1"/>
          </p:nvPr>
        </p:nvSpPr>
        <p:spPr>
          <a:xfrm>
            <a:off x="457200" y="1200151"/>
            <a:ext cx="3810000" cy="3394472"/>
          </a:xfrm>
        </p:spPr>
        <p:txBody>
          <a:bodyPr anchor="ctr">
            <a:normAutofit/>
          </a:bodyPr>
          <a:lstStyle/>
          <a:p>
            <a:pPr marL="0" indent="0">
              <a:buNone/>
            </a:pPr>
            <a:r>
              <a:rPr lang="en-US" b="1" dirty="0" smtClean="0"/>
              <a:t>Discover</a:t>
            </a:r>
          </a:p>
          <a:p>
            <a:pPr marL="0" indent="0">
              <a:buNone/>
            </a:pPr>
            <a:r>
              <a:rPr lang="en-US" b="1" dirty="0" smtClean="0"/>
              <a:t>Collaborate</a:t>
            </a:r>
          </a:p>
          <a:p>
            <a:pPr marL="0" indent="0">
              <a:buNone/>
            </a:pPr>
            <a:r>
              <a:rPr lang="en-US" b="1" dirty="0" smtClean="0"/>
              <a:t>Connect</a:t>
            </a:r>
          </a:p>
          <a:p>
            <a:endParaRPr lang="en-US" dirty="0"/>
          </a:p>
        </p:txBody>
      </p:sp>
      <p:pic>
        <p:nvPicPr>
          <p:cNvPr id="3" name="Picture 2"/>
          <p:cNvPicPr/>
          <p:nvPr/>
        </p:nvPicPr>
        <p:blipFill rotWithShape="1">
          <a:blip r:embed="rId2" cstate="print">
            <a:extLst>
              <a:ext uri="{28A0092B-C50C-407E-A947-70E740481C1C}">
                <a14:useLocalDpi xmlns:a14="http://schemas.microsoft.com/office/drawing/2010/main" xmlns="" val="0"/>
              </a:ext>
            </a:extLst>
          </a:blip>
          <a:srcRect r="1845" b="35733"/>
          <a:stretch/>
        </p:blipFill>
        <p:spPr>
          <a:xfrm>
            <a:off x="4343400" y="1123950"/>
            <a:ext cx="4685959" cy="3405189"/>
          </a:xfrm>
          <a:prstGeom prst="rect">
            <a:avLst/>
          </a:prstGeom>
          <a:ln w="19050">
            <a:solidFill>
              <a:schemeClr val="tx1"/>
            </a:solidFill>
          </a:ln>
        </p:spPr>
      </p:pic>
      <p:sp>
        <p:nvSpPr>
          <p:cNvPr id="5" name="TextBox 4"/>
          <p:cNvSpPr txBox="1"/>
          <p:nvPr/>
        </p:nvSpPr>
        <p:spPr>
          <a:xfrm>
            <a:off x="5144209" y="1070372"/>
            <a:ext cx="3009191" cy="510778"/>
          </a:xfrm>
          <a:prstGeom prst="roundRect">
            <a:avLst/>
          </a:prstGeom>
          <a:solidFill>
            <a:schemeClr val="accent6">
              <a:lumMod val="20000"/>
              <a:lumOff val="80000"/>
            </a:schemeClr>
          </a:solidFill>
          <a:ln w="28575">
            <a:solidFill>
              <a:schemeClr val="tx1"/>
            </a:solidFill>
          </a:ln>
        </p:spPr>
        <p:txBody>
          <a:bodyPr wrap="none" rtlCol="0">
            <a:spAutoFit/>
          </a:bodyPr>
          <a:lstStyle/>
          <a:p>
            <a:r>
              <a:rPr lang="en-US" sz="2400" dirty="0">
                <a:hlinkClick r:id="rId3"/>
              </a:rPr>
              <a:t>http://</a:t>
            </a:r>
            <a:r>
              <a:rPr lang="en-US" sz="2400" dirty="0" smtClean="0">
                <a:hlinkClick r:id="rId3"/>
              </a:rPr>
              <a:t>liftlink.werf.org</a:t>
            </a:r>
            <a:r>
              <a:rPr lang="en-US" sz="2400" dirty="0" smtClean="0"/>
              <a:t> </a:t>
            </a:r>
            <a:endParaRPr lang="en-US" sz="2400" dirty="0"/>
          </a:p>
        </p:txBody>
      </p:sp>
      <p:pic>
        <p:nvPicPr>
          <p:cNvPr id="2050" name="Picture 2" descr="http://www.werf.org/WerfImages/Logos/Liftlink%20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8125" b="30658"/>
          <a:stretch/>
        </p:blipFill>
        <p:spPr bwMode="auto">
          <a:xfrm>
            <a:off x="3124200" y="66009"/>
            <a:ext cx="3162300" cy="82934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028" r="11305" b="3558"/>
          <a:stretch/>
        </p:blipFill>
        <p:spPr bwMode="auto">
          <a:xfrm>
            <a:off x="8153400" y="-19050"/>
            <a:ext cx="990600" cy="874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3716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162800" cy="857250"/>
          </a:xfrm>
        </p:spPr>
        <p:txBody>
          <a:bodyPr>
            <a:normAutofit/>
          </a:bodyPr>
          <a:lstStyle/>
          <a:p>
            <a:r>
              <a:rPr lang="en-US" dirty="0" smtClean="0"/>
              <a:t>Discover Innovation</a:t>
            </a:r>
            <a:endParaRPr lang="en-US" dirty="0"/>
          </a:p>
        </p:txBody>
      </p:sp>
      <p:pic>
        <p:nvPicPr>
          <p:cNvPr id="7" name="Content Placeholder 6" descr="Screen Clipping"/>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b="10656"/>
          <a:stretch/>
        </p:blipFill>
        <p:spPr>
          <a:xfrm>
            <a:off x="609600" y="1444325"/>
            <a:ext cx="3621654" cy="3032425"/>
          </a:xfrm>
          <a:ln w="19050">
            <a:solidFill>
              <a:schemeClr val="tx1"/>
            </a:solidFill>
          </a:ln>
        </p:spPr>
      </p:pic>
      <p:pic>
        <p:nvPicPr>
          <p:cNvPr id="8" name="Picture 7" descr="Screen Clippi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76800" y="1485600"/>
            <a:ext cx="3635989" cy="2975575"/>
          </a:xfrm>
          <a:prstGeom prst="rect">
            <a:avLst/>
          </a:prstGeom>
          <a:ln w="19050">
            <a:solidFill>
              <a:schemeClr val="tx1"/>
            </a:solidFill>
          </a:ln>
        </p:spPr>
      </p:pic>
      <p:pic>
        <p:nvPicPr>
          <p:cNvPr id="10"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6028" r="11305" b="3558"/>
          <a:stretch/>
        </p:blipFill>
        <p:spPr bwMode="auto">
          <a:xfrm>
            <a:off x="8153400" y="-19050"/>
            <a:ext cx="990600" cy="8740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594360" y="1288018"/>
            <a:ext cx="3639312" cy="369332"/>
          </a:xfrm>
          <a:prstGeom prst="rect">
            <a:avLst/>
          </a:prstGeom>
          <a:solidFill>
            <a:srgbClr val="41BA41"/>
          </a:solidFill>
          <a:ln w="19050">
            <a:solidFill>
              <a:schemeClr val="tx1"/>
            </a:solidFill>
          </a:ln>
        </p:spPr>
        <p:txBody>
          <a:bodyPr wrap="square" rtlCol="0">
            <a:spAutoFit/>
          </a:bodyPr>
          <a:lstStyle/>
          <a:p>
            <a:pPr algn="ctr"/>
            <a:r>
              <a:rPr lang="en-US" b="1" dirty="0" smtClean="0"/>
              <a:t>Discover Technologies</a:t>
            </a:r>
            <a:endParaRPr lang="en-US" b="1" dirty="0"/>
          </a:p>
        </p:txBody>
      </p:sp>
      <p:sp>
        <p:nvSpPr>
          <p:cNvPr id="9" name="TextBox 8"/>
          <p:cNvSpPr txBox="1"/>
          <p:nvPr/>
        </p:nvSpPr>
        <p:spPr>
          <a:xfrm>
            <a:off x="4870566" y="1288018"/>
            <a:ext cx="3648456" cy="369332"/>
          </a:xfrm>
          <a:prstGeom prst="rect">
            <a:avLst/>
          </a:prstGeom>
          <a:solidFill>
            <a:srgbClr val="41BA41"/>
          </a:solidFill>
          <a:ln w="19050">
            <a:solidFill>
              <a:schemeClr val="tx1"/>
            </a:solidFill>
          </a:ln>
        </p:spPr>
        <p:txBody>
          <a:bodyPr wrap="square" rtlCol="0">
            <a:spAutoFit/>
          </a:bodyPr>
          <a:lstStyle/>
          <a:p>
            <a:pPr algn="ctr"/>
            <a:r>
              <a:rPr lang="en-US" b="1" dirty="0" smtClean="0"/>
              <a:t>Discover Needs</a:t>
            </a:r>
            <a:endParaRPr lang="en-US" b="1" dirty="0"/>
          </a:p>
        </p:txBody>
      </p:sp>
    </p:spTree>
    <p:extLst>
      <p:ext uri="{BB962C8B-B14F-4D97-AF65-F5344CB8AC3E}">
        <p14:creationId xmlns:p14="http://schemas.microsoft.com/office/powerpoint/2010/main" xmlns="" val="1666815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SEE IT</a:t>
            </a:r>
            <a:endParaRPr lang="en-US" dirty="0"/>
          </a:p>
        </p:txBody>
      </p:sp>
      <p:pic>
        <p:nvPicPr>
          <p:cNvPr id="4" name="Picture 6" descr="I:\Logos\Icons\LIFT Icons\Seei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657350"/>
            <a:ext cx="3595292" cy="2286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3"/>
          <p:cNvSpPr>
            <a:spLocks noGrp="1"/>
          </p:cNvSpPr>
          <p:nvPr>
            <p:ph idx="1"/>
          </p:nvPr>
        </p:nvSpPr>
        <p:spPr>
          <a:xfrm>
            <a:off x="3895725" y="1504950"/>
            <a:ext cx="5257800" cy="3394472"/>
          </a:xfrm>
        </p:spPr>
        <p:txBody>
          <a:bodyPr>
            <a:normAutofit fontScale="92500" lnSpcReduction="20000"/>
          </a:bodyPr>
          <a:lstStyle/>
          <a:p>
            <a:r>
              <a:rPr lang="en-US" sz="3100" u="sng" dirty="0" smtClean="0"/>
              <a:t>S</a:t>
            </a:r>
            <a:r>
              <a:rPr lang="en-US" sz="3100" dirty="0" smtClean="0"/>
              <a:t>cholarship </a:t>
            </a:r>
            <a:r>
              <a:rPr lang="en-US" sz="3100" u="sng" dirty="0" smtClean="0"/>
              <a:t>E</a:t>
            </a:r>
            <a:r>
              <a:rPr lang="en-US" sz="3100" dirty="0" smtClean="0"/>
              <a:t>xchange </a:t>
            </a:r>
            <a:r>
              <a:rPr lang="en-US" sz="3100" u="sng" dirty="0" smtClean="0"/>
              <a:t>E</a:t>
            </a:r>
            <a:r>
              <a:rPr lang="en-US" sz="3100" dirty="0" smtClean="0"/>
              <a:t>xperience for </a:t>
            </a:r>
            <a:r>
              <a:rPr lang="en-US" sz="3100" u="sng" dirty="0" smtClean="0"/>
              <a:t>I</a:t>
            </a:r>
            <a:r>
              <a:rPr lang="en-US" sz="3100" dirty="0" smtClean="0"/>
              <a:t>nnovation and </a:t>
            </a:r>
            <a:r>
              <a:rPr lang="en-US" sz="3100" u="sng" dirty="0" smtClean="0"/>
              <a:t>T</a:t>
            </a:r>
            <a:r>
              <a:rPr lang="en-US" sz="3100" dirty="0" smtClean="0"/>
              <a:t>echnology </a:t>
            </a:r>
          </a:p>
          <a:p>
            <a:r>
              <a:rPr lang="en-US" sz="3100" dirty="0" smtClean="0"/>
              <a:t>WEF</a:t>
            </a:r>
            <a:r>
              <a:rPr lang="en-US" sz="3100" dirty="0"/>
              <a:t>, NACWA, WE&amp;RF </a:t>
            </a:r>
            <a:r>
              <a:rPr lang="en-US" sz="3100" dirty="0" smtClean="0"/>
              <a:t>Partnership</a:t>
            </a:r>
          </a:p>
          <a:p>
            <a:r>
              <a:rPr lang="en-US" sz="3100" dirty="0" smtClean="0"/>
              <a:t>$</a:t>
            </a:r>
            <a:r>
              <a:rPr lang="en-US" sz="3100" dirty="0"/>
              <a:t>30,000 in Travel Scholarship </a:t>
            </a:r>
            <a:r>
              <a:rPr lang="en-US" sz="3100" dirty="0" smtClean="0"/>
              <a:t>Funds</a:t>
            </a:r>
          </a:p>
          <a:p>
            <a:r>
              <a:rPr lang="en-US" sz="3100" dirty="0" smtClean="0"/>
              <a:t>11 utilities awarded </a:t>
            </a:r>
          </a:p>
          <a:p>
            <a:endParaRPr lang="en-US" dirty="0" smtClean="0"/>
          </a:p>
        </p:txBody>
      </p:sp>
      <p:pic>
        <p:nvPicPr>
          <p:cNvPr id="6" name="Picture 6" descr="I:\Logos\Icons\LIFT Icons\Seei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2400" y="-19050"/>
            <a:ext cx="1371600" cy="8721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474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SEE IT </a:t>
            </a:r>
            <a:endParaRPr lang="en-US" dirty="0"/>
          </a:p>
        </p:txBody>
      </p:sp>
      <p:sp>
        <p:nvSpPr>
          <p:cNvPr id="5" name="Content Placeholder 3"/>
          <p:cNvSpPr>
            <a:spLocks noGrp="1"/>
          </p:cNvSpPr>
          <p:nvPr>
            <p:ph idx="1"/>
          </p:nvPr>
        </p:nvSpPr>
        <p:spPr>
          <a:xfrm>
            <a:off x="752475" y="2647950"/>
            <a:ext cx="7781925" cy="1828800"/>
          </a:xfrm>
        </p:spPr>
        <p:txBody>
          <a:bodyPr>
            <a:normAutofit fontScale="70000" lnSpcReduction="20000"/>
          </a:bodyPr>
          <a:lstStyle/>
          <a:p>
            <a:r>
              <a:rPr lang="en-US" sz="3100" dirty="0" smtClean="0"/>
              <a:t>Recipient Spotlight: Washoe County Community Services visiting HRSD</a:t>
            </a:r>
          </a:p>
          <a:p>
            <a:r>
              <a:rPr lang="en-US" sz="3100" dirty="0" smtClean="0"/>
              <a:t>Technology: </a:t>
            </a:r>
            <a:r>
              <a:rPr lang="en-US" sz="3100" dirty="0"/>
              <a:t>Ozone-biological activated carbon and advanced oxidation (ultra-violet), membrane-based treatment systems, soil aquifer treatment processes and expertise to achieve potable </a:t>
            </a:r>
            <a:r>
              <a:rPr lang="en-US" sz="3100" dirty="0" smtClean="0"/>
              <a:t>reuse</a:t>
            </a:r>
          </a:p>
          <a:p>
            <a:endParaRPr lang="en-US" dirty="0" smtClean="0"/>
          </a:p>
        </p:txBody>
      </p:sp>
      <p:pic>
        <p:nvPicPr>
          <p:cNvPr id="6" name="Picture 6" descr="I:\Logos\Icons\LIFT Icons\Seei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72400" y="-19050"/>
            <a:ext cx="1371600" cy="8721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Washoe County, NV"/>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71475"/>
          <a:stretch/>
        </p:blipFill>
        <p:spPr bwMode="auto">
          <a:xfrm>
            <a:off x="1447800" y="1392306"/>
            <a:ext cx="1187811" cy="110490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RSD 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1557576"/>
            <a:ext cx="3812364" cy="82112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Arrow Connector 11"/>
          <p:cNvCxnSpPr/>
          <p:nvPr/>
        </p:nvCxnSpPr>
        <p:spPr>
          <a:xfrm>
            <a:off x="2895600" y="1944756"/>
            <a:ext cx="128016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4979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Water Technology Survey</a:t>
            </a:r>
            <a:endParaRPr lang="en-US" dirty="0"/>
          </a:p>
        </p:txBody>
      </p:sp>
      <p:sp>
        <p:nvSpPr>
          <p:cNvPr id="20" name="Content Placeholder 2"/>
          <p:cNvSpPr txBox="1">
            <a:spLocks/>
          </p:cNvSpPr>
          <p:nvPr/>
        </p:nvSpPr>
        <p:spPr>
          <a:xfrm>
            <a:off x="304800" y="1377456"/>
            <a:ext cx="3429000" cy="3140569"/>
          </a:xfrm>
          <a:prstGeom prst="rect">
            <a:avLst/>
          </a:prstGeom>
        </p:spPr>
        <p:txBody>
          <a:bodyPr vert="horz" lIns="91440" tIns="45720" rIns="91440" bIns="45720" rtlCol="0" anchor="t">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smtClean="0"/>
              <a:t>Deeper understanding of industry direction and peer’s activities</a:t>
            </a:r>
            <a:endParaRPr lang="en-US" sz="2800" dirty="0"/>
          </a:p>
          <a:p>
            <a:r>
              <a:rPr lang="en-US" sz="2800" dirty="0" smtClean="0"/>
              <a:t>90 responses received to date regarding 100+ types of technology</a:t>
            </a:r>
          </a:p>
          <a:p>
            <a:r>
              <a:rPr lang="en-US" sz="2800" dirty="0" smtClean="0"/>
              <a:t>Visualization </a:t>
            </a:r>
            <a:r>
              <a:rPr lang="en-US" sz="2800" dirty="0"/>
              <a:t>to be publically available early Spring 2017 </a:t>
            </a:r>
          </a:p>
          <a:p>
            <a:endParaRPr lang="en-US" sz="2800" dirty="0" smtClean="0"/>
          </a:p>
        </p:txBody>
      </p:sp>
      <p:pic>
        <p:nvPicPr>
          <p:cNvPr id="15" name="Picture 1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488" t="14306" r="13788" b="12475"/>
          <a:stretch/>
        </p:blipFill>
        <p:spPr bwMode="auto">
          <a:xfrm>
            <a:off x="8229600" y="0"/>
            <a:ext cx="914400" cy="933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Content Placeholder 10" descr="Screen Clipping"/>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r="25173"/>
          <a:stretch/>
        </p:blipFill>
        <p:spPr>
          <a:xfrm>
            <a:off x="4042965" y="1377456"/>
            <a:ext cx="4720035" cy="3140569"/>
          </a:xfrm>
          <a:ln w="19050">
            <a:solidFill>
              <a:schemeClr val="tx1"/>
            </a:solidFill>
          </a:ln>
        </p:spPr>
      </p:pic>
    </p:spTree>
    <p:extLst>
      <p:ext uri="{BB962C8B-B14F-4D97-AF65-F5344CB8AC3E}">
        <p14:creationId xmlns:p14="http://schemas.microsoft.com/office/powerpoint/2010/main" xmlns="" val="98016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earch PowerPoint-v4.eps"/>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008710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4546922"/>
            <a:ext cx="2286000" cy="59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About WE&amp;RF</a:t>
            </a:r>
            <a:endParaRPr lang="en-US" dirty="0"/>
          </a:p>
        </p:txBody>
      </p:sp>
      <p:sp>
        <p:nvSpPr>
          <p:cNvPr id="6" name="Content Placeholder 5"/>
          <p:cNvSpPr>
            <a:spLocks noGrp="1"/>
          </p:cNvSpPr>
          <p:nvPr>
            <p:ph idx="1"/>
          </p:nvPr>
        </p:nvSpPr>
        <p:spPr>
          <a:xfrm>
            <a:off x="228600" y="1200150"/>
            <a:ext cx="6274715" cy="3809999"/>
          </a:xfrm>
          <a:solidFill>
            <a:schemeClr val="bg1"/>
          </a:solidFill>
        </p:spPr>
        <p:txBody>
          <a:bodyPr anchor="ctr">
            <a:normAutofit lnSpcReduction="10000"/>
          </a:bodyPr>
          <a:lstStyle/>
          <a:p>
            <a:pPr marL="0" indent="0">
              <a:spcBef>
                <a:spcPts val="1350"/>
              </a:spcBef>
              <a:buNone/>
            </a:pPr>
            <a:r>
              <a:rPr lang="en-US" sz="1800" b="1" dirty="0"/>
              <a:t>WERF and WRRF merged in May 2016</a:t>
            </a:r>
            <a:endParaRPr lang="en-US" sz="1800" i="1" dirty="0"/>
          </a:p>
          <a:p>
            <a:pPr marL="914400" indent="0">
              <a:spcBef>
                <a:spcPts val="1350"/>
              </a:spcBef>
              <a:buNone/>
            </a:pPr>
            <a:r>
              <a:rPr lang="en-US" sz="1800" b="1" i="1" dirty="0"/>
              <a:t>WE&amp;RF:  </a:t>
            </a:r>
            <a:r>
              <a:rPr lang="en-US" sz="1800" i="1" dirty="0"/>
              <a:t>Dedicated to research on re-NEW-able resources from wastewater, recycled water, and stormwater while maintaining the quality and reliability of water for the environment and communities.  </a:t>
            </a:r>
            <a:endParaRPr lang="en-US" sz="1800" b="1" i="1" dirty="0"/>
          </a:p>
          <a:p>
            <a:pPr marL="0" indent="0">
              <a:spcBef>
                <a:spcPts val="1350"/>
              </a:spcBef>
              <a:buNone/>
            </a:pPr>
            <a:r>
              <a:rPr lang="en-US" sz="1800" b="1" i="1" dirty="0"/>
              <a:t>New Focus:  One Water.</a:t>
            </a:r>
            <a:endParaRPr lang="en-US" sz="1800" i="1" dirty="0"/>
          </a:p>
          <a:p>
            <a:pPr marL="914400" indent="0">
              <a:spcBef>
                <a:spcPts val="1350"/>
              </a:spcBef>
              <a:buNone/>
            </a:pPr>
            <a:r>
              <a:rPr lang="en-US" sz="1800" b="1" dirty="0" err="1" smtClean="0"/>
              <a:t>WateReuse</a:t>
            </a:r>
            <a:r>
              <a:rPr lang="en-US" sz="1800" dirty="0" smtClean="0"/>
              <a:t> </a:t>
            </a:r>
            <a:r>
              <a:rPr lang="en-US" sz="1800" dirty="0"/>
              <a:t>brings recycled water, desalination and related topics.</a:t>
            </a:r>
          </a:p>
          <a:p>
            <a:pPr marL="914400" indent="0">
              <a:spcBef>
                <a:spcPts val="1350"/>
              </a:spcBef>
              <a:buNone/>
            </a:pPr>
            <a:r>
              <a:rPr lang="en-US" sz="1800" b="1" dirty="0"/>
              <a:t>WERF</a:t>
            </a:r>
            <a:r>
              <a:rPr lang="en-US" sz="1800" dirty="0"/>
              <a:t> brings wastewater, resource recovery, stormwater, receiving waters, climate change, and integrated water.</a:t>
            </a:r>
          </a:p>
        </p:txBody>
      </p:sp>
      <p:pic>
        <p:nvPicPr>
          <p:cNvPr id="5" name="Picture 3" descr="\\WERF-data\WERFSHARED\Communications Department\Assorted Partner Logos\WERF Logos 2008 (PMS 549)\Werf_Logos\WaveWERFLogo.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08806" y="4204905"/>
            <a:ext cx="1040130" cy="40827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Content Placeholder 3"/>
          <p:cNvPicPr>
            <a:picLocks noGrp="1"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503315" y="1133456"/>
            <a:ext cx="2300408" cy="3242846"/>
          </a:xfrm>
          <a:prstGeom prst="rect">
            <a:avLst/>
          </a:prstGeom>
        </p:spPr>
      </p:pic>
      <p:pic>
        <p:nvPicPr>
          <p:cNvPr id="14" name="Picture 2" descr="\\WERF-data\WERFSHARED\Communications Department\Assorted Partner Logos\WateReuse Research Foundation\watereuse_rgb_horizontal-2016 - circle above.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52400" y="3405951"/>
            <a:ext cx="951120" cy="45605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8022" y="1998143"/>
            <a:ext cx="1143000" cy="579421"/>
          </a:xfrm>
          <a:prstGeom prst="rect">
            <a:avLst/>
          </a:prstGeom>
        </p:spPr>
      </p:pic>
    </p:spTree>
    <p:extLst>
      <p:ext uri="{BB962C8B-B14F-4D97-AF65-F5344CB8AC3E}">
        <p14:creationId xmlns:p14="http://schemas.microsoft.com/office/powerpoint/2010/main" xmlns="" val="3107993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Research to Net Energy Neutral</a:t>
            </a:r>
            <a:endParaRPr lang="en-US" dirty="0"/>
          </a:p>
        </p:txBody>
      </p:sp>
      <p:grpSp>
        <p:nvGrpSpPr>
          <p:cNvPr id="5" name="Group 4"/>
          <p:cNvGrpSpPr/>
          <p:nvPr/>
        </p:nvGrpSpPr>
        <p:grpSpPr>
          <a:xfrm>
            <a:off x="1327796" y="1416625"/>
            <a:ext cx="7511404" cy="767312"/>
            <a:chOff x="1175267" y="914293"/>
            <a:chExt cx="6628649" cy="767312"/>
          </a:xfrm>
          <a:solidFill>
            <a:schemeClr val="accent1">
              <a:lumMod val="20000"/>
              <a:lumOff val="80000"/>
            </a:schemeClr>
          </a:solidFill>
        </p:grpSpPr>
        <p:sp>
          <p:nvSpPr>
            <p:cNvPr id="6" name="Rounded Rectangle 5"/>
            <p:cNvSpPr/>
            <p:nvPr/>
          </p:nvSpPr>
          <p:spPr>
            <a:xfrm>
              <a:off x="1175267" y="914293"/>
              <a:ext cx="6628649" cy="767312"/>
            </a:xfrm>
            <a:prstGeom prst="roundRect">
              <a:avLst>
                <a:gd name="adj" fmla="val 16670"/>
              </a:avLst>
            </a:prstGeom>
            <a:grpFill/>
          </p:spPr>
          <p:style>
            <a:lnRef idx="2">
              <a:schemeClr val="accent1"/>
            </a:lnRef>
            <a:fillRef idx="1">
              <a:schemeClr val="lt1"/>
            </a:fillRef>
            <a:effectRef idx="0">
              <a:schemeClr val="accent1"/>
            </a:effectRef>
            <a:fontRef idx="minor">
              <a:schemeClr val="dk1"/>
            </a:fontRef>
          </p:style>
        </p:sp>
        <p:sp>
          <p:nvSpPr>
            <p:cNvPr id="7" name="Rounded Rectangle 4"/>
            <p:cNvSpPr txBox="1"/>
            <p:nvPr/>
          </p:nvSpPr>
          <p:spPr>
            <a:xfrm>
              <a:off x="1212731" y="951757"/>
              <a:ext cx="6553721" cy="692384"/>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A GUIDE TO NET-ZERO ENERGY SOLUTIONS FOR WATER RESOURCE RECOVERY FACILITIES</a:t>
              </a:r>
              <a:endParaRPr lang="en-US" sz="1600" kern="1200" dirty="0"/>
            </a:p>
          </p:txBody>
        </p:sp>
      </p:grpSp>
      <p:grpSp>
        <p:nvGrpSpPr>
          <p:cNvPr id="8" name="Group 7"/>
          <p:cNvGrpSpPr/>
          <p:nvPr/>
        </p:nvGrpSpPr>
        <p:grpSpPr>
          <a:xfrm>
            <a:off x="1327796" y="2359656"/>
            <a:ext cx="7511404" cy="767312"/>
            <a:chOff x="1168505" y="1718744"/>
            <a:chExt cx="6628649" cy="767312"/>
          </a:xfrm>
          <a:solidFill>
            <a:schemeClr val="accent1">
              <a:lumMod val="20000"/>
              <a:lumOff val="80000"/>
            </a:schemeClr>
          </a:solidFill>
        </p:grpSpPr>
        <p:sp>
          <p:nvSpPr>
            <p:cNvPr id="12" name="Rounded Rectangle 11"/>
            <p:cNvSpPr/>
            <p:nvPr/>
          </p:nvSpPr>
          <p:spPr>
            <a:xfrm>
              <a:off x="1168505" y="1718744"/>
              <a:ext cx="6628649" cy="767312"/>
            </a:xfrm>
            <a:prstGeom prst="roundRect">
              <a:avLst>
                <a:gd name="adj" fmla="val 16670"/>
              </a:avLst>
            </a:prstGeom>
            <a:grpFill/>
          </p:spPr>
          <p:style>
            <a:lnRef idx="2">
              <a:schemeClr val="accent1"/>
            </a:lnRef>
            <a:fillRef idx="1">
              <a:schemeClr val="lt1"/>
            </a:fillRef>
            <a:effectRef idx="0">
              <a:schemeClr val="accent1"/>
            </a:effectRef>
            <a:fontRef idx="minor">
              <a:schemeClr val="dk1"/>
            </a:fontRef>
          </p:style>
        </p:sp>
        <p:sp>
          <p:nvSpPr>
            <p:cNvPr id="13" name="Rounded Rectangle 4"/>
            <p:cNvSpPr txBox="1"/>
            <p:nvPr/>
          </p:nvSpPr>
          <p:spPr>
            <a:xfrm>
              <a:off x="1205969" y="1756208"/>
              <a:ext cx="6553721" cy="692384"/>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TRIPLE-BOTTOM LINE EVALUATION OF BIOSOLIDS MANAGEMENT OPTIONS</a:t>
              </a:r>
              <a:endParaRPr lang="en-US" sz="1600" i="1" kern="1200" dirty="0"/>
            </a:p>
          </p:txBody>
        </p:sp>
      </p:grpSp>
      <p:grpSp>
        <p:nvGrpSpPr>
          <p:cNvPr id="9" name="Group 8"/>
          <p:cNvGrpSpPr/>
          <p:nvPr/>
        </p:nvGrpSpPr>
        <p:grpSpPr>
          <a:xfrm>
            <a:off x="1327796" y="3303980"/>
            <a:ext cx="7511404" cy="767312"/>
            <a:chOff x="1254678" y="2571451"/>
            <a:chExt cx="6628649" cy="767312"/>
          </a:xfrm>
          <a:solidFill>
            <a:schemeClr val="accent1">
              <a:lumMod val="20000"/>
              <a:lumOff val="80000"/>
            </a:schemeClr>
          </a:solidFill>
        </p:grpSpPr>
        <p:sp>
          <p:nvSpPr>
            <p:cNvPr id="10" name="Rounded Rectangle 9"/>
            <p:cNvSpPr/>
            <p:nvPr/>
          </p:nvSpPr>
          <p:spPr>
            <a:xfrm>
              <a:off x="1254678" y="2571451"/>
              <a:ext cx="6628649" cy="767312"/>
            </a:xfrm>
            <a:prstGeom prst="roundRect">
              <a:avLst>
                <a:gd name="adj" fmla="val 16670"/>
              </a:avLst>
            </a:prstGeom>
            <a:grpFill/>
          </p:spPr>
          <p:style>
            <a:lnRef idx="2">
              <a:schemeClr val="accent1"/>
            </a:lnRef>
            <a:fillRef idx="1">
              <a:schemeClr val="lt1"/>
            </a:fillRef>
            <a:effectRef idx="0">
              <a:schemeClr val="accent1"/>
            </a:effectRef>
            <a:fontRef idx="minor">
              <a:schemeClr val="dk1"/>
            </a:fontRef>
          </p:style>
        </p:sp>
        <p:sp>
          <p:nvSpPr>
            <p:cNvPr id="11" name="Rounded Rectangle 6"/>
            <p:cNvSpPr txBox="1"/>
            <p:nvPr/>
          </p:nvSpPr>
          <p:spPr>
            <a:xfrm>
              <a:off x="1292142" y="2608915"/>
              <a:ext cx="6553721" cy="692384"/>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i="1" kern="1200" dirty="0" smtClean="0"/>
                <a:t>DEMONSTRATED ENERGY NEUTRALITY LEADERSHIP: </a:t>
              </a:r>
              <a:r>
                <a:rPr lang="en-US" sz="1600" i="1" kern="1200" cap="all" baseline="0" dirty="0" smtClean="0"/>
                <a:t>a study of five champions of change</a:t>
              </a:r>
              <a:endParaRPr lang="en-US" sz="1600" i="1" kern="1200" cap="all" baseline="0" dirty="0"/>
            </a:p>
          </p:txBody>
        </p:sp>
      </p:grpSp>
      <p:sp>
        <p:nvSpPr>
          <p:cNvPr id="15" name="Rounded Rectangle 14"/>
          <p:cNvSpPr/>
          <p:nvPr/>
        </p:nvSpPr>
        <p:spPr>
          <a:xfrm>
            <a:off x="304800" y="1416625"/>
            <a:ext cx="767312" cy="767312"/>
          </a:xfrm>
          <a:prstGeom prst="roundRect">
            <a:avLst>
              <a:gd name="adj" fmla="val 16670"/>
            </a:avLst>
          </a:prstGeom>
          <a:blipFill>
            <a:blip r:embed="rId2" cstate="print">
              <a:extLst>
                <a:ext uri="{28A0092B-C50C-407E-A947-70E740481C1C}">
                  <a14:useLocalDpi xmlns:a14="http://schemas.microsoft.com/office/drawing/2010/main" xmlns="" val="0"/>
                </a:ext>
              </a:extLst>
            </a:blip>
            <a:srcRect/>
            <a:stretch>
              <a:fillRect l="-68000" r="-68000"/>
            </a:stretch>
          </a:blipFill>
          <a:ln>
            <a:solidFill>
              <a:schemeClr val="accent1">
                <a:lumMod val="75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Rounded Rectangle 15"/>
          <p:cNvSpPr/>
          <p:nvPr/>
        </p:nvSpPr>
        <p:spPr>
          <a:xfrm>
            <a:off x="304800" y="2341248"/>
            <a:ext cx="767312" cy="767312"/>
          </a:xfrm>
          <a:prstGeom prst="roundRect">
            <a:avLst>
              <a:gd name="adj" fmla="val 16670"/>
            </a:avLst>
          </a:prstGeom>
          <a:blipFill rotWithShape="1">
            <a:blip r:embed="rId3" cstate="print"/>
            <a:stretch>
              <a:fillRect/>
            </a:stretch>
          </a:blipFill>
          <a:ln>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ounded Rectangle 16"/>
          <p:cNvSpPr/>
          <p:nvPr/>
        </p:nvSpPr>
        <p:spPr>
          <a:xfrm>
            <a:off x="320351" y="3303980"/>
            <a:ext cx="767312" cy="767312"/>
          </a:xfrm>
          <a:prstGeom prst="roundRect">
            <a:avLst>
              <a:gd name="adj" fmla="val 16670"/>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angle 18"/>
          <p:cNvSpPr/>
          <p:nvPr/>
        </p:nvSpPr>
        <p:spPr>
          <a:xfrm>
            <a:off x="304800" y="4546922"/>
            <a:ext cx="2286000" cy="59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7104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04800" y="4546922"/>
            <a:ext cx="2286000" cy="59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prstClr val="black"/>
                </a:solidFill>
              </a:rPr>
              <a:t>Net-Zero </a:t>
            </a:r>
            <a:r>
              <a:rPr lang="en-US" dirty="0">
                <a:solidFill>
                  <a:prstClr val="black"/>
                </a:solidFill>
              </a:rPr>
              <a:t>Research Findings/Needs</a:t>
            </a:r>
            <a:endParaRPr lang="en-US" dirty="0"/>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461864" y="1200151"/>
            <a:ext cx="8224935" cy="1060772"/>
            <a:chOff x="0" y="0"/>
            <a:chExt cx="5772150" cy="1060772"/>
          </a:xfrm>
          <a:solidFill>
            <a:schemeClr val="accent1">
              <a:lumMod val="20000"/>
              <a:lumOff val="80000"/>
            </a:schemeClr>
          </a:solidFill>
        </p:grpSpPr>
        <p:sp>
          <p:nvSpPr>
            <p:cNvPr id="15" name="Rounded Rectangle 14"/>
            <p:cNvSpPr/>
            <p:nvPr/>
          </p:nvSpPr>
          <p:spPr>
            <a:xfrm>
              <a:off x="0" y="0"/>
              <a:ext cx="5772150" cy="1060772"/>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16" name="Rounded Rectangle 4"/>
            <p:cNvSpPr txBox="1"/>
            <p:nvPr/>
          </p:nvSpPr>
          <p:spPr>
            <a:xfrm>
              <a:off x="959053" y="0"/>
              <a:ext cx="4813096" cy="1060772"/>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Potential for Heat Recovery from Wastewater</a:t>
              </a:r>
              <a:endParaRPr lang="en-US" sz="1600" b="1" u="sng" kern="1200" dirty="0"/>
            </a:p>
            <a:p>
              <a:pPr marL="114300" lvl="1" indent="-114300" algn="l" defTabSz="622300">
                <a:lnSpc>
                  <a:spcPct val="90000"/>
                </a:lnSpc>
                <a:spcBef>
                  <a:spcPct val="0"/>
                </a:spcBef>
                <a:spcAft>
                  <a:spcPct val="15000"/>
                </a:spcAft>
                <a:buChar char="••"/>
              </a:pPr>
              <a:r>
                <a:rPr lang="en-US" sz="1200" kern="1200" dirty="0" smtClean="0"/>
                <a:t>State of the Science of Heat Recovery (ENER10C13) </a:t>
              </a:r>
              <a:endParaRPr lang="en-US" sz="1200" kern="1200" dirty="0"/>
            </a:p>
          </p:txBody>
        </p:sp>
      </p:grpSp>
      <p:sp>
        <p:nvSpPr>
          <p:cNvPr id="6" name="Rounded Rectangle 5"/>
          <p:cNvSpPr/>
          <p:nvPr/>
        </p:nvSpPr>
        <p:spPr>
          <a:xfrm>
            <a:off x="567942" y="1306228"/>
            <a:ext cx="1154430" cy="848617"/>
          </a:xfrm>
          <a:prstGeom prst="roundRect">
            <a:avLst>
              <a:gd name="adj" fmla="val 10000"/>
            </a:avLst>
          </a:prstGeom>
          <a:blipFill rotWithShape="1">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7" name="Group 6"/>
          <p:cNvGrpSpPr/>
          <p:nvPr/>
        </p:nvGrpSpPr>
        <p:grpSpPr>
          <a:xfrm>
            <a:off x="461864" y="2349178"/>
            <a:ext cx="8224935" cy="1060772"/>
            <a:chOff x="0" y="1166849"/>
            <a:chExt cx="5772150" cy="1060772"/>
          </a:xfrm>
          <a:solidFill>
            <a:schemeClr val="accent1">
              <a:lumMod val="20000"/>
              <a:lumOff val="80000"/>
            </a:schemeClr>
          </a:solidFill>
        </p:grpSpPr>
        <p:sp>
          <p:nvSpPr>
            <p:cNvPr id="13" name="Rounded Rectangle 12"/>
            <p:cNvSpPr/>
            <p:nvPr/>
          </p:nvSpPr>
          <p:spPr>
            <a:xfrm>
              <a:off x="0" y="1166849"/>
              <a:ext cx="5772150" cy="1060772"/>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14" name="Rounded Rectangle 7"/>
            <p:cNvSpPr txBox="1"/>
            <p:nvPr/>
          </p:nvSpPr>
          <p:spPr>
            <a:xfrm>
              <a:off x="959050" y="1166849"/>
              <a:ext cx="4813098" cy="1060772"/>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  </a:t>
              </a:r>
              <a:r>
                <a:rPr lang="en-US" sz="1600" b="1" u="sng" kern="1200" dirty="0" smtClean="0"/>
                <a:t>Advance Low Energy Treatment Processes</a:t>
              </a:r>
              <a:endParaRPr lang="en-US" sz="1600" b="1" u="sng" kern="1200" dirty="0"/>
            </a:p>
            <a:p>
              <a:pPr marL="114300" lvl="1" indent="-114300" algn="l" defTabSz="533400">
                <a:lnSpc>
                  <a:spcPct val="90000"/>
                </a:lnSpc>
                <a:spcBef>
                  <a:spcPct val="0"/>
                </a:spcBef>
                <a:spcAft>
                  <a:spcPct val="15000"/>
                </a:spcAft>
                <a:buChar char="••"/>
              </a:pPr>
              <a:r>
                <a:rPr lang="en-US" sz="1200" kern="1200" dirty="0" smtClean="0"/>
                <a:t>Advance Anaerobic Membrane Bioreactors as Low Energy Alternatives to Activated Sludge, coupled with short cut nitrogen processes (ENER4R12)</a:t>
              </a:r>
              <a:endParaRPr lang="en-US" sz="1200" kern="1200" dirty="0"/>
            </a:p>
            <a:p>
              <a:pPr marL="114300" lvl="1" indent="-114300" algn="l" defTabSz="533400">
                <a:lnSpc>
                  <a:spcPct val="90000"/>
                </a:lnSpc>
                <a:spcBef>
                  <a:spcPct val="0"/>
                </a:spcBef>
                <a:spcAft>
                  <a:spcPct val="15000"/>
                </a:spcAft>
                <a:buChar char="••"/>
              </a:pPr>
              <a:r>
                <a:rPr lang="en-US" sz="1200" kern="1200" dirty="0" smtClean="0"/>
                <a:t>Bench-Pilot Studies of Membrane Aerated Biofilm Reactors (MABRs) for Energy Efficient Wastewater Treatment (U2R14) </a:t>
              </a:r>
              <a:endParaRPr lang="en-US" sz="1200" kern="1200" dirty="0"/>
            </a:p>
          </p:txBody>
        </p:sp>
      </p:grpSp>
      <p:sp>
        <p:nvSpPr>
          <p:cNvPr id="8" name="Rounded Rectangle 7"/>
          <p:cNvSpPr/>
          <p:nvPr/>
        </p:nvSpPr>
        <p:spPr>
          <a:xfrm>
            <a:off x="538873" y="2462248"/>
            <a:ext cx="1212567" cy="834632"/>
          </a:xfrm>
          <a:prstGeom prst="roundRect">
            <a:avLst>
              <a:gd name="adj" fmla="val 10000"/>
            </a:avLst>
          </a:prstGeom>
          <a:blipFill rotWithShape="1">
            <a:blip r:embed="rId4"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461864" y="3486150"/>
            <a:ext cx="8224935" cy="1060772"/>
            <a:chOff x="0" y="2333699"/>
            <a:chExt cx="5772150" cy="1060772"/>
          </a:xfrm>
          <a:solidFill>
            <a:schemeClr val="accent1">
              <a:lumMod val="20000"/>
              <a:lumOff val="80000"/>
            </a:schemeClr>
          </a:solidFill>
        </p:grpSpPr>
        <p:sp>
          <p:nvSpPr>
            <p:cNvPr id="11" name="Rounded Rectangle 10"/>
            <p:cNvSpPr/>
            <p:nvPr/>
          </p:nvSpPr>
          <p:spPr>
            <a:xfrm>
              <a:off x="0" y="2333699"/>
              <a:ext cx="5772150" cy="1060772"/>
            </a:xfrm>
            <a:prstGeom prst="roundRect">
              <a:avLst>
                <a:gd name="adj" fmla="val 10000"/>
              </a:avLst>
            </a:prstGeom>
            <a:grpFill/>
          </p:spPr>
          <p:style>
            <a:lnRef idx="2">
              <a:schemeClr val="accent1"/>
            </a:lnRef>
            <a:fillRef idx="1">
              <a:schemeClr val="lt1"/>
            </a:fillRef>
            <a:effectRef idx="0">
              <a:schemeClr val="accent1"/>
            </a:effectRef>
            <a:fontRef idx="minor">
              <a:schemeClr val="dk1"/>
            </a:fontRef>
          </p:style>
        </p:sp>
        <p:sp>
          <p:nvSpPr>
            <p:cNvPr id="12" name="Rounded Rectangle 10"/>
            <p:cNvSpPr txBox="1"/>
            <p:nvPr/>
          </p:nvSpPr>
          <p:spPr>
            <a:xfrm>
              <a:off x="959052" y="2333699"/>
              <a:ext cx="4813097" cy="1060772"/>
            </a:xfrm>
            <a:prstGeom prst="rect">
              <a:avLst/>
            </a:prstGeom>
            <a:grpFill/>
          </p:spPr>
          <p:style>
            <a:lnRef idx="2">
              <a:schemeClr val="accent1"/>
            </a:lnRef>
            <a:fillRef idx="1">
              <a:schemeClr val="lt1"/>
            </a:fillRef>
            <a:effectRef idx="0">
              <a:schemeClr val="accent1"/>
            </a:effectRef>
            <a:fontRef idx="minor">
              <a:schemeClr val="dk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u="sng" kern="1200" dirty="0" smtClean="0"/>
                <a:t>Develop Technologies to Recovery Energy in </a:t>
              </a:r>
              <a:r>
                <a:rPr lang="en-US" sz="1600" b="1" u="sng" kern="1200" dirty="0" err="1" smtClean="0"/>
                <a:t>Biosolids</a:t>
              </a:r>
              <a:endParaRPr lang="en-US" sz="1600" b="1" u="sng" kern="1200" dirty="0"/>
            </a:p>
            <a:p>
              <a:pPr marL="114300" lvl="1" indent="-114300" algn="l" defTabSz="622300">
                <a:lnSpc>
                  <a:spcPct val="90000"/>
                </a:lnSpc>
                <a:spcBef>
                  <a:spcPct val="0"/>
                </a:spcBef>
                <a:spcAft>
                  <a:spcPct val="15000"/>
                </a:spcAft>
                <a:buChar char="••"/>
              </a:pPr>
              <a:r>
                <a:rPr lang="en-US" sz="1200" kern="1200" dirty="0" smtClean="0"/>
                <a:t>Energy Recovery from Thermal Oxidation of Wastewater Solids: State of the Science Review (ENER13T14) </a:t>
              </a:r>
              <a:endParaRPr lang="en-US" sz="1200" kern="1200" dirty="0"/>
            </a:p>
            <a:p>
              <a:pPr marL="114300" lvl="1" indent="-114300" algn="l" defTabSz="622300">
                <a:lnSpc>
                  <a:spcPct val="90000"/>
                </a:lnSpc>
                <a:spcBef>
                  <a:spcPct val="0"/>
                </a:spcBef>
                <a:spcAft>
                  <a:spcPct val="15000"/>
                </a:spcAft>
                <a:buChar char="••"/>
              </a:pPr>
              <a:r>
                <a:rPr lang="en-US" sz="1200" kern="1200" dirty="0" err="1" smtClean="0"/>
                <a:t>Genifuel</a:t>
              </a:r>
              <a:r>
                <a:rPr lang="en-US" sz="1200" kern="1200" dirty="0" smtClean="0"/>
                <a:t> Hydrothermal Processing Bench Scale Technology Evaluation LIFT6T14</a:t>
              </a:r>
              <a:endParaRPr lang="en-US" sz="1200" kern="1200" dirty="0"/>
            </a:p>
          </p:txBody>
        </p:sp>
      </p:grpSp>
      <p:sp>
        <p:nvSpPr>
          <p:cNvPr id="10" name="Rounded Rectangle 9"/>
          <p:cNvSpPr/>
          <p:nvPr/>
        </p:nvSpPr>
        <p:spPr>
          <a:xfrm>
            <a:off x="567942" y="3592227"/>
            <a:ext cx="1154430" cy="848617"/>
          </a:xfrm>
          <a:prstGeom prst="roundRect">
            <a:avLst>
              <a:gd name="adj" fmla="val 10000"/>
            </a:avLst>
          </a:prstGeom>
          <a:blipFill rotWithShape="1">
            <a:blip r:embed="rId5"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xmlns="" val="210738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R_recycledwaterrecycle_v12_s2e0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4" name="Picture 3" descr="WR_recycledwaterrecycle_v9_sheet2.png"/>
          <p:cNvPicPr>
            <a:picLocks noChangeAspect="1"/>
          </p:cNvPicPr>
          <p:nvPr/>
        </p:nvPicPr>
        <p:blipFill>
          <a:blip r:embed="rId4" cstate="print">
            <a:alphaModFix amt="13000"/>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7" name="Picture 6" descr="WR_recycledwaterrecycle_v12_s2e0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6" name="Picture 5" descr="WR_recycledwaterrecycle_v12_s2e03.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3" name="Picture 2" descr="WR_recycledwaterrecycle_v12_s2e01.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pic>
        <p:nvPicPr>
          <p:cNvPr id="2" name="Picture 1" descr="WR_recycledwaterrecycle_v12_s1e07all.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290955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WE&amp;RF DPR Research </a:t>
            </a:r>
            <a:r>
              <a:rPr lang="en-US" dirty="0" smtClean="0"/>
              <a:t>Initiative</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sz="1800" b="1" dirty="0"/>
              <a:t>California SB 918 (2010)</a:t>
            </a:r>
          </a:p>
          <a:p>
            <a:pPr lvl="1">
              <a:lnSpc>
                <a:spcPct val="110000"/>
              </a:lnSpc>
            </a:pPr>
            <a:r>
              <a:rPr lang="en-US" sz="1500" dirty="0"/>
              <a:t>“Feasibility of developing criteria for DPR”</a:t>
            </a:r>
          </a:p>
          <a:p>
            <a:pPr lvl="1">
              <a:lnSpc>
                <a:spcPct val="110000"/>
              </a:lnSpc>
            </a:pPr>
            <a:r>
              <a:rPr lang="en-US" sz="1500" dirty="0"/>
              <a:t>Established DPR Expert Panel</a:t>
            </a:r>
          </a:p>
          <a:p>
            <a:pPr>
              <a:lnSpc>
                <a:spcPct val="110000"/>
              </a:lnSpc>
            </a:pPr>
            <a:r>
              <a:rPr lang="en-US" sz="1800" b="1" dirty="0"/>
              <a:t>Initiative</a:t>
            </a:r>
          </a:p>
          <a:p>
            <a:pPr lvl="1">
              <a:lnSpc>
                <a:spcPct val="110000"/>
              </a:lnSpc>
            </a:pPr>
            <a:r>
              <a:rPr lang="en-US" sz="1500" dirty="0"/>
              <a:t>$6 million raised to the need to fill knowledge gaps </a:t>
            </a:r>
          </a:p>
          <a:p>
            <a:pPr lvl="1">
              <a:lnSpc>
                <a:spcPct val="110000"/>
              </a:lnSpc>
            </a:pPr>
            <a:r>
              <a:rPr lang="en-US" sz="1500" dirty="0"/>
              <a:t>Leveraged to $24 million</a:t>
            </a:r>
          </a:p>
          <a:p>
            <a:pPr>
              <a:lnSpc>
                <a:spcPct val="110000"/>
              </a:lnSpc>
            </a:pPr>
            <a:r>
              <a:rPr lang="en-US" sz="1800" b="1" dirty="0"/>
              <a:t>Funded 34 projects on topics </a:t>
            </a:r>
          </a:p>
          <a:p>
            <a:pPr lvl="1">
              <a:lnSpc>
                <a:spcPct val="110000"/>
              </a:lnSpc>
              <a:buFont typeface="Courier New" panose="02070309020205020404" pitchFamily="49" charset="0"/>
              <a:buChar char="o"/>
            </a:pPr>
            <a:r>
              <a:rPr lang="en-US" sz="1500" dirty="0"/>
              <a:t>Reliability of treatment trains</a:t>
            </a:r>
          </a:p>
          <a:p>
            <a:pPr lvl="1">
              <a:lnSpc>
                <a:spcPct val="110000"/>
              </a:lnSpc>
              <a:buFont typeface="Courier New" panose="02070309020205020404" pitchFamily="49" charset="0"/>
              <a:buChar char="o"/>
            </a:pPr>
            <a:r>
              <a:rPr lang="en-US" sz="1500" dirty="0"/>
              <a:t>Microbial and chemical water quality</a:t>
            </a:r>
          </a:p>
          <a:p>
            <a:pPr lvl="1">
              <a:lnSpc>
                <a:spcPct val="110000"/>
              </a:lnSpc>
              <a:buFont typeface="Courier New" panose="02070309020205020404" pitchFamily="49" charset="0"/>
              <a:buChar char="o"/>
            </a:pPr>
            <a:r>
              <a:rPr lang="en-US" sz="1500" dirty="0"/>
              <a:t>Monitoring and operations</a:t>
            </a:r>
          </a:p>
          <a:p>
            <a:pPr lvl="1">
              <a:lnSpc>
                <a:spcPct val="110000"/>
              </a:lnSpc>
              <a:buFont typeface="Courier New" panose="02070309020205020404" pitchFamily="49" charset="0"/>
              <a:buChar char="o"/>
            </a:pPr>
            <a:r>
              <a:rPr lang="en-US" sz="1500" dirty="0"/>
              <a:t>Public engagement</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334" t="1910"/>
          <a:stretch/>
        </p:blipFill>
        <p:spPr bwMode="auto">
          <a:xfrm rot="1381662">
            <a:off x="6560950" y="1379584"/>
            <a:ext cx="2127291" cy="276353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rot="20778663">
            <a:off x="5318213" y="1316245"/>
            <a:ext cx="2184646" cy="2822327"/>
          </a:xfrm>
          <a:prstGeom prst="rect">
            <a:avLst/>
          </a:prstGeom>
        </p:spPr>
      </p:pic>
    </p:spTree>
    <p:extLst>
      <p:ext uri="{BB962C8B-B14F-4D97-AF65-F5344CB8AC3E}">
        <p14:creationId xmlns:p14="http://schemas.microsoft.com/office/powerpoint/2010/main" xmlns="" val="3506992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a:xfrm>
            <a:off x="2362200" y="2571750"/>
            <a:ext cx="4419600" cy="1524000"/>
          </a:xfrm>
        </p:spPr>
        <p:txBody>
          <a:bodyPr>
            <a:normAutofit fontScale="77500" lnSpcReduction="20000"/>
          </a:bodyPr>
          <a:lstStyle/>
          <a:p>
            <a:r>
              <a:rPr lang="en-US" dirty="0" smtClean="0"/>
              <a:t>Aaron Fisher, </a:t>
            </a:r>
            <a:r>
              <a:rPr lang="en-US" dirty="0" smtClean="0">
                <a:hlinkClick r:id="rId2"/>
              </a:rPr>
              <a:t>afisher@werf.org</a:t>
            </a:r>
            <a:endParaRPr lang="en-US" dirty="0" smtClean="0"/>
          </a:p>
          <a:p>
            <a:endParaRPr lang="en-US" dirty="0" smtClean="0">
              <a:hlinkClick r:id="rId3"/>
            </a:endParaRPr>
          </a:p>
          <a:p>
            <a:r>
              <a:rPr lang="en-US" dirty="0" smtClean="0">
                <a:hlinkClick r:id="rId3"/>
              </a:rPr>
              <a:t>www.werf.org/lift</a:t>
            </a:r>
            <a:r>
              <a:rPr lang="en-US" dirty="0" smtClean="0"/>
              <a:t> </a:t>
            </a:r>
          </a:p>
          <a:p>
            <a:endParaRPr lang="en-US" dirty="0"/>
          </a:p>
        </p:txBody>
      </p:sp>
    </p:spTree>
    <p:extLst>
      <p:ext uri="{BB962C8B-B14F-4D97-AF65-F5344CB8AC3E}">
        <p14:creationId xmlns:p14="http://schemas.microsoft.com/office/powerpoint/2010/main" xmlns="" val="2436654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About WE&amp;RF</a:t>
            </a:r>
            <a:endParaRPr lang="en-US" dirty="0"/>
          </a:p>
        </p:txBody>
      </p:sp>
      <p:graphicFrame>
        <p:nvGraphicFramePr>
          <p:cNvPr id="4" name="Content Placeholder 3"/>
          <p:cNvGraphicFramePr>
            <a:graphicFrameLocks noGrp="1"/>
          </p:cNvGraphicFramePr>
          <p:nvPr>
            <p:ph idx="1"/>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04800" y="4546922"/>
            <a:ext cx="2286000" cy="596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301280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a:t>
            </a:r>
            <a:endParaRPr lang="en-US" dirty="0"/>
          </a:p>
        </p:txBody>
      </p:sp>
      <p:sp>
        <p:nvSpPr>
          <p:cNvPr id="3" name="Content Placeholder 2"/>
          <p:cNvSpPr>
            <a:spLocks noGrp="1"/>
          </p:cNvSpPr>
          <p:nvPr>
            <p:ph idx="1"/>
          </p:nvPr>
        </p:nvSpPr>
        <p:spPr/>
        <p:txBody>
          <a:bodyPr anchor="t"/>
          <a:lstStyle/>
          <a:p>
            <a:pPr marL="0" indent="0" algn="ctr">
              <a:buNone/>
            </a:pPr>
            <a:r>
              <a:rPr lang="en-US" dirty="0" smtClean="0"/>
              <a:t>LIFT is a WEF/WE&amp;RF initiative to encourage and support innovation in water</a:t>
            </a:r>
            <a:endParaRPr lang="en-US" dirty="0"/>
          </a:p>
        </p:txBody>
      </p:sp>
      <p:pic>
        <p:nvPicPr>
          <p:cNvPr id="4" name="Picture 3" descr="shutterstock_74120023_large digestors-edit.tif"/>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5181600" y="2649646"/>
            <a:ext cx="2984690" cy="1827103"/>
          </a:xfrm>
          <a:prstGeom prst="rect">
            <a:avLst/>
          </a:prstGeom>
        </p:spPr>
      </p:pic>
      <p:pic>
        <p:nvPicPr>
          <p:cNvPr id="5" name="Picture 4" descr="shutterstock_114630988.jpg"/>
          <p:cNvPicPr>
            <a:picLocks noChangeAspect="1"/>
          </p:cNvPicPr>
          <p:nvPr/>
        </p:nvPicPr>
        <p:blipFill rotWithShape="1">
          <a:blip r:embed="rId3" cstate="screen">
            <a:extLst>
              <a:ext uri="{28A0092B-C50C-407E-A947-70E740481C1C}">
                <a14:useLocalDpi xmlns:a14="http://schemas.microsoft.com/office/drawing/2010/main" xmlns="" val="0"/>
              </a:ext>
            </a:extLst>
          </a:blip>
          <a:srcRect t="7167" b="14500"/>
          <a:stretch/>
        </p:blipFill>
        <p:spPr>
          <a:xfrm>
            <a:off x="990600" y="2673829"/>
            <a:ext cx="3124200" cy="1650521"/>
          </a:xfrm>
          <a:prstGeom prst="rect">
            <a:avLst/>
          </a:prstGeom>
        </p:spPr>
      </p:pic>
      <p:sp>
        <p:nvSpPr>
          <p:cNvPr id="6" name="Striped Right Arrow 5"/>
          <p:cNvSpPr/>
          <p:nvPr/>
        </p:nvSpPr>
        <p:spPr>
          <a:xfrm>
            <a:off x="4068198" y="3114912"/>
            <a:ext cx="1007604" cy="818677"/>
          </a:xfrm>
          <a:prstGeom prst="stripedRightArrow">
            <a:avLst/>
          </a:prstGeom>
          <a:gradFill>
            <a:gsLst>
              <a:gs pos="100000">
                <a:schemeClr val="accent1">
                  <a:tint val="66000"/>
                  <a:satMod val="160000"/>
                </a:schemeClr>
              </a:gs>
              <a:gs pos="50000">
                <a:schemeClr val="accent1">
                  <a:tint val="44500"/>
                  <a:satMod val="160000"/>
                </a:schemeClr>
              </a:gs>
              <a:gs pos="0">
                <a:schemeClr val="accent1">
                  <a:tint val="23500"/>
                  <a:satMod val="16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ommunications Department\Assorted Partner Logos\LIFT Logo\Updated 09-2013\LIFT Logo-updated.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6350" y="36562"/>
            <a:ext cx="1517650" cy="858788"/>
          </a:xfrm>
          <a:prstGeom prst="rect">
            <a:avLst/>
          </a:prstGeom>
          <a:noFill/>
          <a:ln>
            <a:noFill/>
          </a:ln>
        </p:spPr>
      </p:pic>
    </p:spTree>
    <p:extLst>
      <p:ext uri="{BB962C8B-B14F-4D97-AF65-F5344CB8AC3E}">
        <p14:creationId xmlns:p14="http://schemas.microsoft.com/office/powerpoint/2010/main" xmlns="" val="2315406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LIFT 101</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06645" y="3105150"/>
            <a:ext cx="1632555" cy="1036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8400" y="1274952"/>
            <a:ext cx="1449316" cy="1337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6028" r="11305" b="3558"/>
          <a:stretch/>
        </p:blipFill>
        <p:spPr bwMode="auto">
          <a:xfrm>
            <a:off x="3909946" y="1370479"/>
            <a:ext cx="1341120" cy="11833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542566" y="2850626"/>
            <a:ext cx="1800834" cy="1245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descr="I:\Logos\Icons\LIFT Icons\Seeit.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28600" y="3028950"/>
            <a:ext cx="1743482" cy="1108561"/>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xmlns="" val="2513382685"/>
              </p:ext>
            </p:extLst>
          </p:nvPr>
        </p:nvGraphicFramePr>
        <p:xfrm>
          <a:off x="914400" y="2495550"/>
          <a:ext cx="7315200" cy="3708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tblGrid>
              <a:tr h="370840">
                <a:tc>
                  <a:txBody>
                    <a:bodyPr/>
                    <a:lstStyle/>
                    <a:p>
                      <a:pPr algn="ctr"/>
                      <a:r>
                        <a:rPr lang="en-US" sz="1600" dirty="0" smtClean="0">
                          <a:solidFill>
                            <a:schemeClr val="tx1"/>
                          </a:solidFill>
                        </a:rPr>
                        <a:t>Technology Scans</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LIFT</a:t>
                      </a:r>
                      <a:r>
                        <a:rPr lang="en-US" sz="1600" baseline="0" dirty="0" smtClean="0">
                          <a:solidFill>
                            <a:schemeClr val="tx1"/>
                          </a:solidFill>
                        </a:rPr>
                        <a:t> Link</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FAST Water </a:t>
                      </a:r>
                      <a:r>
                        <a:rPr lang="en-US" sz="1600" baseline="0" dirty="0" smtClean="0">
                          <a:solidFill>
                            <a:schemeClr val="tx1"/>
                          </a:solidFill>
                        </a:rPr>
                        <a:t>Network</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2704886956"/>
              </p:ext>
            </p:extLst>
          </p:nvPr>
        </p:nvGraphicFramePr>
        <p:xfrm>
          <a:off x="0" y="4019550"/>
          <a:ext cx="9144000" cy="579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gridCol w="2286000">
                  <a:extLst>
                    <a:ext uri="{9D8B030D-6E8A-4147-A177-3AD203B41FA5}">
                      <a16:colId xmlns:a16="http://schemas.microsoft.com/office/drawing/2014/main" xmlns="" val="20002"/>
                    </a:ext>
                  </a:extLst>
                </a:gridCol>
                <a:gridCol w="2286000">
                  <a:extLst>
                    <a:ext uri="{9D8B030D-6E8A-4147-A177-3AD203B41FA5}">
                      <a16:colId xmlns:a16="http://schemas.microsoft.com/office/drawing/2014/main" xmlns="" val="20003"/>
                    </a:ext>
                  </a:extLst>
                </a:gridCol>
              </a:tblGrid>
              <a:tr h="370840">
                <a:tc>
                  <a:txBody>
                    <a:bodyPr/>
                    <a:lstStyle/>
                    <a:p>
                      <a:pPr algn="ctr"/>
                      <a:r>
                        <a:rPr lang="en-US" sz="1600" dirty="0" smtClean="0">
                          <a:solidFill>
                            <a:schemeClr val="tx1"/>
                          </a:solidFill>
                        </a:rPr>
                        <a:t>SEE IT</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University-Utility Partnership</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Info Sharing and Collaboration</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MA Toolbox</a:t>
                      </a:r>
                      <a:endParaRPr lang="en-US" sz="16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 name="Picture 2"/>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5958" t="18322" r="16531" b="14077"/>
          <a:stretch/>
        </p:blipFill>
        <p:spPr bwMode="auto">
          <a:xfrm>
            <a:off x="1600200" y="1369999"/>
            <a:ext cx="1200150" cy="1201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14488" t="14306" r="13788" b="12475"/>
          <a:stretch/>
        </p:blipFill>
        <p:spPr bwMode="auto">
          <a:xfrm>
            <a:off x="5105400" y="2801937"/>
            <a:ext cx="1295400" cy="132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8825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Water Network</a:t>
            </a:r>
            <a:endParaRPr lang="en-US" dirty="0"/>
          </a:p>
        </p:txBody>
      </p:sp>
      <p:sp>
        <p:nvSpPr>
          <p:cNvPr id="3" name="Content Placeholder 2"/>
          <p:cNvSpPr>
            <a:spLocks noGrp="1"/>
          </p:cNvSpPr>
          <p:nvPr>
            <p:ph idx="1"/>
          </p:nvPr>
        </p:nvSpPr>
        <p:spPr/>
        <p:txBody>
          <a:bodyPr anchor="t"/>
          <a:lstStyle/>
          <a:p>
            <a:pPr marL="0" indent="0">
              <a:buNone/>
            </a:pPr>
            <a:r>
              <a:rPr lang="en-US" dirty="0" smtClean="0">
                <a:hlinkClick r:id="rId2"/>
              </a:rPr>
              <a:t>www.werf.org/testbednetwork</a:t>
            </a:r>
            <a:r>
              <a:rPr lang="en-US" dirty="0" smtClean="0"/>
              <a:t> </a:t>
            </a:r>
          </a:p>
        </p:txBody>
      </p:sp>
      <p:sp>
        <p:nvSpPr>
          <p:cNvPr id="4" name="AutoShape 2" descr="Home fre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me fre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1735006"/>
            <a:ext cx="2191014" cy="2191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Screen Clipping"/>
          <p:cNvPicPr>
            <a:picLocks noChangeAspect="1"/>
          </p:cNvPicPr>
          <p:nvPr/>
        </p:nvPicPr>
        <p:blipFill rotWithShape="1">
          <a:blip r:embed="rId5" cstate="print">
            <a:extLst>
              <a:ext uri="{28A0092B-C50C-407E-A947-70E740481C1C}">
                <a14:useLocalDpi xmlns:a14="http://schemas.microsoft.com/office/drawing/2010/main" xmlns="" val="0"/>
              </a:ext>
            </a:extLst>
          </a:blip>
          <a:srcRect b="3289"/>
          <a:stretch/>
        </p:blipFill>
        <p:spPr>
          <a:xfrm>
            <a:off x="565332" y="1733550"/>
            <a:ext cx="5075576" cy="2819400"/>
          </a:xfrm>
          <a:prstGeom prst="rect">
            <a:avLst/>
          </a:prstGeom>
        </p:spPr>
      </p:pic>
    </p:spTree>
    <p:extLst>
      <p:ext uri="{BB962C8B-B14F-4D97-AF65-F5344CB8AC3E}">
        <p14:creationId xmlns:p14="http://schemas.microsoft.com/office/powerpoint/2010/main" xmlns="" val="2669703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Water Network</a:t>
            </a:r>
            <a:endParaRPr lang="en-US" dirty="0"/>
          </a:p>
        </p:txBody>
      </p:sp>
      <p:sp>
        <p:nvSpPr>
          <p:cNvPr id="3" name="Content Placeholder 2"/>
          <p:cNvSpPr>
            <a:spLocks noGrp="1"/>
          </p:cNvSpPr>
          <p:nvPr>
            <p:ph idx="1"/>
          </p:nvPr>
        </p:nvSpPr>
        <p:spPr/>
        <p:txBody>
          <a:bodyPr/>
          <a:lstStyle/>
          <a:p>
            <a:r>
              <a:rPr lang="en-US" dirty="0"/>
              <a:t>Steering Committee</a:t>
            </a:r>
          </a:p>
          <a:p>
            <a:endParaRPr lang="en-US" dirty="0"/>
          </a:p>
          <a:p>
            <a:endParaRPr lang="en-US" dirty="0"/>
          </a:p>
          <a:p>
            <a:r>
              <a:rPr lang="en-US" dirty="0" smtClean="0"/>
              <a:t>Planning </a:t>
            </a:r>
            <a:r>
              <a:rPr lang="en-US" dirty="0"/>
              <a:t>Partners</a:t>
            </a:r>
          </a:p>
        </p:txBody>
      </p:sp>
      <p:pic>
        <p:nvPicPr>
          <p:cNvPr id="1026" name="Picture 2" descr="http://www.cavs.msstate.edu/projects/ecocar2/wp-content/uploads/2012/01/DOE-Crest-Logo-300x298.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1800" y="1828661"/>
            <a:ext cx="1016440" cy="10096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data:image/jpeg;base64,/9j/4AAQSkZJRgABAQAAAQABAAD/2wCEAAkGBxQSEhUUEhQWFhQWGRwaGRgYGRwgHRsgGBwcHx8dIBwhHSgiHiAmHxwYIjEiJSkrLi4uGh8zODQsNygtLisBCgoKDg0OGxAQGywmICY3LDQsNzQ0Lyw0LDIsLSwsNDg0LywsLDcsLDQsLCw0LCwvLCwvLywvLDQ0LCwsLCwsLP/AABEIAOEA4QMBEQACEQEDEQH/xAAbAAACAwEBAQAAAAAAAAAAAAAABgQFBwMCAf/EAEcQAAECAwQIAgYHBQcEAwAAAAECAwAEEQUSITEGEyJBUWFxgQeRFDJCUqGxI2JygpLB0TOissLwFSRDU2PS4RYXk/FUhOL/xAAbAQEAAwEBAQEAAAAAAAAAAAAAAwQFBgIBB//EAD4RAAEDAgMECQMDAgYCAgMAAAEAAgMEEQUhMRJBUWETInGBkaGx0fAyweEUQvEVIwYzUlNisiSCNENykqL/2gAMAwEAAhEDEQA/ANxgiIIiCIgiIIiCIgiIIiCKBadtMS4+mdQjkTieiRifKLENLNN/ltJ+cVHJMyP6jZKloeJjCahlpxw8TRCfjVXwjVhwGZ3+Y4DzPt5qk/EmD6QT5fPBUEx4kTTho0htPABKlq+f5RoMwKnYLvJPkPneqzsRlcbNA9Vy/tW2HvV9Ip9VoJHndHzj1+nwyPXZ8b/deelq36X8LfZffQbZVvmf/KE/ziHS4W3/AE+F/svuxWHj4/lAs62U75n/AMwP85h0+Fn/AE//AK/hfBHWDj4/lfPTbYaxPpPdsL/lMOiwuT/T42+4TbrG8fC69N+IU60aOpQeS0FJ+BHyj4cFpJBdhPcbr6MQmb9QHhZXkh4ntnB5haeaFBQ8jdPzijLgDx/lvB7cvdWGYk39zfDP2TVZWksrMUDTySo+ydlX4TQxlT0NRBm9ptx1HiFcjqIpPpKtoqKdEERBEQREERBEQREERBEQREERBEQREERBEQREES/pBpfLylUqVfc/y0YkfaOSe+PIxoUmGT1OYFm8T9uKqzVccWRzPBIM9phPTqtXLpUgH2GQSqnNeY6i6I34sMpKVu3Kb8zp4fys19XPMdlmXZ7/AMKVZfhu+4b0y4G64kDbWeprQHuYinx2FnVhbfyHzwXuPDnuzebeZ+eKbbO0DkmsS2XTxcNf3RRPwjJmxiqk0ds9nvr5q6yhhbuv2q6k1S6FaprVJUBXVouggCgrdG7EecUZBM4dI+5HE39VYbsA7LbKnf05k0lQvrUUkhV1peBBofZ3RcbhNU4A2AvpmPdQmtiFxfTkVc2VabUy2HGVhaDhUbjwIOIPIxTnp5IH7EgsVNHK2Ru003C6zs2hlCnHFBKEiqid39cI8RxukeGMFyV6e8MBc7RUkhpnKurQ2CtBc9QrQpIXwunLHnxEXpcLqI2F1gba2N7KuysicQOOmWqtHp2XUssrW0VilW1FNcRUbJ5ERVbFM1okaDbjn6qYvYTski/BVloaFSTubIQeLex8BsnuItRYrVR/vv25/lQvo4Xftt2ZJTtbwxWKmWdCvquCh/EMPgI1oMfacpW25j2/KpSYadWHx91VMW3aNnKCHb933HdpJ+yuvyVTlFt1JRVw2mWvxGR7x7hQieopzZ3nn5/lO2j+nsvMUS59C4dyzsk8l5djTvGHV4PPD1m9YctfD2utCGujkyOR+b02Rkq6iCIgiIIiCIgiIIiCIgiIIiCIgiIIo8/PNsILjqwhAzJ+Q4nkMYkiifK4MYLleXvawbTjYLMNIdOX5lWplApCFGguj6RfSnqjkMee6OopMIigb0k5BI8B79+Sx5618h2Y8h5lTNHfDgqoucUUg46pJxP2lbug84hq8cA6tOO8/Ye/gpIMPJzk8Pz87U+ycuxLgNNJQ3UEhAoCqmZpmrrGBI+WYmR5J58PZaTWsj6rckqWvpnMVbDUuWUOrCEuzAIxJpW4MQN9Se0a1PhcPWL37RaLkN91SkrH5bLbA5XPsvunUk+LNBcdLjjawpaki4FBRIoUg5C8Pwx8wuWI1vVbZpGQ1tv1PZ5r7WMeKfM3I7l00Tcavo9Fs5bbahi+sAYEVFColSwTQYHfWPNe2TZPTzgkftH4yBX2mLLjo47Dj81X3QXZmbRb4PXvxFf6CGKdaCB//G3hZKTKSRvP1XnQoJE9aCWaam8ilPVCtqtN2d7LgI+4ltGlgMn1WPbbJfKWwmkDdMla6bhlUsWn3C0HlJQlV0naBvCoG7ZxyiphnStn6SJt9kEkaZafdTVewY9l5tf1S8XnmHZaXtFlt5srSll5BoUqBATUYZbO4fejRDYpmSTUji02JcDvHy/4VbafG5rJgCL5H587V38T5RtSGkpbRr33UoC7ovU65nG6O8R4JI8PcS47DQTbd81XrEGNLQAMyQFdylmMWchx3WOBoJFUrWVJTT3Qd5wHlSKMlRNWubHsja5CxPbyVhsbKcF1zbtUDRjS1yamC0tnVpU2XWzXEovBIqOeJqKd84sVuGsp4eka+5Bse21/nwKKnq3Sv2S22Vx2JjW6y8VsktuFNL7ZoaVFRVPQxmhssQEguL6HTzVslj7syPEJL0h8OELquUNxX+WokoPQ5p+I6RtUmOPb1ZxccRr+VQnw5pzjy5bvwl6yNJZuznNS+lSkDNteYHFCuHmnpnGlUUFNXM6SMgHiPuPhVSKplpzsvGXD2Wn2JbTM23fZVXik4KSeBG75HdHLVNLLTv2ZB7FbEUzJW3aVYxXUqIIiCIgiIIiCIgiIIiCIgiqtIbeak2r7pxOCUD1lHgOXE7otUlHJUv2Wd54KGadsTbuWXEzdsTH1U9dW0D81fE8hl1X/AI2Gw8z4u/HkO1Y/92rfy8gtIsLR+Xs9sqFLwG28ugPPHJKeXzjmqqtnrH23bgPmZWrDBHA2/iVzmrcE1Lu/2e8kvIGAIxwO5KuIyNKZR6ZSfp5m/qmnZPzUeYXx03SxnoTmlm2Z70hhi02BR+WUEup30rRSTvpj+FZjTp4ehlfRSfQ/6T6d/wBwqcr+kY2oZq3X58yKYtKJZM/ZylN41QHW+NUitOpFU94zqKR1HWAP42PzzVuoaJ4Lt7QvVmOmfs0XvWdaKCT7wBF7uQFd4+Tt/R1uWgN+7X8L7Genp894UGyrAtBLLbS5tDSEAABpF5RA3FSqU4YDdE89ZROkdI2IuJ4mw8Aoo4JwwNL7AcB7qdN6FsOOuOqW9V0grSld1JoKZAA06neYgjxSZkbYwG9XTK581K6jY5xcSc+aubLsxqXQG2UBCBuG88ScyeZinPPJO/bkNyp442xt2WiwXy1rLamWy08kKQceYI3gjEGEFRJA/bjNivkkTZG7Lhkqqz9D5dpxLpLrikeprVlQR9kRalxOaRhZkAdbC1+1RMpI2uDsyRpc3svdrWEp+blnysati8blDUk7wcswjyj5T1bYqeSK2brZ/O9JIC+Vr75BUmktjzs8+U3UNsMkKbSs1S6quarprSlc8geZpeoqqlpIgbkvdrbVo5X+eCr1EM0z7ZBo0vv8Fz0ecdVa69e2ltxMrduoNU0C0UI4A1y3R6q2xtw8dE4kF2/XQr5CXGqO2LHZ+4XjSuXTMWiyxLDVvp23X0YKSmmAJFKmlM/eSMiY+0DzDRvlmzYcmtOhPz0K+VDRJO1jMnak/PmisjpGZEpZn3UuKUdlbaaEIpgtwbqmookHI5xW/QirBkpWkAagnfwHdxUv6joLNmNz9uaurSs2XnmQFhLiCKoWk4iu9Kh/XGKUM81JJduR3j3CsSRxzNzzCzC17FmbKeDzSiUVolwZGvsrT/QO6hy6inqqfEI+jeM94+4KyJIZKZ2005cfdaDojpW3Oppgh5I2kVz+sniPiPInnq/Dn0rr6tOh9+fqtOmqmzC2hTFGcrSIIiCIgiIIiCIgiIIqvSK3G5NkuOYnJCBmo8B+Z3Rao6R9TJsN7zwUM8zYm7RWXWbZ8xa8yXHFEIB21+ygbkIHHl3PPqZpoMNgDGDPcOPM/OQWPHHJVSbTv45Ba1ZdnNy7aWmkhKR5k7yTvPOOSnnkmeXvNytuONsbdlqXJ+3VNTa5adQgSz4o0v2ccCFnnXHhhuNRoxUbZKcTUxO236h7fM+1VXzlspjlHVOn5SxL6NJam1SpcUy7iuVmEn1h7iuJ6UOB3ECNR9eZKcTgBzdHt4cx84c1TbTBsvR3sdWn7Ky0bsSdbnHQ+2gsvJIeIICHKg7QA9omtRQesrKoirWVdI+maY3Hab9PEcuzhmdylghmbKdsCx14H8pw0dsZMmyGULWtIJIKqYXsaCgy39SYyKuqNTJ0jgAeSvQQiJmyCrMRVUyIIiCIgiIIiCIgiIIogs1oPF8IAeKbhXjUpqDQ40OQ8ol6eQx9ET1b3tz+FeOjbtbds0uSEj/ZrU1NTCta6tRUVJBxFdlI4VJx3DDcI0pZv10kcEQ2WjL3PP796qMZ+na+R5uSqGx5aaxtJTaJnXBQW0MVpQcNjMHAUu50w3ml+ofT/wDww4s2bWO4nn78e5Vomy/55AdfUb7cvZMC5uUsvBKHr0wbwYRtFOGN1N66nHOhx3VAwzxHU4hmS2zcto5X7Ta5+cVaL4qbIA57tVc2daLE6yopotBqlaFDEHelSTlFKaCalkAdkdQR6gqwyRkzcsxvWa6W6MOSDgmJYq1QNUqB2mjwPFJyBPQ8+moK9lYwxSgbX/b8/wAjlkVNM6B22zT0TzoZpQmdboqiX0DbTx+snkeG49icLEcPdSvuM2nQ/Y/M1o0tSJm2Oo1TJGaraIIiCIgiIIiCKPaE6hhtTrhuoQKk/wBZk5ARJFE6V4YwZleXvDGlztAshUX7YnN6U+YaRX4qPxPIYdgOiw2m4n/sfb0HNYfXq5fmQWt2VZzcu0lppNEJ8yd5J3kxyM8753mR5zK2442xtDW6Kj0ysd5dyZlVqEwxUpTU0WN4plU/EYHdS9h1TEy8Mw6jtTw+eWvFVqqF7rSRnrDzVVaWkklOyC/SFJQ4AfoydtLgGBQMyK7+BINMYtQ0NVS1Y6IXHHcRz+dihkqIZoDt5HhvvyVvYVih2VlDNoJdZAUmpIUn3Qd+V2oO9IrFSqqjHUSiA9V2R4Hj91PDDtxs6QZhMsZitogiIIiCIgiIIiCIgiIIiCIgi+KSCKHEHdAG2YRLyNHvRVuOyilJBQs+jjFtS6bJAPq47hyyGEaJrena2OcA5jrbwN/aqop+jJdH4brpQnLRUqWlbQ1iFTMsq46nBJIKiLpT71OAGCid0bEcDWzyUeyQx4u3fuvrw9gqL5CY2T36zdfnFOlhWUEPvzSVkpmg2oJpS7QHPjn884xKqoLomQEZsuL8VoRRWe6QH6rK5fZStJSsBSVChByIO4xTa4tIc02IU5AIsVkOkdju2XModYJ1ZNW1Z04tq44eY5gx19HUx4hAY5Bnv9x8yKw54nU0gczTd7LTtHLaROMJdRgclp3pUMx+YO8ERzFZSuppSx3dzC14JhKzaCtIqqZEERBEQREEWU+ItuqmXxKs1UhCgCB7bhwp904da8BHV4RRiCIzyZEjwH59FjV05kf0bd3mU96I2AmSYCMC4racVxPAchkPPfGFX1jqqXa3DTs9ytGmgELLb96m2hbDDBSHnUNlWQUoA9enOIIqaaYExtJtwUj5mMycQFNSa4jKICLKRQTY0uXdcWW9bnfuiteNaZ84n/VTbHR7Z2eF1H0Me1tbIup8QKREERBEQREEUactBpr9otKeROPlnEscMkn0C6gmqYYf8xwCqnNLZcZX1dE/rSLTcNmOth3rPdjdKNLnu97Ly3pcwcwtPVP6Ex9OGzDSy+NxumOtx3e11ZyVqsu/s3Ek8Mj5HGKslPLH9TVfhrIJso3Anz8FNiFWUQREERBEQRUs7onJvO61xhJXWpOIBP1gDRXcRdjxGpjZ0bXm3zwVd9LC9205uatnXUoSVKISlIqScAAMzyFIqNaXOAGZKnJAFyq2yNJJaaUpDDoUpOJFFA04ioFR0izUUM9O0OkbYHv9FFFURyGzSpNsWYiZZW04KpUM94O4jmDEVPO+CQSM1C9SxtkaWuWU2FPuWVOqbd9St1zgU+y4Ola9CRnHWVULMQpQ9muo7d4+cisaF7qabZdpv91sSVAioxByMcaRbIrdX2CIgiIIqDTa2/RJZSkn6Rew31O/7oqeoA3xfw2k/Uzhp+kZn5zVarm6KO413JR8LLCvKVNuCoSSluu9XtK7ZV4lXCNjHKvZaKdu/M9m4fOSo4fBc9Ie7583rTY5ha6zfTnRCZfmi6yAtKwkYqAuXRTfu34VzMdJhmJwQwdHIbEX3a/lZVXSSPk2m538k82DIliXaaUbym0BJIywG7lwjCqpRNM6QCwJWjCwsjDTuU+IFIiCIgiIIvLiwkEkgAYkndH0Ak2C+OcGi50SZbWlSlEoY2U+/vPTgPj0japsOa3rS5nguYrcZc8lkGQ47z2cPXsS0okkkmpOZOZ7xpgWFgsMkk3Oq+QXxEERBFf2PpO41RLtXEfvDod/Q+cZ9RQMkzZkfJbFHi8kJ2Zes3zHv3+Kd5aYS4kKQQpJyIjDexzHbLhmuqjkbI0PYbgrrHle0QREERBFAt2zvSJd1m9dvpIB4Hd2rE9LN0EzZLXsVHNH0jCzilDQvQl6WmNc8pFEghIQSalQpU1AoKRs4lisU8PRxg563/kqjS0b437biE/Rz60kk+J1ha1n0hA+kZG1zRv/AA+t0vRt4LWdHL0TtHadv508Fn4hBtM2xqPRHhhbetYLCzts0u80HL8Jw6XYY3SdHL0rdHa9v590w+baZsHUeidoxFoIgiIIsi07nVTk+mXaxCCGk8L6iLx7HA/YMdfhcTaakMr9+Z7N3zmsSseZpthu7Lv3rTG0NyUrTJtlGPO6Kk9SfiY5kmSqn/5OPqtYbMMfIBUti6eS7xCXay7hpsueqa8F5U60rF2pweeLrM67eXt7XVeKujfk7qnmmpJriIyVdX2CIgiIIiCIgiSNLrYLiiyg7CTtU9pQ3dB8+kbmH0uw3pHanTkFyuL1xkf0LD1RrzPsPXsS3GksREEUyQst179mgkccAPM/lEMtRHF9ZVmCjmn/AMttx4DzXuesZ5kVWghPvAgjvTLvHyKqilNmnNe56CogG09uXHX+O9QInVNEEVzo3bBYXRR+iUdrkfe/Xl0inW0omZcfUNOfJaeG1xppNlx6h15c/fl2LQo51dkiCIgiIIiCKstq32JS76QsoC60N1RGGY2QaZxapqOapv0QvbmB6qGWdkVts2VW9p9IpQVB4r4JShdT5gfGkWm4PVl2yW27x9ioTXwAXurex58TLCXC2pAXXYWMaVI7gjHvFOoh6CUsDgbbwrET+kZtWtfisqNbLtLfq0q82nPnT5ojq8sQoeZ/7D39CsX/AOLUcvsfnktkBrlHGLeX2CKDbc+JeXdePsJJHM7h3NBE9NCZpWxjeVHLJ0bC7gs38LbOLsyuYXjqxmd63K1Ple/EI6THJxHA2Ju/0H5t4LKw+MukLzu9Sn/SSyTNtpZvhKL6FOJpitANbueFSM+Uc/R1Ip3mS1zYgcjxWlPF0rdm+WV+xU9vWOl+ZK5pF2Tl2SQa0vFWZqDUBIGWGIHGLtLUmGANhN5Hu8AO3ioJoQ+S8g6rQvfhvIluVvkrCXVFTaFKJuI9kcKkY1GdRHnGJg+fZFrtyJ4nevtCwtjvx05BNkZKuogiIIiCKBbs7qWFrHrUonqcB+vaJ6WLpZQ06b1UrqjoIHPGu7tOSzOOnXCogi7yMvrHEI95QHmcfhHiV+wwu4KWCLpZWx8SAtQYZShISkAJAoAI5Zzi4lztV3sbGxtDWiwC9qFRQ4gx5BsvRAIsVmluyYZfWhPq1BT0UK07YjtHT0spkiDjquHr4BBUOY3Td3qBE6pogi0HRKd1suATtNm6egy+FB2jnq+Lo5iRoc12OEVBlpwDq3L28ldRSWoiCIgiIIubyARikKpjSgPzj00kHI2XwhJeiFnKmXlz8wgJrVLDZFLoBpepxzFeN48KbWITiCIUsRvvcePz25rPpozI8zPHYOCZ2bbYU+qXDg1yc0GoOVcKjHDHCsZbqSZsQlLeqd/zRXBMwv2L5pQ8WbMvNtzAGKDcV9lWXkrD70bGA1FnuhO/Mdo/HoqOJR3aH8MleeH1pa+Sbqaqb+jV93L90piji0HRVLraHMd/5urNFJtwjlkmSM1Wkj+LE9dlm2hm6up+ygV/iKI3MBi2pnSf6R5n8XWdiL7RhvE+nwKf4bSOqkUKI2nSXD3wT+6Ae8QYzN0lURubl7+aloWbMIPHP53Kl0snLNW8VqmHUTCdi8zfqLpOGV3OuREXaCKvZHshjSw52dbf5qCpfTF1y4hw4XUKw7ZnVvIaQXJiXWoJUp9igCScakE7q5nHhE1VS0jYzI6zHjTZdv8AD0CihmnLw0XLeYWnNoCQAAAAKADIAbo5gkk3K2ALL1HxEQREERBEsadu0bbTxUT+Ef8AMamFt67jyWFjz7RMbxPoPykuNpcuiCLrKvltaVjNKgryNaR5kYHtLTvUkUhje143EHwWnSM4h5AWg1B+HI8DHLyxOjdsuXdwTsmYHsORXR95KElSiAkYkmPLWlx2WjNe3vaxpc42AWaWvO655bm4nDoBQfKveOmp4uijDFw1ZP08zpNx07BkocTKsiCJp0Dd23U7ikHyJH5xlYo3qtd2rfwF523t5A/PFOUYy6ZEERBEQREESeVgWwovOFASwNSkmiVBWC+RNd3LlGxYnDgI23u7rcRbT57qjcfqusd2X3UPTacl1uMpl7i53XIKS3QqFDjeUN1BSh4cBE2GxTtY8y3Eeyb307gvFW+MuaGZvuNPumrSOQ18q81vUg3ftDFPxAjKo5uhnY/gfLf5K5Ozbjc1IPhFP0deZOS0hY6pND5hSfwxv4/DdjZOBt4/wszDZOsW8c1qEcuthZR4sTBXNNtjG43gOa1H9Ex1mAsDYHPO8+g/lYuJOvIGjcPVafZ8sGmm2xkhCUj7oA/KOXlkMkjnneSfFbDG7LQ0bkrPaBpQsuSkw6w4ed4HqDie5MarcYc5uxOwOHgqRoQDtRuIPirOwEzyVqRNrZcQE7K0Ciya+0MAMK7oq1ZpHMDoA4HgdFNCJwSJCCFfRQVlEERBEQREESh4hGiWTzUPgP0MUMRqKmni6WBxGdjbnp85rCx1t2MPM+f8JMvmMP8AruIf7p8vZc5YIvmH9dxD/dPl7JYIvmH9dxD/AHT5eyWC6y8442aoWpJ+qaefGPL8arnizpCfD2XuN74zdhI7DZepmfdc/aOKV1NR5ZR8ZjFaz6ZCPD2XqWWSX/McT2lcL5j3/XcQ/wB0+XsorBF8w/ruIf7p8vZLBF8w/ruIf7p8vZLBM+gJq+5yb+ah+hjXwyrq6oOfM8losB2/x6rbwNn91zuXqfwnuNRdKiCIgiIIiCJc02ZldSlc0yt0BV1OrG2CquRBBphx4Ro4a6o6QtgeG5Z309CqtW2IsvI2/ZqlaXtluSQXJezFtjLWvG6cdwKgTjwBjVfSyVTtiWoB5Nz9LeJVJszYRtMiI5nJO2i1qqmpZDy0XFKvYCtMFEAiuYIoaxiV1O2nnMbTcC3otGnlMsYcRZZtYg9Gti5kNctHZdbvzTHS1P8Afw3a5A+Gv3WTF/bq7cz5rX449biyHSL6a2QndrmU9gEV/OOvo/7eG7XJx9Vhz9ertzH2WnW+68mXcVLJC3gBdSacRXMjIVNOUcxStidM0TGzd/ztWvMXhhLBcpAsp52dXq5m0XGXa0LARq1dAcAelCY6CdsdK3bhgDm/6r7Q+6zIy6Y7L5CDwtZO+jujrcmFhtS1FwgqUsgk0yyA4nzjDq62SqILgBbSy0YKdsINrm/FXEU1OiCIgiIIiCJZ8Q5Mrk1LR6zJDg6JqFfulXlFyhjimkMEwu142T6jvuBbmqWIRCSA8s1mTVrII2gQfOMer/wRWMk/sOa5u65se/8AB7guVdTOGiiz1pXhRFQN53xvYD/hIUj+nqiHO3AaDmb6nusOZtaWKDZzcu0taopRda8RvjLxP/BMvSF9G4Fp3HIjsO8dtj26rw+mN+qvk1aopRFa8Tu6RLhH+C3tlElaRYftGd+08OQvdI6c3u5eJG07ourqQMiPzi3jv+EP1UpqKQgOOoOQJ4g7jxHHgvUsFzdq7vWskDZBJ54CMii/wRVPkH6lwa3fY3J7Nw7fIqNtM6/WUSTtIpJvVUCa8x/XCOixn/CcNXG001mOaLDgQNL8+eZ43ytNJAHDq5Kau1UUwqTwpHLQ/wCCa9z7SFrRxvfwH8KAU796ffC+WUWXX15uqon7LdR/EVeUb1ZSQ0LWUkOjRc8STvPcB3LpMKhEcRPH7J1iitREERBEQREEUC3Z8y8u68lN4tpKrtaVpz+MT0sImmbGTa5Ucz9hhcNyzCSnlzLmvmZeYm1g7DaEEMo+de4pxrHUSwtgZ0UL2xjeSesfn8WWO15kdtyNLjuFsgtJ0fnX3UqL8v6PQgJTeCqinLLpSObq4oo3ARv2+OVlrQve4ddtlm2mI1VrBY99lfldH8sdJh39zD9nk4evusmq6tVfsK16OQW4sib2rc/+wf3Qf0jrzlhf/r6rEGdZ3/ZabblsNyjeteJCKhOArif/AFHMU1LJUP2I9VrSytibtO0SdbWk9kzaaPhRO5VwhSeih8suUbNNQYjTG8duy+R7lQlqaSUWf6Jk0LUgyqdW8t9F5V1bgIVQHLHhl+kZuJBwnO2wNOVwNFcpbdGNlxI5q9igrCIIl3S21npYtlu7dVeBChXEUpv6+UZWJ1ctNsuZobrJxOrmpy0x2sb3v3flVUtpwsftGknmkkfA1+cUY8ccPraO7L3VKPHHj62A9ht7+qvJDSmXdwvXDwXh8cvjGlDilPLlex5rShxWnlyvY88vPTzVypIUKGhSR2IMaLXWzC0MiFhelVhqk5hTeNw7TZ4pO7qMj5747yhqxUwh+/f2/lc7UQGF+zu3Koi4oEQREERBEQREEUyxrMXMvIZb9ZRxO5IGajyH6DfEFTO2CMyO0HnyUkUZkcGtW82fJpZaQ0gUShISO35xwUsrpXl7tSukYwMaGjQKDaGkcuzUFd5Q9lGJ/QdzGbPiNPDkXXPLNU58Sp4ci654DNUM1pwf8NoDmtX5D9YzJMcP7GePz7rLkxw/sZ4n7D3UrRe3H5l5QXdCEpJokb6gDMnn5RPh1dNUykOtYBT4dXT1MxD7WA3D5zTVG0ttEEUS131NsOrTS8htShXKqUkisTU7A+VrXaEj1XiQlrCQqNq3nSLOOx/eh9JgcDq72zjhjxrF11HGDOM+pp42zVcTuIj/AOWvhdS7KtFxc7OMqNUNBooFBhfTU45nHjEU8DG0sUgGbtq/cV6jkcZntOgtbvWfeK2E6D/opPkpcdDgWdMRzPoFmYjlNfkPutbvRyNluLJGcLcx/wDkK+IP6x1zs8L/APUeqxBlWd/2Wl29aRl2r4ZW8agXECpx304RzNLAJpNkuDeZWtNJ0bb2J7Eqf9XurXq0WaorAvXVGhuk0rS5lWNX+mRtbtuqBbTLj4ql+reTZsRv85Jl0UtP0mXDhbDRvKSUDIFKiOAjNrqfoJtjavkDftCt08nSM2rW1VxFNTogiotM5TWSyiM2yF+WB+BPlGbisXSU5I3ZrMxaHpKYn/Tn7+SqdDmGX2VNutoUpBwJGN1XPPO98Io4UyGeIse0Ej0PNUcKjhniMcjQSPGx59t1ItDQpBxZWUH3VYp88x8YlnwWN2cRsfEfPFSz4Kw5xG3bmPf1VGlybkFUNQiuRxbPTgfIxnB1XQOsdPEH54rNDqugdY6eLT7eRVw+9L2o1qXPo3RiniDxSd44p/8AcdNhGOhsgLcjvB3/ADxWvFVw1zdh2TvmnFZlbliPSjlx5NPdUPVUOIP5ZiP0Wlq4qlm1Ge0bwqM0L4nWcq6LKiRBEQREEUqzLNdmHA2ygrUeGQHEnIDmYhnnjhZtyGwXuON0jtloWoWVKy9ktUUdZMLG1TM8h7qBxOfwjgcax1rndbQaN+5+di0XSw0DOtm4/O4KsmLRmp5RQgG77iMEj7St/fyjj31NVWu2WacBp3lZD6mqrnbDRlwGneffwVtZuhIFC+uv1UYD8RxPYCL0GCAZyu7h7q9T4IBnK7uHv/C7aSSTEtLK1baQtdEA0qrHPE1OQMSV8MFNTnYaLnIb/mSkxCGnpqc7DQCchx8exGgEpdaW4fbVQdE/8k+UMFi2Yi87/smCRbMbpDvPkPzdNUbS20QRcJ5kLbWhRolSVJJ4AggmPcTyx4cNQQvLgC0grO2tG7OUi/6e9q0K1d4rSEhVK0BKKZcMI6N1dWh2z0LbkXtY3t48Vlimpy2/SGwy1/CZ9ELGlmNYuWfL1+6FErSqlK09Ucz5Rl4hVTy7LZmbNr2yI9VbpYY2XLHXvzukbxXxnAP9FPxUuN3AcqYnmfQLOxH/ADe73WtUjkVuLJbb+itq9u1zR7KCK/Mx11N/cwy3/F3ldYkvUq78x9lp9tzTjTKlsta1wXQlFaVvKAz5A17Ry9NGySQNkdsjPPuWvK5zWktFylBMnaZeVOathLtwNBkqqCipNSQqlQqm/HHLfsGXDxGKbacW3vfnpw0tyVHYqS/pbAHS3JMWh9luS8uEvEFxSlLVTIFZrSM7EKhk821HoAAO5WqaN0cdna5+au4oqwiCLy4gKBBFQRQjkY+OaHAgr45ocLFZ1IuGRnClVboN0nihWSvkexEcpC40NXZ2mncVyULjQ1dnaaHsOh+c1owMdYF1y8vNJWClQCknMEVBjy5ocLOFwvLmteNlwuElaQaKFurkvUgYlG9PNJzPTOOercKLP7kHhw7FztdhRj/uQacN47Pl10sS20TKfRpxKV3sElQFFcAeCuB/PO1hWMPDw1zrO3HjyPzP1loMRbMOhnz4Hj28+B39usS1vDNtRJl3S39Ve0nsfWHesdzBjz25StvzGX49Fckw1pzYbeaXX/DudScA0v7K/wDcBGi3G6U63Hd7XVY4fMNLeK8s+Hs6rNLaftLH8oMfXY1SDQk93vZfBQTHh4q+svwxAIMw9X6rYp+8cfICKE+PnSJnefb8qzHho/e7wVvac+zZ6NRKISlZzpjd5qJxUrr33V4zF8Zk2rF13/8AXu+3wxVlbHSDooR1vTt4n5211haOrmTrXyoIONT6y/0HPy4xj0eHPqT0sxyPiVn0WHPqT0spNj4u/HPwTzKyqGkhDaQlI3D+sTzjpI4mRt2WCwXSxxMibssFgu0SKRZ7pVOGZmUtN4hJuJ5qJxPTIdjHLYlKamoETN2XfvXK4lMamoEbN2Q7d/zkU9SEqGm0NpySAOvE9zjHSQxCKMMG5dLBEIo2xjcpESqVEEVPpghapKYDdSotqwGdN/wrFzDy0VUZdpcKCpBMLrcEvS8tITUrLpQ6y222pDjiDdBUUpoQupBqcaqNa840HyVlPPIXNcSbgHPK53eyrNbBLG0AgAWJ/K76AsN62dXLikuXEJbpWhuJN4iu6qvjHjFXydHC2X67EnvOXovtG1u08s+m+XclTTg621QjPaZR50P80a2Gf26Au/8AyPzwVKr61TbsC12OQW4sl8VGS3OIcHtNpI6oUf8A8x1uBuD6YsO4nwI/lYmIjZlDhw9Fp5nAWNckVGrvgcdm8I5forS9GeNvOy2Nu7NoJKsTRYT7SZqdeccU7tBCVUQkVwFP0p3zjbqcQNHIYKdgAG/efnes+Kl6doklJN924Kw0Xa9FnXpJLilshtLqAo1LZrQp71Bp05k16136imZUuaA65Btv5qWnHRSuiBuLXHJOEY6vIgiIIlvTOx9ajWoG22MQPaTv7jMd4yMVo+lZ0jR1h5hZGLUfSs6Rv1N8x+PdRtC7bCkhhw7Q9Q8QPZ6j5dIiwmt2m9C/UadihwiuDmiB5zGnMcO707E2xuLdRBEm6X6P0q+0Oa0j+Ifn58Y5/FMPFjNH3j7+65/FMPteaIdo+/v4qdohbmuTq3D9IgYH3k8eo39jFrC67pm9G/6h5hWcLrumb0bz1h5j34qdpUoiVdINDQZfaEWcRJFM8j5mrOJEilfb5mFD0GWTLmpJ2zmeQivg7i6nuTvP2VfBiTTm/E/ZSdJ7Z9Gb2aaxeCRw4qPT5xLiFYKaPL6jp7qbEa39PH1fqOnulvRawi+rXvVKKkgH2zvJ5V8zGThtB056aXT1PssjDqAzu6aX6f8Asfb17E+AR0y6dfYIl/Sy29Qi4g/SrGH1R73Xh/xGXidb0DNhv1Hy+bllYnXdAzYYesfIcfb8Ku0Hsen94WM8Gxy3q75Dvxirg9Hb++/u91Vwejt/fd/6+/t+U4xvLfRBEQRVdvW8zJpSp4q2zRISKk0xy/rOLVLRy1JIj3aqGadkQBckG0rQsxxYX6A+pSjQXQUBSjuACxUnhSN+GGvY3Z6ZoA77DvH3WbI+mcb9GfT7p+0ZcCpdBSwZdOIS0oUIAJFSKClc+9d8YFa0tmIL9s8VpQEFgs23JZpZ59Jtq9mNepXZoGn8Ijppf7GGW/4j/wDr+Vks/uVd+Z8lr8cetxIfi3JXmGnQP2ayk9Fj9UpHeN7AJbSuj4i/h+Cs3EmXYHcPurfw9ndbItA4lurZ+7l+7dipi0XR1Tuefj+bqeiftQjlkque0YVLBRatFUrLkk3FZJriQlV8U7Y9YtRV7ZyNuAPfx49osVC+mMd9mTZaq+wbfkpR0IZ1r63lhLkwvDM034mhNct9amLFVR1dSzaks0NGTR8+cFFDPBE7ZZck6laTHNLWRBEQREESLpXYBaUX2QbtaqAzQc7w5b+XTLm8Sw8xu6aLTfy5/NFzWJUBid00Wmp5Hj2enZpbaNaSh6jbpCXdx3L/AEVy8uAu4fiQmGxJk71/KvYfiYm/tyZO9fzy8OTJGutdfCIIs8t6SVJTKXGsEk3kcBxT0x8jHKVsLqOoEkemo+4+blydbA6iqA+PTUfcfNxTLbk2l6QW4nJSUnptCo7HCNislbLRF7d4HqtismbNQmRuhA9QuGhDgTKqUo0AWok8AAIiwhwbSlx0BPoo8IcG0xcdAT6BLzSFWhN1NQk4n6qE5DqfmSYymh1fVXOnoPnmslodiFVc6ejR88StEZaCUhKRRIFABuAjq2tDQGjQLrGtDWhrRkF7j0vSpNIdIUSwupop05J3Dmr9N/xjOrsQZTtsM3cPdZ1diDKcbIzdw4dvzPzSxYFjrm3C88SW61UTms8By3fAcseio31cnSy6ev4WNRUb6uQyy/Tv58uz+OzQUpAFAKAZCOoAAFgupAAFgvsfV9RBEQRVWkFgNTiAHKpWjFDiTRSCaYg9hhyi3SVklM4luh1B0KhmgbKM9RoeCSpx2ZlpmV9PJdYZWq48hNbxUmib/MGnPP1o2o2088En6XqvcBcE6WNzbt8OxZ7jLHIzpswN/v8APFPttT2ol3XfcQpQ5kDAdzQRgU0XTStj4kLSlfsMLuCzjwlkip9105NoCa83D+iT5x0mPy2ibGN5v4fysrDWXeXcB6/wtUjlVsqs0ks70iVda3qSbv2hin4gRZo5+gnbJwOfZv8AJRTx9JGWpB8J7SuuuS6sNYL6QfeRgodSP4Y6DHoNqNso3ZHsP59VmYbJZxYd+aZtLrOkmyZybSVkAJSgqNFKFaAJ3k764UFeMZmHz1Tx+ngNt5PAdvwq3Uxwg9LJnwSnZFrMJdEy+Na/kxKsJqlpO7LZCuWYzIqcNaoppjH0MZ2W/uc45uPrbyPZrSiljDtt+Z3NG5aXZE2t1pK3GlNKVWqFZjE08xQ945meNscha120BvWvG4uaCRZTIhXtEERBFGmZ5pH7RxCftKA+cRSTRM+twHaVDJPFH9bgO0hImkMlLVK5d5HEt1w+6d3Ty4RzVfBTfXC8dnt7Lma6GlvtwPHZ7e3gu1i6XLbol6riPe9of7u+POPdJi74+rLmPP8AKkpMWfF1ZesPP8+qcrPtRp8VaWFcRkR1BxjoIKmKYXY6/wA4LoIKqKcXjdf18FF0ns/XS6wBVSdpPVO7uKjvEOIU/TQEbxmO5Q4jT9NAQNRmO0e+iTbLnv7pMMk7gtP4khX5HuY5+mn/APFliPaPEXXPU0//AIssR5EeIv8AZfEz1yQ1YOLjqq/ZSEk/Gg84+CfYodgauJ8BZfen2KHox+5x8Bb8Jn0Is/Vsawjadx+6PV/M942cIp+jh2zq703LYwen6OHbOrvTd796up2ebZF5xaUjmc+gzPaNCWeOIXebLRlnjhG1I4BKFs6YlVUy4KR75z7Dd1PkIwavGSerDlzWDV4wXdWDLmde4e/gquxJRlar8y8kCtbpJvKP1juHep5RTo4YZHbc7x2bz2/LqlSRQPdt1DwBwvme0/Cn6TnmFAJacbIGASlQw5UEdPFNCRsscO6y6iGeBwDY3N7iFNiwrCIIiCLnMO3EKVQqugmiRUmgyA3mPTG7Tg29rr442F1TWFpXLzRupUUOjNpzZUDwG49u9Iu1WHTU/WIu3iMx+FBDVRy5DI8CrtaAoUIBHAxRBINwrFrpI8VrSuS6GAcXVVP2UUP8V3yMbmBQbUplOjfU/i6zsRkswM4/ZT/DaztTJJURtPEuHocE/ugHvFfGJ+kqSBo3L381LQx7EQPHNNUZSuIgix/SqXVIWiHmxslWuRzqdtPneHRQjsaF7ayi6N2ttk/Y+neFh1DTBPtjt91pk9JMz8ukLqppd1YINDxGO7gepjmIpZaOYluThcLWexk7LHQpSFroRfZsmXQm5XWTCxRCKZkqVioj63DIxr/pnOtJXPJvo0Zk9w07vEKl0obdlO3TUnQe67eHaZhbjzynFOMLwvrrVxST6yE+ykYjyypQeMXMDWMjDQHjcNwO48T87ftD0hc55N2njv7OAT3GCtJU+kdrrlkXktFdfa9lPWmPyHOKFdVvp2Xa2/PcPnwqhX1j6Zm01t+e4dvzvSLPW6+76zhA91OyPhn3rHNTYhUS6uy5ZLmpq6ol+pxtwGXzvVbFO6p2RHxfUQRfUqINQaEZEZx9DiDcIDY3CtpTSWZbycvDgsV+Ofxi/FidTH+6/bmr0WJVMejr9uf581Vl01URherUDKh3dIpF5uSMrqntG5PFfFKJAFcBWnePm0bALySSLK2d0lmCkJSsISAAAgAYDman4xedidQWhrTYclediVSWhodYchb3VU44VGqiVHiTU+Zii57nG7jdUnOLjdxuV4jyviIIgiC+EXU6Std5n1HFAcCajyOEWoa2eL6XFWYaueL6HH1HgU7aMW65M1C2qUzcT6teFDv6V7R0eH10lQLObpv3Lo8Or5KnJzdN40+eKYI1FqJR080hmZTVlhsFBqVuKSVJGNAMDhvOPKka+F0UFTtdI7PcAbFUayokitsDLeUuTUjN2ii+ESLpGTjalhaeRN4Go4KHaNKOWmoXbJMg5GxB8vMKq5ktQL2aeYvdOuiElMMy92acK11NKmt1IwAvZnjjxpGJiEsEs14G2Hhc9m5aFMyRjLSG5Wb2u4bTtK4g7BUG0kbm0VKlfxKHUR0tO0UFFtO11PadB6BZMp/U1Fhpp3BbE02EgJSKAAADgBkI40kuNyt0CwsF6j4vqIIljxBsT0mVJQKutbaeY9pPcY9QI1MJq+gns76XZH7H5uVOth6SPLUKj8K7dqlUqs4pqtrmD6yexx7nhF7HaOxE7d+R+x+yr4dPcdGe5Wem1jzL5abl0oLBJU4mt0FVa7ZGJBrXZxrUndFXDamniDnyk7egOuXLn2+6mq4pH2awDZ37ks2lOTCyJduZLrlKBmTSENoAwxdzIGVKU4kRpwxQMHTPj2W/6nm5Pdx+WKqSPkceja654NyA70+6PTCkNty8y4hU0lFSlKqm6DQE8TSlTvNYwatjXvdNE07BPmtKFxDQx5G0rhQrgcookX1U5F8ilm1tDm11UydWr3c0ntmnthyjIqsHjk60fVPl+PmSxqnB439aI7J8vx8ySpPWDMNes2SPeTtD4YjvSMObD6iLVuXLNYk1DURfU3vGaraxSVO6IL6iCL00gqNEgqPACp8hHprHONmi6NBcbNzPLNWTlgPpaU6tNxKR7RxNSBgO++kXHYfO2MyOFgOKuGgnbGZHiwHHXw915k7Deda1jaQoAkEA7WFNx68Y+RUE0sfSMF/VfIqGaWPpIxceagvsqQaLSUngoEfOKz4nsNnAhVntcw2eLHnkucRryiCIJgvhNlOkbHfe9RtRHEig8zh5Rahop5voaVahpJ5voafQeaabK0MSmin1Xj7iagdzmfh3jbpsGa3rTG/IaLZpsFaOtMb8hp47/JNTTQSAlIASMAAKARtNaGizRYLba0NGy0WCqtKLZMq0ChN91xaW2knIrVlXl/WEXqKlFRIQ42aAS48goqibo25anIdqX51+1JROudLUy1SrjaU0KRvpsjAcceYjQjZh9QejZdjtxO/z9u1VXuqYhtOs4bwpMho7LPlqck1LYvEKIbwChXaQpOQyIww5GIpa2eEOppwHW47uBBXtlPG8iWM27N69+Itu+jyxbQfpXqpHEJ9pXkaDmeUfMIpOmm23fS3Pv3Bfa6fo49kalVnhVYlxCplYxc2W/sg4nuR5J5xax2r2niBu7M9v4+6hw6GzekO/TsT/ABz600QREERBFkOmtkLkJtMwxsoWq+gjJKxipPQ4mm8EjdHX4bUtrKcxSZkCx5jcfm/NYdVEYJQ9mmo7VodnTjVpShzCXElC0g0KVUxFfiOIpHPTRSUNRzGY5hajHtqIu3VUlqTiZG5JWex/eHRUGmAGO0VH1zgd9BTHgbsETqu9TVP6g+Wtu9T5qvI8QWihb1j871S2RYZUp5ClrbtVtesStSiQsbiOKDkcN/DZi7UVYa1jmgGAixAGn5G74VXiguSCbSDPt/HH4FoNlz98BDhQmYShJcbSqt0q/r+s456eHZO0y+wSbG1rrUjffI/VvCnxApEQRR5iRac9dtCvtJB+YiJ8Eb/qaD3KKSCKT62g9ouoatHpY/4KOwp8ogNBTH9gVc4dSn9gXpFgyw/wG+6QfnHptDTjRgX0YfSj/wCseF1PZZSgUSkJHAAD5RYaxrBZosrTWNaLNFlDtyTU8wttFApQFK1pgQdwPCIKuF00Lo26lQVkLpoXRt1Kj6M2YuXZKHCkm8TskkYgcQOERYfTPp4th1tdyhw+mfTxbD7Xvu/gK1WgKFCARwMXS0EWKvFoIsVAcsOWVmw32SB8orGipz+weCquoKZ2sbfBeBo7LD/BR3r+seRh9MP2Bef6dS/6ApUvZrLeKGkJPEJAPnSJmU8TM2tA7lNHTQx/QwDuClRMp0QRcZqZSgCpF5WCEkgFSqE3RXeaR7Ywu00GvIcV5c4BJExO/wBqNFg/3aeYXfShR3p4GmVD2wOIz3GRf09/SjrxOFieR+fbVZ7n/qW7H0vGa7J0mnQgsuSLhmCLoUkfRknC8VZAd6cxHg0FLtCRkw2NefzuXr9TNbYdGdryV1YcomzpFKXVCjSSpat1SSTTjiaDjhFGpkdW1RLB9RsPT+VPC0U8IDjpqs2ZQ5a8/U1CDn/ptpOA6n5qJyjpXGPDaSw19XH7fZZQDqqbl6BbEwylCUoQAEpAAAyAGAEcc5xc4udqVugACwXSPK+ogiIIiCKDbVlommVsuDBQwO9JGShzBiemqH08gkZqPNRyxNkYWuWUWTPPWTOKQ4CUGgWkZKT7K0886dx06yeGLEacOZru5HgfnNYsb30spDtN/utItqzW55lDjKwHE7bDyfZP6HIj9I5umnfSSlkgyOThx/PBa0sbZmBzTnqCoGkFtKl0tISlDlouoCEhAyrmrHEJqCQDnTgDSekpWzOc4kiEG5v81+cFFNMYwGgXefnglzRiSTLz77r7t70Zu884TgXHMxxPtDiSO0aVbKZqRjI2/WeqOQ+eCq07BHO5zj9IzPMp2sHSBMy2lZSWtYpQbSsirgT7SRXHDd1zGMYdVROgeWg7VgL23X4q/DOJGgkWvpzVzFNWEQREERBEQREERBEQREERBEQREEUS05wtNLWlCnFJFQhGKldBEsMYkeGkgA7zoF4kfstJAukBUw6zPNP2ogXFj6Ig1QwrhTKo3nHiCaYdAGRy0roqI5jXi4e3Dw3rM2nMmD6gZHTg1M+lOjKZoJdZVq5lGLbgwrTIEjdz3cxUHMoa80945Bdh1CuVFN0nWbk4aFWtjKe1CDNXQ9TbunD9K0zphWtIqVAi6UiG+zu+eimi29gdJrvWZabaRqnnky8tVTQVQAf4q+P2Ru7nhTp8NoW0kZmmyd/1Hvx8FkVdQZnbDNPUp+0Q0fTJMBOBcVi4rieA5DIdzvjn8QrTVS7X7Rp84ladNAIWW371exRVhEERBEQREERBFQ6XaNInWqYJdT+zXw5H6p/5i/QVzqV99WnUfN6rVNOJm237lnui+kLtmvKYmEq1V7bRvQfeTxBzoMxiOfQ1tFHXRiWI9bcePI/MlmU9Q6ndsP038lqkuhl0pmEBCyU0S4KE3TuB4f8AMco8yxgxOuM8xzWy0MdZ48Vn1i6KTD8w8JsFDOtLjgGTqjikA70AE47qkZ1p0VTiMEULTBm61h/xHv8ANNcuKlke9wkyF7nn+PnZd+I62Uy6G9WFPqITLhOCknDFNMQBgKZE3Yo4OJXTF+1ZozdwPb84qxXFgYG2zOnJT9G2p5opamSh1u5UOhW0k4bCh7WZorlid0V6x1JIC+G7TfTcefLsUsAnb1ZMxx+3NXUpPtO3g24hZSaKCVA0I3HhFKSGSO220i+isNe130m6kxGvSIIiCIgiIIiCIgiIIuE5NoaQVurShAzUogCPccb5HbLBcry5zWi7jYJctbSoKkZh+VvG5spWUkAklIvJqMQKnuI0qfDy2qZFPvzIv25FVZakGFz49y42LofLqDEzrHVu0S4XNYarJFceWOQpwNY91OJzAvhsA3MWtp+V5ipI+rJck63vqri9LWjLrSDrGiSknKik7xXeMCDFO09FKCcna9xU946hhGoRoxZbkqxqnXdYEk3TSl1G4eWPKtMgIVtQyol22NtfXmfnulPE6Jmy439ki6c6Yl8mWlSS2TdUtObhrS6mns/xdM93DML6H+9NruHDmefp26ZtXV9J/bj09fx6pi0D0S9FTrngC+oZf5YO4fWO89hvrnYpiX6g9HH9A8/xwVujpejG076vROEY6vIgiIIiCIgiIIiCIgiX9LNF251HuvJGw5T91XFPy3c9CgxB9K7i06j25qtU0zZhz3FZ3ZNrzNlPFp1JKK1U2TgfroP9A5HHLop6anxGMSMOe4/Y/OxZUcslK/ZcMuHstVsa2GZpvWMqvDePaSeChuMcrU00lO/YkH57FtRTMlbtNKq5fR1Rn1zb6wsAAMJAOwMa1HEY477xOGFLL61opBTxi3+rn8+yhFOemMrzfhyVBpZpcHV+jMO6toqCHpmhITX2UkdCK7+IFTGhQYaY29PK27tWt49vt98lVqavaPRsNhvK66BybSJ2bDFC02hpCVA1rUVJrvqQTHnFJZHUsRk+olxPJeqNjWzPDNBZXdl2449PzDCQnUMJAKqG9fO6taU9bd7MUZ6RkVIyU32neny3irEcznzOYNB6pijOVpQXrYYQstrebSsUqlS0g4iowJ4RO2mmc3bawkcbFRmVgOySLqYHARUEUO+uHnENjey93XxLgORB6GBaRql1wtG0mpdF95xKE5VUc+Q4npEkMEkztmNpJXl8jWC7jZQJLSeWfSsy69apCSq4kELNOCVUrw7iJ5KCeJwEo2QcrnTxF1GypjeCWG9vFL07pNOrfaYSymV19bi3ds4fVGAOWBrmI0Y6ClbE6UuL9nUDLz39qqvqZi8MA2b6XzXjTyzFoblpldH1SxSHbyQEuAkVJTiBU4H7XKPWF1DXPkgb1Q++zxHf2enNfKyMhrZDns681ZWc88+2XZssNSTjRAaBrsqAoVOYAYbhx3ERVmbFC8RwBzpAdeY4BTMc97dqSwYRp+VDkbEtGVBYlnmVMEm4tyt9sHgAKfMV4ZRNLV0NQRLM1wfvA0Pz5dRshqIuowjZ3X1CvbLk2bOlQlbgCU1UtxWF5SszTnkBics4ozyy1s92tzOgG4KxGxlPHYntKz7SjS52eV6PLJUGlGgSPXd68E8vPgOhosNjpG9NMRtDwb+efgsyoq3THYZp5lNehWhaZWjr1FPkYbw3XcOKuKuw4nJxLFDUf248mev45K7S0Yj6zvq9E4Rjq8iCIgiIIiCIgiIIiCIgiIIq627FZm27jya+6oYKSeIO75HfFimqpad+1GfYqKWFkrbOCy+1tHpuzHNcypRQMnUbhwcTlTrVPSOpgraavZ0cgz4H7H4VjyQS0zttpy4+6Z9HfERpyiJoBpfvj1D13p74c4y6zBJGdaHrDhv/AD68lcgxBrspMj5fhN0tJsXCG0N6tzaISlN1dd5pga8YyHyy7QLibjtuPZXmsZbICx81Q6P2MqRM64UgpUb7aW6nZSFEJCaVrjSgi/V1TasQsvmMiTxNs7qtDCYdt3hZVfhvaLKEOJddSmaedKloXsqqcgK0rvNBX1otYxBK5zSxpMbRYEZ+nzJQ0EjACHHrE5p+jAWkswemGTaM6p+WcmU7KAEN37pSkDH3fVoD1jqGslFHC2OQMOZzNr39dVjlzP1Ehe0u03XXhyRdasWYDiVICnUqbQutUpK26DHEY1w774+iaOTE2FhvYEEjebFfCxzKN1xbPIcBcKI41KlUomTQtiYK0VdXeQgimNLxxJVSlBjlviYOqA2U1BDmWOQsT5DLLivJEW0wRAg5Z6Jot1AVbEol4At6pRQDlf2zlxwR3AjLpSW4dKY9bi/Zl+fNW5gDVMDtLG3avmmLKWZ2QfbAS4p0Nqp7SVEDHjQEjuIYc4y000T8wBcciEqgGSxvGt7KR4kyqvR0TDf7SWcSsdCQD8bp7RHg0g6Ywu0eCPnmvVe07Ae3VpumNNyZYF4VQ8jEHgtOR4HGM07UEuRzafQq3lIzPQpbsnQNpsJEw4uYCK3ELJDacSfUricca4co06jGJHk9E0MvqRqe9VIqFrQNs7VtOA7l90g07l5YFDVHnBhdQdhNOKsuwr2j5SYRPP1n9Uc9T3e6+zV0ceTcykdpidtd28TVAPrGoaR0G89KniY3HPpMNjsNfEn54LODZqp1zp5BaVozouzJJ2BecI2nFZnkPdHId6xzVbXy1R62Q3D5qVrQUzIRlrxV5FFWEQREERBEQREERBEQREERBEQREEXwiCJP0h8P2H6rZ+hcPAbB6p3dU06GNmkxmaLqydYefj7qhPQMfm3I+STFy1o2WSU3g3vKdto9R7PUgGNoSUWICxtfwd+fNUNmoptNPEfPBMFkeJyTQTLRB99vEfhJqOxMZ1RgDhnC7uPv/CtRYkP3jwTPK2tIzakqStla0kFN4ALBG8BQCh2jMfTVdOCCHAHW2nlkrjZYJSLEE+avYoKwqewrCEs5MOXysvuXzUUu4k0zxzMXKqrM7I2Wtsi3b8soIYOjc43vc3X3SuylTUq4yghKl3aFVabKgdw5R8oKhtPO2RwyF/SyVMRljLAoFv6OLflZdpC0pcYU2q8a0NxJB550PaLFJXMhne9wJDrjxN1HNTmSNrQcxbyU/SDR9ubSi+VIW2byHEGiknDLlgPIRBSVj6Zx2QCDqDoVJNA2UC+o0KiWfoqEvJffedmHEeoXCLqeYSN8SzYiXRmKNgY0623968MpQHh7nEkaXVnaNsy7H7Z5tHIqFfw5nyitDSzS/wCW0n5xUz5o2fUQEp2r4lspqJdtTh95Wyn/AHHyEa0GAyuzlcB5n2VKTEWD6BfySq5P2jaZKU3ig4FKBdaHVVcehJ6RqiGioBd1r88z3D2AVIyVFTkNOWQTPo/4btooqaVrFf5aahA6nNXwHWMurxx7urALDidfx5q5DhzRnJny3flPbLSUJCUJCUjAACgHQRgucXG7jcrRAAFgvcfF9RBEQREERBEQREERBEQREERBEQREERBEQREES/auhspMVKmghR9pvZPkMD3BjQgxSphyDrjgc1WkpIpMyM+WSU7R8L1f4D6VD3XE0/eTX+GNaH/EDf8A7GeHsfdUZMMP7HePz7KsGjtqS37LWXR/lO1H4aj5Ra/XYdP9du8fe33UX6eqj+m/cV9/6htZnBQe++xX43Pzj5+iw2T6dnud+V9/UVbNb+H4X3/uDPJ9ZLf3m1D+YQ/otG7QnxHsn6+cageBR/3EnVZJa7NqP80P6JSDUnxHsn9QmOlvD8r5/wBUWq7ggOfcY/VJh/T8Oj+q3e78hfP1NU7S/gvhsq15n19fQ++5cH4aj5R9/UYbB9Oz3C/nb7p0VXJrfxsptn+GDpxeeQgcEAqPmboHxiCXH4x/ltJ7cvdSMw137iB2Z+yarL0Dk2aEoLqhvcNR+EUT8Iyp8YqZcgdkcvfVXI6GFm6/amZtASAEgADIDACMwkk3KuAWXqPiIgiIIiCIgiIIiCIgiIIiCIgiIIiCIgiIIiCIgiIIiCIgiIIiCIMEXwQRfYIiCIgiIIiCIgiIIiCIgiIIiCIgiIIiCL//2Q=="/>
          <p:cNvSpPr>
            <a:spLocks noChangeAspect="1" noChangeArrowheads="1"/>
          </p:cNvSpPr>
          <p:nvPr/>
        </p:nvSpPr>
        <p:spPr bwMode="auto">
          <a:xfrm>
            <a:off x="1259681" y="5345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data:image/jpeg;base64,/9j/4AAQSkZJRgABAQAAAQABAAD/2wCEAAkGBxQSEhUUEhQWFhQWGRwaGRgYGRwgHRsgGBwcHx8dIBwhHSgiHiAmHxwYIjEiJSkrLi4uGh8zODQsNygtLisBCgoKDg0OGxAQGywmICY3LDQsNzQ0Lyw0LDIsLSwsNDg0LywsLDcsLDQsLCw0LCwvLCwvLywvLDQ0LCwsLCwsLP/AABEIAOEA4QMBEQACEQEDEQH/xAAbAAACAwEBAQAAAAAAAAAAAAAABgQFBwMCAf/EAEcQAAECAwQIAgYHBQcEAwAAAAECAwAEEQUSITEGEyJBUWFxgQeRFDJCUqGxI2JygpLB0TOissLwFSRDU2PS4RYXk/FUhOL/xAAbAQEAAwEBAQEAAAAAAAAAAAAAAwQFBgIBB//EAD4RAAEDAgMECQMDAgYCAgMAAAEAAgMEEQUhMRJBUWETInGBkaGx0fAyweEUQvEVIwYzUlNisiSCNENykqL/2gAMAwEAAhEDEQA/ANxgiIIiCIgiIIiCIgiIIiCKBadtMS4+mdQjkTieiRifKLENLNN/ltJ+cVHJMyP6jZKloeJjCahlpxw8TRCfjVXwjVhwGZ3+Y4DzPt5qk/EmD6QT5fPBUEx4kTTho0htPABKlq+f5RoMwKnYLvJPkPneqzsRlcbNA9Vy/tW2HvV9Ip9VoJHndHzj1+nwyPXZ8b/deelq36X8LfZffQbZVvmf/KE/ziHS4W3/AE+F/svuxWHj4/lAs62U75n/AMwP85h0+Fn/AE//AK/hfBHWDj4/lfPTbYaxPpPdsL/lMOiwuT/T42+4TbrG8fC69N+IU60aOpQeS0FJ+BHyj4cFpJBdhPcbr6MQmb9QHhZXkh4ntnB5haeaFBQ8jdPzijLgDx/lvB7cvdWGYk39zfDP2TVZWksrMUDTySo+ydlX4TQxlT0NRBm9ptx1HiFcjqIpPpKtoqKdEERBEQREERBEQREERBEQREERBEQREERBEQREES/pBpfLylUqVfc/y0YkfaOSe+PIxoUmGT1OYFm8T9uKqzVccWRzPBIM9phPTqtXLpUgH2GQSqnNeY6i6I34sMpKVu3Kb8zp4fys19XPMdlmXZ7/AMKVZfhu+4b0y4G64kDbWeprQHuYinx2FnVhbfyHzwXuPDnuzebeZ+eKbbO0DkmsS2XTxcNf3RRPwjJmxiqk0ds9nvr5q6yhhbuv2q6k1S6FaprVJUBXVouggCgrdG7EecUZBM4dI+5HE39VYbsA7LbKnf05k0lQvrUUkhV1peBBofZ3RcbhNU4A2AvpmPdQmtiFxfTkVc2VabUy2HGVhaDhUbjwIOIPIxTnp5IH7EgsVNHK2Ru003C6zs2hlCnHFBKEiqid39cI8RxukeGMFyV6e8MBc7RUkhpnKurQ2CtBc9QrQpIXwunLHnxEXpcLqI2F1gba2N7KuysicQOOmWqtHp2XUssrW0VilW1FNcRUbJ5ERVbFM1okaDbjn6qYvYTski/BVloaFSTubIQeLex8BsnuItRYrVR/vv25/lQvo4Xftt2ZJTtbwxWKmWdCvquCh/EMPgI1oMfacpW25j2/KpSYadWHx91VMW3aNnKCHb933HdpJ+yuvyVTlFt1JRVw2mWvxGR7x7hQieopzZ3nn5/lO2j+nsvMUS59C4dyzsk8l5djTvGHV4PPD1m9YctfD2utCGujkyOR+b02Rkq6iCIgiIIiCIgiIIiCIgiIIiCIgiIIo8/PNsILjqwhAzJ+Q4nkMYkiifK4MYLleXvawbTjYLMNIdOX5lWplApCFGguj6RfSnqjkMee6OopMIigb0k5BI8B79+Sx5618h2Y8h5lTNHfDgqoucUUg46pJxP2lbug84hq8cA6tOO8/Ye/gpIMPJzk8Pz87U+ycuxLgNNJQ3UEhAoCqmZpmrrGBI+WYmR5J58PZaTWsj6rckqWvpnMVbDUuWUOrCEuzAIxJpW4MQN9Se0a1PhcPWL37RaLkN91SkrH5bLbA5XPsvunUk+LNBcdLjjawpaki4FBRIoUg5C8Pwx8wuWI1vVbZpGQ1tv1PZ5r7WMeKfM3I7l00Tcavo9Fs5bbahi+sAYEVFColSwTQYHfWPNe2TZPTzgkftH4yBX2mLLjo47Dj81X3QXZmbRb4PXvxFf6CGKdaCB//G3hZKTKSRvP1XnQoJE9aCWaam8ilPVCtqtN2d7LgI+4ltGlgMn1WPbbJfKWwmkDdMla6bhlUsWn3C0HlJQlV0naBvCoG7ZxyiphnStn6SJt9kEkaZafdTVewY9l5tf1S8XnmHZaXtFlt5srSll5BoUqBATUYZbO4fejRDYpmSTUji02JcDvHy/4VbafG5rJgCL5H587V38T5RtSGkpbRr33UoC7ovU65nG6O8R4JI8PcS47DQTbd81XrEGNLQAMyQFdylmMWchx3WOBoJFUrWVJTT3Qd5wHlSKMlRNWubHsja5CxPbyVhsbKcF1zbtUDRjS1yamC0tnVpU2XWzXEovBIqOeJqKd84sVuGsp4eka+5Bse21/nwKKnq3Sv2S22Vx2JjW6y8VsktuFNL7ZoaVFRVPQxmhssQEguL6HTzVslj7syPEJL0h8OELquUNxX+WokoPQ5p+I6RtUmOPb1ZxccRr+VQnw5pzjy5bvwl6yNJZuznNS+lSkDNteYHFCuHmnpnGlUUFNXM6SMgHiPuPhVSKplpzsvGXD2Wn2JbTM23fZVXik4KSeBG75HdHLVNLLTv2ZB7FbEUzJW3aVYxXUqIIiCIgiIIiCIgiIIiCIgiqtIbeak2r7pxOCUD1lHgOXE7otUlHJUv2Wd54KGadsTbuWXEzdsTH1U9dW0D81fE8hl1X/AI2Gw8z4u/HkO1Y/92rfy8gtIsLR+Xs9sqFLwG28ugPPHJKeXzjmqqtnrH23bgPmZWrDBHA2/iVzmrcE1Lu/2e8kvIGAIxwO5KuIyNKZR6ZSfp5m/qmnZPzUeYXx03SxnoTmlm2Z70hhi02BR+WUEup30rRSTvpj+FZjTp4ehlfRSfQ/6T6d/wBwqcr+kY2oZq3X58yKYtKJZM/ZylN41QHW+NUitOpFU94zqKR1HWAP42PzzVuoaJ4Lt7QvVmOmfs0XvWdaKCT7wBF7uQFd4+Tt/R1uWgN+7X8L7Genp894UGyrAtBLLbS5tDSEAABpF5RA3FSqU4YDdE89ZROkdI2IuJ4mw8Aoo4JwwNL7AcB7qdN6FsOOuOqW9V0grSld1JoKZAA06neYgjxSZkbYwG9XTK581K6jY5xcSc+aubLsxqXQG2UBCBuG88ScyeZinPPJO/bkNyp442xt2WiwXy1rLamWy08kKQceYI3gjEGEFRJA/bjNivkkTZG7Lhkqqz9D5dpxLpLrikeprVlQR9kRalxOaRhZkAdbC1+1RMpI2uDsyRpc3svdrWEp+blnysati8blDUk7wcswjyj5T1bYqeSK2brZ/O9JIC+Vr75BUmktjzs8+U3UNsMkKbSs1S6quarprSlc8geZpeoqqlpIgbkvdrbVo5X+eCr1EM0z7ZBo0vv8Fz0ecdVa69e2ltxMrduoNU0C0UI4A1y3R6q2xtw8dE4kF2/XQr5CXGqO2LHZ+4XjSuXTMWiyxLDVvp23X0YKSmmAJFKmlM/eSMiY+0DzDRvlmzYcmtOhPz0K+VDRJO1jMnak/PmisjpGZEpZn3UuKUdlbaaEIpgtwbqmookHI5xW/QirBkpWkAagnfwHdxUv6joLNmNz9uaurSs2XnmQFhLiCKoWk4iu9Kh/XGKUM81JJduR3j3CsSRxzNzzCzC17FmbKeDzSiUVolwZGvsrT/QO6hy6inqqfEI+jeM94+4KyJIZKZ2005cfdaDojpW3Oppgh5I2kVz+sniPiPInnq/Dn0rr6tOh9+fqtOmqmzC2hTFGcrSIIiCIgiIIiCIgiIIqvSK3G5NkuOYnJCBmo8B+Z3Rao6R9TJsN7zwUM8zYm7RWXWbZ8xa8yXHFEIB21+ygbkIHHl3PPqZpoMNgDGDPcOPM/OQWPHHJVSbTv45Ba1ZdnNy7aWmkhKR5k7yTvPOOSnnkmeXvNytuONsbdlqXJ+3VNTa5adQgSz4o0v2ccCFnnXHhhuNRoxUbZKcTUxO236h7fM+1VXzlspjlHVOn5SxL6NJam1SpcUy7iuVmEn1h7iuJ6UOB3ECNR9eZKcTgBzdHt4cx84c1TbTBsvR3sdWn7Ky0bsSdbnHQ+2gsvJIeIICHKg7QA9omtRQesrKoirWVdI+maY3Hab9PEcuzhmdylghmbKdsCx14H8pw0dsZMmyGULWtIJIKqYXsaCgy39SYyKuqNTJ0jgAeSvQQiJmyCrMRVUyIIiCIgiIIiCIgiIIogs1oPF8IAeKbhXjUpqDQ40OQ8ol6eQx9ET1b3tz+FeOjbtbds0uSEj/ZrU1NTCta6tRUVJBxFdlI4VJx3DDcI0pZv10kcEQ2WjL3PP796qMZ+na+R5uSqGx5aaxtJTaJnXBQW0MVpQcNjMHAUu50w3ml+ofT/wDww4s2bWO4nn78e5Vomy/55AdfUb7cvZMC5uUsvBKHr0wbwYRtFOGN1N66nHOhx3VAwzxHU4hmS2zcto5X7Ta5+cVaL4qbIA57tVc2daLE6yopotBqlaFDEHelSTlFKaCalkAdkdQR6gqwyRkzcsxvWa6W6MOSDgmJYq1QNUqB2mjwPFJyBPQ8+moK9lYwxSgbX/b8/wAjlkVNM6B22zT0TzoZpQmdboqiX0DbTx+snkeG49icLEcPdSvuM2nQ/Y/M1o0tSJm2Oo1TJGaraIIiCIgiIIiCKPaE6hhtTrhuoQKk/wBZk5ARJFE6V4YwZleXvDGlztAshUX7YnN6U+YaRX4qPxPIYdgOiw2m4n/sfb0HNYfXq5fmQWt2VZzcu0lppNEJ8yd5J3kxyM8753mR5zK2442xtDW6Kj0ysd5dyZlVqEwxUpTU0WN4plU/EYHdS9h1TEy8Mw6jtTw+eWvFVqqF7rSRnrDzVVaWkklOyC/SFJQ4AfoydtLgGBQMyK7+BINMYtQ0NVS1Y6IXHHcRz+dihkqIZoDt5HhvvyVvYVih2VlDNoJdZAUmpIUn3Qd+V2oO9IrFSqqjHUSiA9V2R4Hj91PDDtxs6QZhMsZitogiIIiCIgiIIiCIgiIIiCIgi+KSCKHEHdAG2YRLyNHvRVuOyilJBQs+jjFtS6bJAPq47hyyGEaJrena2OcA5jrbwN/aqop+jJdH4brpQnLRUqWlbQ1iFTMsq46nBJIKiLpT71OAGCid0bEcDWzyUeyQx4u3fuvrw9gqL5CY2T36zdfnFOlhWUEPvzSVkpmg2oJpS7QHPjn884xKqoLomQEZsuL8VoRRWe6QH6rK5fZStJSsBSVChByIO4xTa4tIc02IU5AIsVkOkdju2XModYJ1ZNW1Z04tq44eY5gx19HUx4hAY5Bnv9x8yKw54nU0gczTd7LTtHLaROMJdRgclp3pUMx+YO8ERzFZSuppSx3dzC14JhKzaCtIqqZEERBEQREEWU+ItuqmXxKs1UhCgCB7bhwp904da8BHV4RRiCIzyZEjwH59FjV05kf0bd3mU96I2AmSYCMC4racVxPAchkPPfGFX1jqqXa3DTs9ytGmgELLb96m2hbDDBSHnUNlWQUoA9enOIIqaaYExtJtwUj5mMycQFNSa4jKICLKRQTY0uXdcWW9bnfuiteNaZ84n/VTbHR7Z2eF1H0Me1tbIup8QKREERBEQREEUactBpr9otKeROPlnEscMkn0C6gmqYYf8xwCqnNLZcZX1dE/rSLTcNmOth3rPdjdKNLnu97Ly3pcwcwtPVP6Ex9OGzDSy+NxumOtx3e11ZyVqsu/s3Ek8Mj5HGKslPLH9TVfhrIJso3Anz8FNiFWUQREERBEQRUs7onJvO61xhJXWpOIBP1gDRXcRdjxGpjZ0bXm3zwVd9LC9205uatnXUoSVKISlIqScAAMzyFIqNaXOAGZKnJAFyq2yNJJaaUpDDoUpOJFFA04ioFR0izUUM9O0OkbYHv9FFFURyGzSpNsWYiZZW04KpUM94O4jmDEVPO+CQSM1C9SxtkaWuWU2FPuWVOqbd9St1zgU+y4Ola9CRnHWVULMQpQ9muo7d4+cisaF7qabZdpv91sSVAioxByMcaRbIrdX2CIgiIIqDTa2/RJZSkn6Rew31O/7oqeoA3xfw2k/Uzhp+kZn5zVarm6KO413JR8LLCvKVNuCoSSluu9XtK7ZV4lXCNjHKvZaKdu/M9m4fOSo4fBc9Ie7583rTY5ha6zfTnRCZfmi6yAtKwkYqAuXRTfu34VzMdJhmJwQwdHIbEX3a/lZVXSSPk2m538k82DIliXaaUbym0BJIywG7lwjCqpRNM6QCwJWjCwsjDTuU+IFIiCIgiIIvLiwkEkgAYkndH0Ak2C+OcGi50SZbWlSlEoY2U+/vPTgPj0japsOa3rS5nguYrcZc8lkGQ47z2cPXsS0okkkmpOZOZ7xpgWFgsMkk3Oq+QXxEERBFf2PpO41RLtXEfvDod/Q+cZ9RQMkzZkfJbFHi8kJ2Zes3zHv3+Kd5aYS4kKQQpJyIjDexzHbLhmuqjkbI0PYbgrrHle0QREERBFAt2zvSJd1m9dvpIB4Hd2rE9LN0EzZLXsVHNH0jCzilDQvQl6WmNc8pFEghIQSalQpU1AoKRs4lisU8PRxg563/kqjS0b437biE/Rz60kk+J1ha1n0hA+kZG1zRv/AA+t0vRt4LWdHL0TtHadv508Fn4hBtM2xqPRHhhbetYLCzts0u80HL8Jw6XYY3SdHL0rdHa9v590w+baZsHUeidoxFoIgiIIsi07nVTk+mXaxCCGk8L6iLx7HA/YMdfhcTaakMr9+Z7N3zmsSseZpthu7Lv3rTG0NyUrTJtlGPO6Kk9SfiY5kmSqn/5OPqtYbMMfIBUti6eS7xCXay7hpsueqa8F5U60rF2pweeLrM67eXt7XVeKujfk7qnmmpJriIyVdX2CIgiIIiCIgiSNLrYLiiyg7CTtU9pQ3dB8+kbmH0uw3pHanTkFyuL1xkf0LD1RrzPsPXsS3GksREEUyQst179mgkccAPM/lEMtRHF9ZVmCjmn/AMttx4DzXuesZ5kVWghPvAgjvTLvHyKqilNmnNe56CogG09uXHX+O9QInVNEEVzo3bBYXRR+iUdrkfe/Xl0inW0omZcfUNOfJaeG1xppNlx6h15c/fl2LQo51dkiCIgiIIiCKstq32JS76QsoC60N1RGGY2QaZxapqOapv0QvbmB6qGWdkVts2VW9p9IpQVB4r4JShdT5gfGkWm4PVl2yW27x9ioTXwAXurex58TLCXC2pAXXYWMaVI7gjHvFOoh6CUsDgbbwrET+kZtWtfisqNbLtLfq0q82nPnT5ojq8sQoeZ/7D39CsX/AOLUcvsfnktkBrlHGLeX2CKDbc+JeXdePsJJHM7h3NBE9NCZpWxjeVHLJ0bC7gs38LbOLsyuYXjqxmd63K1Ple/EI6THJxHA2Ju/0H5t4LKw+MukLzu9Sn/SSyTNtpZvhKL6FOJpitANbueFSM+Uc/R1Ip3mS1zYgcjxWlPF0rdm+WV+xU9vWOl+ZK5pF2Tl2SQa0vFWZqDUBIGWGIHGLtLUmGANhN5Hu8AO3ioJoQ+S8g6rQvfhvIluVvkrCXVFTaFKJuI9kcKkY1GdRHnGJg+fZFrtyJ4nevtCwtjvx05BNkZKuogiIIiCKBbs7qWFrHrUonqcB+vaJ6WLpZQ06b1UrqjoIHPGu7tOSzOOnXCogi7yMvrHEI95QHmcfhHiV+wwu4KWCLpZWx8SAtQYZShISkAJAoAI5Zzi4lztV3sbGxtDWiwC9qFRQ4gx5BsvRAIsVmluyYZfWhPq1BT0UK07YjtHT0spkiDjquHr4BBUOY3Td3qBE6pogi0HRKd1suATtNm6egy+FB2jnq+Lo5iRoc12OEVBlpwDq3L28ldRSWoiCIgiIIubyARikKpjSgPzj00kHI2XwhJeiFnKmXlz8wgJrVLDZFLoBpepxzFeN48KbWITiCIUsRvvcePz25rPpozI8zPHYOCZ2bbYU+qXDg1yc0GoOVcKjHDHCsZbqSZsQlLeqd/zRXBMwv2L5pQ8WbMvNtzAGKDcV9lWXkrD70bGA1FnuhO/Mdo/HoqOJR3aH8MleeH1pa+Sbqaqb+jV93L90piji0HRVLraHMd/5urNFJtwjlkmSM1Wkj+LE9dlm2hm6up+ygV/iKI3MBi2pnSf6R5n8XWdiL7RhvE+nwKf4bSOqkUKI2nSXD3wT+6Ae8QYzN0lURubl7+aloWbMIPHP53Kl0snLNW8VqmHUTCdi8zfqLpOGV3OuREXaCKvZHshjSw52dbf5qCpfTF1y4hw4XUKw7ZnVvIaQXJiXWoJUp9igCScakE7q5nHhE1VS0jYzI6zHjTZdv8AD0CihmnLw0XLeYWnNoCQAAAAKADIAbo5gkk3K2ALL1HxEQREERBEsadu0bbTxUT+Ef8AMamFt67jyWFjz7RMbxPoPykuNpcuiCLrKvltaVjNKgryNaR5kYHtLTvUkUhje143EHwWnSM4h5AWg1B+HI8DHLyxOjdsuXdwTsmYHsORXR95KElSiAkYkmPLWlx2WjNe3vaxpc42AWaWvO655bm4nDoBQfKveOmp4uijDFw1ZP08zpNx07BkocTKsiCJp0Dd23U7ikHyJH5xlYo3qtd2rfwF523t5A/PFOUYy6ZEERBEQREESeVgWwovOFASwNSkmiVBWC+RNd3LlGxYnDgI23u7rcRbT57qjcfqusd2X3UPTacl1uMpl7i53XIKS3QqFDjeUN1BSh4cBE2GxTtY8y3Eeyb307gvFW+MuaGZvuNPumrSOQ18q81vUg3ftDFPxAjKo5uhnY/gfLf5K5Ozbjc1IPhFP0deZOS0hY6pND5hSfwxv4/DdjZOBt4/wszDZOsW8c1qEcuthZR4sTBXNNtjG43gOa1H9Ex1mAsDYHPO8+g/lYuJOvIGjcPVafZ8sGmm2xkhCUj7oA/KOXlkMkjnneSfFbDG7LQ0bkrPaBpQsuSkw6w4ed4HqDie5MarcYc5uxOwOHgqRoQDtRuIPirOwEzyVqRNrZcQE7K0Ciya+0MAMK7oq1ZpHMDoA4HgdFNCJwSJCCFfRQVlEERBEQREESh4hGiWTzUPgP0MUMRqKmni6WBxGdjbnp85rCx1t2MPM+f8JMvmMP8AruIf7p8vZc5YIvmH9dxD/dPl7JYIvmH9dxD/AHT5eyWC6y8442aoWpJ+qaefGPL8arnizpCfD2XuN74zdhI7DZepmfdc/aOKV1NR5ZR8ZjFaz6ZCPD2XqWWSX/McT2lcL5j3/XcQ/wB0+XsorBF8w/ruIf7p8vZLBF8w/ruIf7p8vZLBM+gJq+5yb+ah+hjXwyrq6oOfM8losB2/x6rbwNn91zuXqfwnuNRdKiCIgiIIiCJc02ZldSlc0yt0BV1OrG2CquRBBphx4Ro4a6o6QtgeG5Z309CqtW2IsvI2/ZqlaXtluSQXJezFtjLWvG6cdwKgTjwBjVfSyVTtiWoB5Nz9LeJVJszYRtMiI5nJO2i1qqmpZDy0XFKvYCtMFEAiuYIoaxiV1O2nnMbTcC3otGnlMsYcRZZtYg9Gti5kNctHZdbvzTHS1P8Afw3a5A+Gv3WTF/bq7cz5rX449biyHSL6a2QndrmU9gEV/OOvo/7eG7XJx9Vhz9ertzH2WnW+68mXcVLJC3gBdSacRXMjIVNOUcxStidM0TGzd/ztWvMXhhLBcpAsp52dXq5m0XGXa0LARq1dAcAelCY6CdsdK3bhgDm/6r7Q+6zIy6Y7L5CDwtZO+jujrcmFhtS1FwgqUsgk0yyA4nzjDq62SqILgBbSy0YKdsINrm/FXEU1OiCIgiIIiCJZ8Q5Mrk1LR6zJDg6JqFfulXlFyhjimkMEwu142T6jvuBbmqWIRCSA8s1mTVrII2gQfOMer/wRWMk/sOa5u65se/8AB7guVdTOGiiz1pXhRFQN53xvYD/hIUj+nqiHO3AaDmb6nusOZtaWKDZzcu0taopRda8RvjLxP/BMvSF9G4Fp3HIjsO8dtj26rw+mN+qvk1aopRFa8Tu6RLhH+C3tlElaRYftGd+08OQvdI6c3u5eJG07ourqQMiPzi3jv+EP1UpqKQgOOoOQJ4g7jxHHgvUsFzdq7vWskDZBJ54CMii/wRVPkH6lwa3fY3J7Nw7fIqNtM6/WUSTtIpJvVUCa8x/XCOixn/CcNXG001mOaLDgQNL8+eZ43ytNJAHDq5Kau1UUwqTwpHLQ/wCCa9z7SFrRxvfwH8KAU796ffC+WUWXX15uqon7LdR/EVeUb1ZSQ0LWUkOjRc8STvPcB3LpMKhEcRPH7J1iitREERBEQREEUC3Z8y8u68lN4tpKrtaVpz+MT0sImmbGTa5Ucz9hhcNyzCSnlzLmvmZeYm1g7DaEEMo+de4pxrHUSwtgZ0UL2xjeSesfn8WWO15kdtyNLjuFsgtJ0fnX3UqL8v6PQgJTeCqinLLpSObq4oo3ARv2+OVlrQve4ddtlm2mI1VrBY99lfldH8sdJh39zD9nk4evusmq6tVfsK16OQW4sib2rc/+wf3Qf0jrzlhf/r6rEGdZ3/ZabblsNyjeteJCKhOArif/AFHMU1LJUP2I9VrSytibtO0SdbWk9kzaaPhRO5VwhSeih8suUbNNQYjTG8duy+R7lQlqaSUWf6Jk0LUgyqdW8t9F5V1bgIVQHLHhl+kZuJBwnO2wNOVwNFcpbdGNlxI5q9igrCIIl3S21npYtlu7dVeBChXEUpv6+UZWJ1ctNsuZobrJxOrmpy0x2sb3v3flVUtpwsftGknmkkfA1+cUY8ccPraO7L3VKPHHj62A9ht7+qvJDSmXdwvXDwXh8cvjGlDilPLlex5rShxWnlyvY88vPTzVypIUKGhSR2IMaLXWzC0MiFhelVhqk5hTeNw7TZ4pO7qMj5747yhqxUwh+/f2/lc7UQGF+zu3Koi4oEQREERBEQREEUyxrMXMvIZb9ZRxO5IGajyH6DfEFTO2CMyO0HnyUkUZkcGtW82fJpZaQ0gUShISO35xwUsrpXl7tSukYwMaGjQKDaGkcuzUFd5Q9lGJ/QdzGbPiNPDkXXPLNU58Sp4ci654DNUM1pwf8NoDmtX5D9YzJMcP7GePz7rLkxw/sZ4n7D3UrRe3H5l5QXdCEpJokb6gDMnn5RPh1dNUykOtYBT4dXT1MxD7WA3D5zTVG0ttEEUS131NsOrTS8htShXKqUkisTU7A+VrXaEj1XiQlrCQqNq3nSLOOx/eh9JgcDq72zjhjxrF11HGDOM+pp42zVcTuIj/AOWvhdS7KtFxc7OMqNUNBooFBhfTU45nHjEU8DG0sUgGbtq/cV6jkcZntOgtbvWfeK2E6D/opPkpcdDgWdMRzPoFmYjlNfkPutbvRyNluLJGcLcx/wDkK+IP6x1zs8L/APUeqxBlWd/2Wl29aRl2r4ZW8agXECpx304RzNLAJpNkuDeZWtNJ0bb2J7Eqf9XurXq0WaorAvXVGhuk0rS5lWNX+mRtbtuqBbTLj4ql+reTZsRv85Jl0UtP0mXDhbDRvKSUDIFKiOAjNrqfoJtjavkDftCt08nSM2rW1VxFNTogiotM5TWSyiM2yF+WB+BPlGbisXSU5I3ZrMxaHpKYn/Tn7+SqdDmGX2VNutoUpBwJGN1XPPO98Io4UyGeIse0Ej0PNUcKjhniMcjQSPGx59t1ItDQpBxZWUH3VYp88x8YlnwWN2cRsfEfPFSz4Kw5xG3bmPf1VGlybkFUNQiuRxbPTgfIxnB1XQOsdPEH54rNDqugdY6eLT7eRVw+9L2o1qXPo3RiniDxSd44p/8AcdNhGOhsgLcjvB3/ADxWvFVw1zdh2TvmnFZlbliPSjlx5NPdUPVUOIP5ZiP0Wlq4qlm1Ge0bwqM0L4nWcq6LKiRBEQREEUqzLNdmHA2ygrUeGQHEnIDmYhnnjhZtyGwXuON0jtloWoWVKy9ktUUdZMLG1TM8h7qBxOfwjgcax1rndbQaN+5+di0XSw0DOtm4/O4KsmLRmp5RQgG77iMEj7St/fyjj31NVWu2WacBp3lZD6mqrnbDRlwGneffwVtZuhIFC+uv1UYD8RxPYCL0GCAZyu7h7q9T4IBnK7uHv/C7aSSTEtLK1baQtdEA0qrHPE1OQMSV8MFNTnYaLnIb/mSkxCGnpqc7DQCchx8exGgEpdaW4fbVQdE/8k+UMFi2Yi87/smCRbMbpDvPkPzdNUbS20QRcJ5kLbWhRolSVJJ4AggmPcTyx4cNQQvLgC0grO2tG7OUi/6e9q0K1d4rSEhVK0BKKZcMI6N1dWh2z0LbkXtY3t48Vlimpy2/SGwy1/CZ9ELGlmNYuWfL1+6FErSqlK09Ucz5Rl4hVTy7LZmbNr2yI9VbpYY2XLHXvzukbxXxnAP9FPxUuN3AcqYnmfQLOxH/ADe73WtUjkVuLJbb+itq9u1zR7KCK/Mx11N/cwy3/F3ldYkvUq78x9lp9tzTjTKlsta1wXQlFaVvKAz5A17Ry9NGySQNkdsjPPuWvK5zWktFylBMnaZeVOathLtwNBkqqCipNSQqlQqm/HHLfsGXDxGKbacW3vfnpw0tyVHYqS/pbAHS3JMWh9luS8uEvEFxSlLVTIFZrSM7EKhk821HoAAO5WqaN0cdna5+au4oqwiCLy4gKBBFQRQjkY+OaHAgr45ocLFZ1IuGRnClVboN0nihWSvkexEcpC40NXZ2mncVyULjQ1dnaaHsOh+c1owMdYF1y8vNJWClQCknMEVBjy5ocLOFwvLmteNlwuElaQaKFurkvUgYlG9PNJzPTOOercKLP7kHhw7FztdhRj/uQacN47Pl10sS20TKfRpxKV3sElQFFcAeCuB/PO1hWMPDw1zrO3HjyPzP1loMRbMOhnz4Hj28+B39usS1vDNtRJl3S39Ve0nsfWHesdzBjz25StvzGX49Fckw1pzYbeaXX/DudScA0v7K/wDcBGi3G6U63Hd7XVY4fMNLeK8s+Hs6rNLaftLH8oMfXY1SDQk93vZfBQTHh4q+svwxAIMw9X6rYp+8cfICKE+PnSJnefb8qzHho/e7wVvac+zZ6NRKISlZzpjd5qJxUrr33V4zF8Zk2rF13/8AXu+3wxVlbHSDooR1vTt4n5211haOrmTrXyoIONT6y/0HPy4xj0eHPqT0sxyPiVn0WHPqT0spNj4u/HPwTzKyqGkhDaQlI3D+sTzjpI4mRt2WCwXSxxMibssFgu0SKRZ7pVOGZmUtN4hJuJ5qJxPTIdjHLYlKamoETN2XfvXK4lMamoEbN2Q7d/zkU9SEqGm0NpySAOvE9zjHSQxCKMMG5dLBEIo2xjcpESqVEEVPpghapKYDdSotqwGdN/wrFzDy0VUZdpcKCpBMLrcEvS8tITUrLpQ6y222pDjiDdBUUpoQupBqcaqNa840HyVlPPIXNcSbgHPK53eyrNbBLG0AgAWJ/K76AsN62dXLikuXEJbpWhuJN4iu6qvjHjFXydHC2X67EnvOXovtG1u08s+m+XclTTg621QjPaZR50P80a2Gf26Au/8AyPzwVKr61TbsC12OQW4sl8VGS3OIcHtNpI6oUf8A8x1uBuD6YsO4nwI/lYmIjZlDhw9Fp5nAWNckVGrvgcdm8I5forS9GeNvOy2Nu7NoJKsTRYT7SZqdeccU7tBCVUQkVwFP0p3zjbqcQNHIYKdgAG/efnes+Kl6doklJN924Kw0Xa9FnXpJLilshtLqAo1LZrQp71Bp05k16136imZUuaA65Btv5qWnHRSuiBuLXHJOEY6vIgiIIlvTOx9ajWoG22MQPaTv7jMd4yMVo+lZ0jR1h5hZGLUfSs6Rv1N8x+PdRtC7bCkhhw7Q9Q8QPZ6j5dIiwmt2m9C/UadihwiuDmiB5zGnMcO707E2xuLdRBEm6X6P0q+0Oa0j+Ifn58Y5/FMPFjNH3j7+65/FMPteaIdo+/v4qdohbmuTq3D9IgYH3k8eo39jFrC67pm9G/6h5hWcLrumb0bz1h5j34qdpUoiVdINDQZfaEWcRJFM8j5mrOJEilfb5mFD0GWTLmpJ2zmeQivg7i6nuTvP2VfBiTTm/E/ZSdJ7Z9Gb2aaxeCRw4qPT5xLiFYKaPL6jp7qbEa39PH1fqOnulvRawi+rXvVKKkgH2zvJ5V8zGThtB056aXT1PssjDqAzu6aX6f8Asfb17E+AR0y6dfYIl/Sy29Qi4g/SrGH1R73Xh/xGXidb0DNhv1Hy+bllYnXdAzYYesfIcfb8Ku0Hsen94WM8Gxy3q75Dvxirg9Hb++/u91Vwejt/fd/6+/t+U4xvLfRBEQRVdvW8zJpSp4q2zRISKk0xy/rOLVLRy1JIj3aqGadkQBckG0rQsxxYX6A+pSjQXQUBSjuACxUnhSN+GGvY3Z6ZoA77DvH3WbI+mcb9GfT7p+0ZcCpdBSwZdOIS0oUIAJFSKClc+9d8YFa0tmIL9s8VpQEFgs23JZpZ59Jtq9mNepXZoGn8Ijppf7GGW/4j/wDr+Vks/uVd+Z8lr8cetxIfi3JXmGnQP2ayk9Fj9UpHeN7AJbSuj4i/h+Cs3EmXYHcPurfw9ndbItA4lurZ+7l+7dipi0XR1Tuefj+bqeiftQjlkque0YVLBRatFUrLkk3FZJriQlV8U7Y9YtRV7ZyNuAPfx49osVC+mMd9mTZaq+wbfkpR0IZ1r63lhLkwvDM034mhNct9amLFVR1dSzaks0NGTR8+cFFDPBE7ZZck6laTHNLWRBEQREESLpXYBaUX2QbtaqAzQc7w5b+XTLm8Sw8xu6aLTfy5/NFzWJUBid00Wmp5Hj2enZpbaNaSh6jbpCXdx3L/AEVy8uAu4fiQmGxJk71/KvYfiYm/tyZO9fzy8OTJGutdfCIIs8t6SVJTKXGsEk3kcBxT0x8jHKVsLqOoEkemo+4+blydbA6iqA+PTUfcfNxTLbk2l6QW4nJSUnptCo7HCNislbLRF7d4HqtismbNQmRuhA9QuGhDgTKqUo0AWok8AAIiwhwbSlx0BPoo8IcG0xcdAT6BLzSFWhN1NQk4n6qE5DqfmSYymh1fVXOnoPnmslodiFVc6ejR88StEZaCUhKRRIFABuAjq2tDQGjQLrGtDWhrRkF7j0vSpNIdIUSwupop05J3Dmr9N/xjOrsQZTtsM3cPdZ1diDKcbIzdw4dvzPzSxYFjrm3C88SW61UTms8By3fAcseio31cnSy6ev4WNRUb6uQyy/Tv58uz+OzQUpAFAKAZCOoAAFgupAAFgvsfV9RBEQRVWkFgNTiAHKpWjFDiTRSCaYg9hhyi3SVklM4luh1B0KhmgbKM9RoeCSpx2ZlpmV9PJdYZWq48hNbxUmib/MGnPP1o2o2088En6XqvcBcE6WNzbt8OxZ7jLHIzpswN/v8APFPttT2ol3XfcQpQ5kDAdzQRgU0XTStj4kLSlfsMLuCzjwlkip9105NoCa83D+iT5x0mPy2ibGN5v4fysrDWXeXcB6/wtUjlVsqs0ks70iVda3qSbv2hin4gRZo5+gnbJwOfZv8AJRTx9JGWpB8J7SuuuS6sNYL6QfeRgodSP4Y6DHoNqNso3ZHsP59VmYbJZxYd+aZtLrOkmyZybSVkAJSgqNFKFaAJ3k764UFeMZmHz1Tx+ngNt5PAdvwq3Uxwg9LJnwSnZFrMJdEy+Na/kxKsJqlpO7LZCuWYzIqcNaoppjH0MZ2W/uc45uPrbyPZrSiljDtt+Z3NG5aXZE2t1pK3GlNKVWqFZjE08xQ945meNscha120BvWvG4uaCRZTIhXtEERBFGmZ5pH7RxCftKA+cRSTRM+twHaVDJPFH9bgO0hImkMlLVK5d5HEt1w+6d3Ty4RzVfBTfXC8dnt7Lma6GlvtwPHZ7e3gu1i6XLbol6riPe9of7u+POPdJi74+rLmPP8AKkpMWfF1ZesPP8+qcrPtRp8VaWFcRkR1BxjoIKmKYXY6/wA4LoIKqKcXjdf18FF0ns/XS6wBVSdpPVO7uKjvEOIU/TQEbxmO5Q4jT9NAQNRmO0e+iTbLnv7pMMk7gtP4khX5HuY5+mn/APFliPaPEXXPU0//AIssR5EeIv8AZfEz1yQ1YOLjqq/ZSEk/Gg84+CfYodgauJ8BZfen2KHox+5x8Bb8Jn0Is/Vsawjadx+6PV/M942cIp+jh2zq703LYwen6OHbOrvTd796up2ebZF5xaUjmc+gzPaNCWeOIXebLRlnjhG1I4BKFs6YlVUy4KR75z7Dd1PkIwavGSerDlzWDV4wXdWDLmde4e/gquxJRlar8y8kCtbpJvKP1juHep5RTo4YZHbc7x2bz2/LqlSRQPdt1DwBwvme0/Cn6TnmFAJacbIGASlQw5UEdPFNCRsscO6y6iGeBwDY3N7iFNiwrCIIiCLnMO3EKVQqugmiRUmgyA3mPTG7Tg29rr442F1TWFpXLzRupUUOjNpzZUDwG49u9Iu1WHTU/WIu3iMx+FBDVRy5DI8CrtaAoUIBHAxRBINwrFrpI8VrSuS6GAcXVVP2UUP8V3yMbmBQbUplOjfU/i6zsRkswM4/ZT/DaztTJJURtPEuHocE/ugHvFfGJ+kqSBo3L381LQx7EQPHNNUZSuIgix/SqXVIWiHmxslWuRzqdtPneHRQjsaF7ayi6N2ttk/Y+neFh1DTBPtjt91pk9JMz8ukLqppd1YINDxGO7gepjmIpZaOYluThcLWexk7LHQpSFroRfZsmXQm5XWTCxRCKZkqVioj63DIxr/pnOtJXPJvo0Zk9w07vEKl0obdlO3TUnQe67eHaZhbjzynFOMLwvrrVxST6yE+ykYjyypQeMXMDWMjDQHjcNwO48T87ftD0hc55N2njv7OAT3GCtJU+kdrrlkXktFdfa9lPWmPyHOKFdVvp2Xa2/PcPnwqhX1j6Zm01t+e4dvzvSLPW6+76zhA91OyPhn3rHNTYhUS6uy5ZLmpq6ol+pxtwGXzvVbFO6p2RHxfUQRfUqINQaEZEZx9DiDcIDY3CtpTSWZbycvDgsV+Ofxi/FidTH+6/bmr0WJVMejr9uf581Vl01URherUDKh3dIpF5uSMrqntG5PFfFKJAFcBWnePm0bALySSLK2d0lmCkJSsISAAAgAYDman4xedidQWhrTYclediVSWhodYchb3VU44VGqiVHiTU+Zii57nG7jdUnOLjdxuV4jyviIIgiC+EXU6Std5n1HFAcCajyOEWoa2eL6XFWYaueL6HH1HgU7aMW65M1C2qUzcT6teFDv6V7R0eH10lQLObpv3Lo8Or5KnJzdN40+eKYI1FqJR080hmZTVlhsFBqVuKSVJGNAMDhvOPKka+F0UFTtdI7PcAbFUayokitsDLeUuTUjN2ii+ESLpGTjalhaeRN4Go4KHaNKOWmoXbJMg5GxB8vMKq5ktQL2aeYvdOuiElMMy92acK11NKmt1IwAvZnjjxpGJiEsEs14G2Hhc9m5aFMyRjLSG5Wb2u4bTtK4g7BUG0kbm0VKlfxKHUR0tO0UFFtO11PadB6BZMp/U1Fhpp3BbE02EgJSKAAADgBkI40kuNyt0CwsF6j4vqIIljxBsT0mVJQKutbaeY9pPcY9QI1MJq+gns76XZH7H5uVOth6SPLUKj8K7dqlUqs4pqtrmD6yexx7nhF7HaOxE7d+R+x+yr4dPcdGe5Wem1jzL5abl0oLBJU4mt0FVa7ZGJBrXZxrUndFXDamniDnyk7egOuXLn2+6mq4pH2awDZ37ks2lOTCyJduZLrlKBmTSENoAwxdzIGVKU4kRpwxQMHTPj2W/6nm5Pdx+WKqSPkceja654NyA70+6PTCkNty8y4hU0lFSlKqm6DQE8TSlTvNYwatjXvdNE07BPmtKFxDQx5G0rhQrgcookX1U5F8ilm1tDm11UydWr3c0ntmnthyjIqsHjk60fVPl+PmSxqnB439aI7J8vx8ySpPWDMNes2SPeTtD4YjvSMObD6iLVuXLNYk1DURfU3vGaraxSVO6IL6iCL00gqNEgqPACp8hHprHONmi6NBcbNzPLNWTlgPpaU6tNxKR7RxNSBgO++kXHYfO2MyOFgOKuGgnbGZHiwHHXw915k7Deda1jaQoAkEA7WFNx68Y+RUE0sfSMF/VfIqGaWPpIxceagvsqQaLSUngoEfOKz4nsNnAhVntcw2eLHnkucRryiCIJgvhNlOkbHfe9RtRHEig8zh5Rahop5voaVahpJ5voafQeaabK0MSmin1Xj7iagdzmfh3jbpsGa3rTG/IaLZpsFaOtMb8hp47/JNTTQSAlIASMAAKARtNaGizRYLba0NGy0WCqtKLZMq0ChN91xaW2knIrVlXl/WEXqKlFRIQ42aAS48goqibo25anIdqX51+1JROudLUy1SrjaU0KRvpsjAcceYjQjZh9QejZdjtxO/z9u1VXuqYhtOs4bwpMho7LPlqck1LYvEKIbwChXaQpOQyIww5GIpa2eEOppwHW47uBBXtlPG8iWM27N69+Itu+jyxbQfpXqpHEJ9pXkaDmeUfMIpOmm23fS3Pv3Bfa6fo49kalVnhVYlxCplYxc2W/sg4nuR5J5xax2r2niBu7M9v4+6hw6GzekO/TsT/ABz600QREERBFkOmtkLkJtMwxsoWq+gjJKxipPQ4mm8EjdHX4bUtrKcxSZkCx5jcfm/NYdVEYJQ9mmo7VodnTjVpShzCXElC0g0KVUxFfiOIpHPTRSUNRzGY5hajHtqIu3VUlqTiZG5JWex/eHRUGmAGO0VH1zgd9BTHgbsETqu9TVP6g+Wtu9T5qvI8QWihb1j871S2RYZUp5ClrbtVtesStSiQsbiOKDkcN/DZi7UVYa1jmgGAixAGn5G74VXiguSCbSDPt/HH4FoNlz98BDhQmYShJcbSqt0q/r+s456eHZO0y+wSbG1rrUjffI/VvCnxApEQRR5iRac9dtCvtJB+YiJ8Eb/qaD3KKSCKT62g9ouoatHpY/4KOwp8ogNBTH9gVc4dSn9gXpFgyw/wG+6QfnHptDTjRgX0YfSj/wCseF1PZZSgUSkJHAAD5RYaxrBZosrTWNaLNFlDtyTU8wttFApQFK1pgQdwPCIKuF00Lo26lQVkLpoXRt1Kj6M2YuXZKHCkm8TskkYgcQOERYfTPp4th1tdyhw+mfTxbD7Xvu/gK1WgKFCARwMXS0EWKvFoIsVAcsOWVmw32SB8orGipz+weCquoKZ2sbfBeBo7LD/BR3r+seRh9MP2Bef6dS/6ApUvZrLeKGkJPEJAPnSJmU8TM2tA7lNHTQx/QwDuClRMp0QRcZqZSgCpF5WCEkgFSqE3RXeaR7Ywu00GvIcV5c4BJExO/wBqNFg/3aeYXfShR3p4GmVD2wOIz3GRf09/SjrxOFieR+fbVZ7n/qW7H0vGa7J0mnQgsuSLhmCLoUkfRknC8VZAd6cxHg0FLtCRkw2NefzuXr9TNbYdGdryV1YcomzpFKXVCjSSpat1SSTTjiaDjhFGpkdW1RLB9RsPT+VPC0U8IDjpqs2ZQ5a8/U1CDn/ptpOA6n5qJyjpXGPDaSw19XH7fZZQDqqbl6BbEwylCUoQAEpAAAyAGAEcc5xc4udqVugACwXSPK+ogiIIiCKDbVlommVsuDBQwO9JGShzBiemqH08gkZqPNRyxNkYWuWUWTPPWTOKQ4CUGgWkZKT7K0886dx06yeGLEacOZru5HgfnNYsb30spDtN/utItqzW55lDjKwHE7bDyfZP6HIj9I5umnfSSlkgyOThx/PBa0sbZmBzTnqCoGkFtKl0tISlDlouoCEhAyrmrHEJqCQDnTgDSekpWzOc4kiEG5v81+cFFNMYwGgXefnglzRiSTLz77r7t70Zu884TgXHMxxPtDiSO0aVbKZqRjI2/WeqOQ+eCq07BHO5zj9IzPMp2sHSBMy2lZSWtYpQbSsirgT7SRXHDd1zGMYdVROgeWg7VgL23X4q/DOJGgkWvpzVzFNWEQREERBEQREERBEQREERBEQREEUS05wtNLWlCnFJFQhGKldBEsMYkeGkgA7zoF4kfstJAukBUw6zPNP2ogXFj6Ig1QwrhTKo3nHiCaYdAGRy0roqI5jXi4e3Dw3rM2nMmD6gZHTg1M+lOjKZoJdZVq5lGLbgwrTIEjdz3cxUHMoa80945Bdh1CuVFN0nWbk4aFWtjKe1CDNXQ9TbunD9K0zphWtIqVAi6UiG+zu+eimi29gdJrvWZabaRqnnky8tVTQVQAf4q+P2Ru7nhTp8NoW0kZmmyd/1Hvx8FkVdQZnbDNPUp+0Q0fTJMBOBcVi4rieA5DIdzvjn8QrTVS7X7Rp84ladNAIWW371exRVhEERBEQREERBFQ6XaNInWqYJdT+zXw5H6p/5i/QVzqV99WnUfN6rVNOJm237lnui+kLtmvKYmEq1V7bRvQfeTxBzoMxiOfQ1tFHXRiWI9bcePI/MlmU9Q6ndsP038lqkuhl0pmEBCyU0S4KE3TuB4f8AMco8yxgxOuM8xzWy0MdZ48Vn1i6KTD8w8JsFDOtLjgGTqjikA70AE47qkZ1p0VTiMEULTBm61h/xHv8ANNcuKlke9wkyF7nn+PnZd+I62Uy6G9WFPqITLhOCknDFNMQBgKZE3Yo4OJXTF+1ZozdwPb84qxXFgYG2zOnJT9G2p5opamSh1u5UOhW0k4bCh7WZorlid0V6x1JIC+G7TfTcefLsUsAnb1ZMxx+3NXUpPtO3g24hZSaKCVA0I3HhFKSGSO220i+isNe130m6kxGvSIIiCIgiIIiCIgiIIuE5NoaQVurShAzUogCPccb5HbLBcry5zWi7jYJctbSoKkZh+VvG5spWUkAklIvJqMQKnuI0qfDy2qZFPvzIv25FVZakGFz49y42LofLqDEzrHVu0S4XNYarJFceWOQpwNY91OJzAvhsA3MWtp+V5ipI+rJck63vqri9LWjLrSDrGiSknKik7xXeMCDFO09FKCcna9xU946hhGoRoxZbkqxqnXdYEk3TSl1G4eWPKtMgIVtQyol22NtfXmfnulPE6Jmy439ki6c6Yl8mWlSS2TdUtObhrS6mns/xdM93DML6H+9NruHDmefp26ZtXV9J/bj09fx6pi0D0S9FTrngC+oZf5YO4fWO89hvrnYpiX6g9HH9A8/xwVujpejG076vROEY6vIgiIIiCIgiIIiCIgiX9LNF251HuvJGw5T91XFPy3c9CgxB9K7i06j25qtU0zZhz3FZ3ZNrzNlPFp1JKK1U2TgfroP9A5HHLop6anxGMSMOe4/Y/OxZUcslK/ZcMuHstVsa2GZpvWMqvDePaSeChuMcrU00lO/YkH57FtRTMlbtNKq5fR1Rn1zb6wsAAMJAOwMa1HEY477xOGFLL61opBTxi3+rn8+yhFOemMrzfhyVBpZpcHV+jMO6toqCHpmhITX2UkdCK7+IFTGhQYaY29PK27tWt49vt98lVqavaPRsNhvK66BybSJ2bDFC02hpCVA1rUVJrvqQTHnFJZHUsRk+olxPJeqNjWzPDNBZXdl2449PzDCQnUMJAKqG9fO6taU9bd7MUZ6RkVIyU32neny3irEcznzOYNB6pijOVpQXrYYQstrebSsUqlS0g4iowJ4RO2mmc3bawkcbFRmVgOySLqYHARUEUO+uHnENjey93XxLgORB6GBaRql1wtG0mpdF95xKE5VUc+Q4npEkMEkztmNpJXl8jWC7jZQJLSeWfSsy69apCSq4kELNOCVUrw7iJ5KCeJwEo2QcrnTxF1GypjeCWG9vFL07pNOrfaYSymV19bi3ds4fVGAOWBrmI0Y6ClbE6UuL9nUDLz39qqvqZi8MA2b6XzXjTyzFoblpldH1SxSHbyQEuAkVJTiBU4H7XKPWF1DXPkgb1Q++zxHf2enNfKyMhrZDns681ZWc88+2XZssNSTjRAaBrsqAoVOYAYbhx3ERVmbFC8RwBzpAdeY4BTMc97dqSwYRp+VDkbEtGVBYlnmVMEm4tyt9sHgAKfMV4ZRNLV0NQRLM1wfvA0Pz5dRshqIuowjZ3X1CvbLk2bOlQlbgCU1UtxWF5SszTnkBics4ozyy1s92tzOgG4KxGxlPHYntKz7SjS52eV6PLJUGlGgSPXd68E8vPgOhosNjpG9NMRtDwb+efgsyoq3THYZp5lNehWhaZWjr1FPkYbw3XcOKuKuw4nJxLFDUf248mev45K7S0Yj6zvq9E4Rjq8iCIgiIIiCIgiIIiCIgiIIq627FZm27jya+6oYKSeIO75HfFimqpad+1GfYqKWFkrbOCy+1tHpuzHNcypRQMnUbhwcTlTrVPSOpgraavZ0cgz4H7H4VjyQS0zttpy4+6Z9HfERpyiJoBpfvj1D13p74c4y6zBJGdaHrDhv/AD68lcgxBrspMj5fhN0tJsXCG0N6tzaISlN1dd5pga8YyHyy7QLibjtuPZXmsZbICx81Q6P2MqRM64UgpUb7aW6nZSFEJCaVrjSgi/V1TasQsvmMiTxNs7qtDCYdt3hZVfhvaLKEOJddSmaedKloXsqqcgK0rvNBX1otYxBK5zSxpMbRYEZ+nzJQ0EjACHHrE5p+jAWkswemGTaM6p+WcmU7KAEN37pSkDH3fVoD1jqGslFHC2OQMOZzNr39dVjlzP1Ehe0u03XXhyRdasWYDiVICnUqbQutUpK26DHEY1w774+iaOTE2FhvYEEjebFfCxzKN1xbPIcBcKI41KlUomTQtiYK0VdXeQgimNLxxJVSlBjlviYOqA2U1BDmWOQsT5DLLivJEW0wRAg5Z6Jot1AVbEol4At6pRQDlf2zlxwR3AjLpSW4dKY9bi/Zl+fNW5gDVMDtLG3avmmLKWZ2QfbAS4p0Nqp7SVEDHjQEjuIYc4y000T8wBcciEqgGSxvGt7KR4kyqvR0TDf7SWcSsdCQD8bp7RHg0g6Ywu0eCPnmvVe07Ae3VpumNNyZYF4VQ8jEHgtOR4HGM07UEuRzafQq3lIzPQpbsnQNpsJEw4uYCK3ELJDacSfUricca4co06jGJHk9E0MvqRqe9VIqFrQNs7VtOA7l90g07l5YFDVHnBhdQdhNOKsuwr2j5SYRPP1n9Uc9T3e6+zV0ceTcykdpidtd28TVAPrGoaR0G89KniY3HPpMNjsNfEn54LODZqp1zp5BaVozouzJJ2BecI2nFZnkPdHId6xzVbXy1R62Q3D5qVrQUzIRlrxV5FFWEQREERBEQREERBEQREERBEQREEXwiCJP0h8P2H6rZ+hcPAbB6p3dU06GNmkxmaLqydYefj7qhPQMfm3I+STFy1o2WSU3g3vKdto9R7PUgGNoSUWICxtfwd+fNUNmoptNPEfPBMFkeJyTQTLRB99vEfhJqOxMZ1RgDhnC7uPv/CtRYkP3jwTPK2tIzakqStla0kFN4ALBG8BQCh2jMfTVdOCCHAHW2nlkrjZYJSLEE+avYoKwqewrCEs5MOXysvuXzUUu4k0zxzMXKqrM7I2Wtsi3b8soIYOjc43vc3X3SuylTUq4yghKl3aFVabKgdw5R8oKhtPO2RwyF/SyVMRljLAoFv6OLflZdpC0pcYU2q8a0NxJB550PaLFJXMhne9wJDrjxN1HNTmSNrQcxbyU/SDR9ubSi+VIW2byHEGiknDLlgPIRBSVj6Zx2QCDqDoVJNA2UC+o0KiWfoqEvJffedmHEeoXCLqeYSN8SzYiXRmKNgY0623968MpQHh7nEkaXVnaNsy7H7Z5tHIqFfw5nyitDSzS/wCW0n5xUz5o2fUQEp2r4lspqJdtTh95Wyn/AHHyEa0GAyuzlcB5n2VKTEWD6BfySq5P2jaZKU3ig4FKBdaHVVcehJ6RqiGioBd1r88z3D2AVIyVFTkNOWQTPo/4btooqaVrFf5aahA6nNXwHWMurxx7urALDidfx5q5DhzRnJny3flPbLSUJCUJCUjAACgHQRgucXG7jcrRAAFgvcfF9RBEQREERBEQREERBEQREERBEQREERBEQREES/auhspMVKmghR9pvZPkMD3BjQgxSphyDrjgc1WkpIpMyM+WSU7R8L1f4D6VD3XE0/eTX+GNaH/EDf8A7GeHsfdUZMMP7HePz7KsGjtqS37LWXR/lO1H4aj5Ra/XYdP9du8fe33UX6eqj+m/cV9/6htZnBQe++xX43Pzj5+iw2T6dnud+V9/UVbNb+H4X3/uDPJ9ZLf3m1D+YQ/otG7QnxHsn6+cageBR/3EnVZJa7NqP80P6JSDUnxHsn9QmOlvD8r5/wBUWq7ggOfcY/VJh/T8Oj+q3e78hfP1NU7S/gvhsq15n19fQ++5cH4aj5R9/UYbB9Oz3C/nb7p0VXJrfxsptn+GDpxeeQgcEAqPmboHxiCXH4x/ltJ7cvdSMw137iB2Z+yarL0Dk2aEoLqhvcNR+EUT8Iyp8YqZcgdkcvfVXI6GFm6/amZtASAEgADIDACMwkk3KuAWXqPiIgiIIiCIgiIIiCIgiIIiCIgiIIiCIgiIIiCIgiIIiCIgiIIiCIMEXwQRfYIiCIgiIIiCIgiIIiCIgiIIiCIgiIIiCL//2Q=="/>
          <p:cNvSpPr>
            <a:spLocks noChangeAspect="1" noChangeArrowheads="1"/>
          </p:cNvSpPr>
          <p:nvPr/>
        </p:nvSpPr>
        <p:spPr bwMode="auto">
          <a:xfrm>
            <a:off x="1373981" y="6488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2" name="Picture 8" descr="http://www.freelogovectors.net/wp-content/uploads/2011/09/environmental_protection_agency-log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27126" y="1766901"/>
            <a:ext cx="1071425" cy="10714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nsf.gov/images/logos/nsf4.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70" y="1759179"/>
            <a:ext cx="1071422" cy="1071423"/>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s://upload.wikimedia.org/wikipedia/commons/thumb/3/37/USDA_logo.png/1280px-USDA_logo.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44806" y="3552678"/>
            <a:ext cx="1202084" cy="8236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AutoShape 14" descr="data:image/png;base64,iVBORw0KGgoAAAANSUhEUgAAAbYAAABzCAMAAADDhdfxAAAAflBMVEUAAAD///98fHyGhobj4+O0tLTg4OAfHx80NDTt7e25ubnq6ur5+fn09PTS0tJJSUlpaWk7OzvZ2dmoqKienp6RkZEoKCjMzMxUVFSTk5NcXFytra3Dw8NwcHBPT09KSkoWFhaBgYE5OTkYGBgnJydiYmINDQ1CQkJ1dXUvLy9TilrJAAAIbUlEQVR4nO2daWPyKhCFpa4xica41qVqW7f//wdvXV5rtskAQ2DSe76W2JBHCRxmhobIV2fQbkbbXq93ipqrQScoaEagbqNQ7dd2reJ2jQ7mH/nx4H2z7B2Bz+GjvA523qNLolE3mg4oEOWpGmxh+zysB7C7Mh302rPcht2xT8fqRRVg89YLvYfknlI9DManwqaj95AY2VXmsa0+1B+Pq0p0MFiXDCRt+pecYWxhG/gHfPXaRS8qbR6Rj5RmscVL+UfCQS9dXF/Kmze6a0bYgqns4+Ci3z62kVdM2GDzy0cPrnr28R19SZMJtniH7hI7/evjROKaNxbY1vkLmXro0cex1EWU46QpbH2pHnHT45spedW789jKljLMdeujLz2e0M0nzWCL603thi2Qn3Ed+05j80fSPeKlayexU/+EUK67LWz1nfk/9NPHUOnC79hdbHITLI4ScnP/F11ojGUD2OJvtR4x0s/zUF3fjEj8SQPYaj9EXrHh7ZG0lm5imyt3iI+E0Lh4SbCPQ44tqPss8iq97yaBPUmOTdY6YCnxpnW5vj1JjS2o6Q5bUp7mjv3KNWwdvf4wUaz7Abq2MjU2vdGDi/TfBJr2JDW2vzAhaTQItu31uBFjq/d+zVMEEYRdLZuLGFv9fa2besDfRpNBe4j4jK5OyDIttpLNjNGEyElVUbP4vmQn5A3AvptdzasQM58+adhctNh8MCpyYyawGilKbIDuTw1lOizUnwcxNuguD8o3SaKKsLXuTfzi8PJfLZRtLlpskOczNBELL6GKsHmPNq0vqNVDZ1VutNigTShtZ0BTFWMTA8zWzkaxM7TYoMW24g2SqWpsOLtZMZqrMmxDtfujU+XYcNEmU6XO0GID5r1npdsjVPXYcKtYpWguWmzAMpM4d0FeFrDh9sDbRf8GEC02wPQhDYFXkQ1s0D/9lYJdQovtXNzoD77brgKeyFM7ee/o/5lkwyi2cAM1fqgnbZfQYoM2NFSGcErZwQZO056ayXKjxQZtH27/lkvyVGsLNX9I1uaq0JOMJB8OsWxhE/4n1P6hoRw3YmygEbfJdqlCWcOGyz+SuwdabCX7TKcxVcaJguxhEzHGVpayJ4l3txUTGtT0udj35+gvgkVsOHtyLHEHxNiUkr60dIkmuGmYTWy4oF8Je5IYWwBFWRhTb9Uq76lVbLjvM96epA64O2Buj16f+9LlhV1sOHsSzY0am3a8rrKmJWOlZWwoe/KItSepsYX24ltP8HfVNjbUQNSd4+6APOOm+knJr8BKctaxBRhuF8RbWtQtv+0EDDLWsQmBieb6QM2L6bNJbf7coMWPA9g8TLTyB8a7NZC7bbdaa2FMjQPYhI8pPhkh7EkD2OY7xL2ZUxE3F7DhqkggPHcTdUksV/8s4OYENjHH2JPldokJbIHlotb5gbRuYCOyuYwUb+pYrmudm/LnCDaxwvSgLITbTIW7AebWzGmW91J3BRtul6SEm6F6kiu7lQk3OdycwYazJ2G7xFT1VrurtzxPlhIb8NQwO/h7TBdAe9JYrWTLv7fsz40SG7A9hcEWYqInQZvLXGVyu+WAsqsAh7Dhysl9AdwMngMQY6wcU/rO3JRT2FBlhACby+SpG6GlPdObMksfp7DhkoQ/C20us2fcrDE3Z0jpLruFTbR2iD68FXEzfKKUr14uU1fplY9j2ESM8SSKyhQYP78tbFqJCspW23QNG86TKEgLrOC0xNbYiteVro7kHDbRx6yR8u3Jas4mjScHzE4TrVI7pu5hw1Uoy81Uquok4KAzX0WnSpfgqVrSDmJTTxKu7ABnenmrktSxZHMXsSnbk4yxiTIzPekyOIlNYJJNv7IbUbyxwW+H5MvNTWyoA45mmSfMHBv4bU0WbncTG1hd4qlh2p7kjg3KX02G0riKLURxS30sd2zQl5UHNtyxaYekrcweG1AgaZHoqrPYRAezpj0kTB/22IBJSXJkqQgbLoY/KVQNw/3rFXXGtrWBTan8CipJ+HWGVWdsVn5tasePtjH+0cuChj02195tiqfGSkZPssfm2kxS9bBfVPTk0y7hjg1atyUrfTiODZc58c+epMCmMnmiknMuiTK2AHOq0+yxiQg0SWLbGbhTfYFRtMmdYdexiQATPXkf2qARNbFf4AHBPEtbtesC+IWQ3N52HhvO5uqNhd+Esq0SScQe5MB86Jyyoyx/XNLNZHP3sQkPU8OwTAlsVmMe1bRlh62kQiBKs6S7ZjlFVEGpoCcO2NRPYX8quVittnYdhdIVdVhg0z/bNZX8wO5gZktxkrrT6vVOr9up/x9gcvxdUjowlAk2zd/Hd3oRbTmPXlrpVQkXbHqvo0z0ObPTYm1l3BB4DzrcMkFe3k7j0ypXtsQfH2wah5dfss4HqyVAM3P7jLChjljJVU6mx8BuNracst86TthUi+CO8iJZMBG0jiin0B0rbCh7MqvctCrtpWBlyisSxwobLrk7rY/85FMuTkk3b6zghU205LM5jwUlaEKLqdgyyn10zLCJWJpb4YGUPIbJ/Aqu3LBJFy4DjqNHBRhZVnbufxM7bKK/k+n2AoqHRh22aVX7gqIQ/LBJFS4rKWnu+iqgcIBniA13AvRNp5LzTXGBKtZUfE40R2zo7YCP8owRh8fJS27d1tLbdhebGKAm72+YICxn5yULKNCWJzaMP/mNPPmtgzndtnLN4Lvnik0MdnC/l+hjhEMH/ZJzSXA0W2wiGAOH0kbIw4zu8vf6sWGE6p5LExH4YruGhBZEdC3mkic/i5Y7U8rdBJE9whnbj+LmMvVD+dyM1cLB+282C7TetVtOccMEc2w/b6bOehKNLsefsaW3PY8HGhkzXtyfHi7aMZlKOl6GUXsQY79xhNj+A5vTlmrjjgNEAAAAAElFTkSuQmCC"/>
          <p:cNvSpPr>
            <a:spLocks noChangeAspect="1" noChangeArrowheads="1"/>
          </p:cNvSpPr>
          <p:nvPr/>
        </p:nvSpPr>
        <p:spPr bwMode="auto">
          <a:xfrm>
            <a:off x="1488281" y="7631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7" name="AutoShape 16" descr="data:image/png;base64,iVBORw0KGgoAAAANSUhEUgAAAbYAAABzCAMAAADDhdfxAAAAflBMVEUAAAD///98fHyGhobj4+O0tLTg4OAfHx80NDTt7e25ubnq6ur5+fn09PTS0tJJSUlpaWk7OzvZ2dmoqKienp6RkZEoKCjMzMxUVFSTk5NcXFytra3Dw8NwcHBPT09KSkoWFhaBgYE5OTkYGBgnJydiYmINDQ1CQkJ1dXUvLy9TilrJAAAIbUlEQVR4nO2daWPyKhCFpa4xica41qVqW7f//wdvXV5rtskAQ2DSe76W2JBHCRxmhobIV2fQbkbbXq93ipqrQScoaEagbqNQ7dd2reJ2jQ7mH/nx4H2z7B2Bz+GjvA523qNLolE3mg4oEOWpGmxh+zysB7C7Mh302rPcht2xT8fqRRVg89YLvYfknlI9DManwqaj95AY2VXmsa0+1B+Pq0p0MFiXDCRt+pecYWxhG/gHfPXaRS8qbR6Rj5RmscVL+UfCQS9dXF/Kmze6a0bYgqns4+Ci3z62kVdM2GDzy0cPrnr28R19SZMJtniH7hI7/evjROKaNxbY1vkLmXro0cex1EWU46QpbH2pHnHT45spedW789jKljLMdeujLz2e0M0nzWCL603thi2Qn3Ed+05j80fSPeKlayexU/+EUK67LWz1nfk/9NPHUOnC79hdbHITLI4ScnP/F11ojGUD2OJvtR4x0s/zUF3fjEj8SQPYaj9EXrHh7ZG0lm5imyt3iI+E0Lh4SbCPQ44tqPss8iq97yaBPUmOTdY6YCnxpnW5vj1JjS2o6Q5bUp7mjv3KNWwdvf4wUaz7Abq2MjU2vdGDi/TfBJr2JDW2vzAhaTQItu31uBFjq/d+zVMEEYRdLZuLGFv9fa2besDfRpNBe4j4jK5OyDIttpLNjNGEyElVUbP4vmQn5A3AvptdzasQM58+adhctNh8MCpyYyawGilKbIDuTw1lOizUnwcxNuguD8o3SaKKsLXuTfzi8PJfLZRtLlpskOczNBELL6GKsHmPNq0vqNVDZ1VutNigTShtZ0BTFWMTA8zWzkaxM7TYoMW24g2SqWpsOLtZMZqrMmxDtfujU+XYcNEmU6XO0GID5r1npdsjVPXYcKtYpWguWmzAMpM4d0FeFrDh9sDbRf8GEC02wPQhDYFXkQ1s0D/9lYJdQovtXNzoD77brgKeyFM7ee/o/5lkwyi2cAM1fqgnbZfQYoM2NFSGcErZwQZO056ayXKjxQZtH27/lkvyVGsLNX9I1uaq0JOMJB8OsWxhE/4n1P6hoRw3YmygEbfJdqlCWcOGyz+SuwdabCX7TKcxVcaJguxhEzHGVpayJ4l3txUTGtT0udj35+gvgkVsOHtyLHEHxNiUkr60dIkmuGmYTWy4oF8Je5IYWwBFWRhTb9Uq76lVbLjvM96epA64O2Buj16f+9LlhV1sOHsSzY0am3a8rrKmJWOlZWwoe/KItSepsYX24ltP8HfVNjbUQNSd4+6APOOm+knJr8BKctaxBRhuF8RbWtQtv+0EDDLWsQmBieb6QM2L6bNJbf7coMWPA9g8TLTyB8a7NZC7bbdaa2FMjQPYhI8pPhkh7EkD2OY7xL2ZUxE3F7DhqkggPHcTdUksV/8s4OYENjHH2JPldokJbIHlotb5gbRuYCOyuYwUb+pYrmudm/LnCDaxwvSgLITbTIW7AebWzGmW91J3BRtul6SEm6F6kiu7lQk3OdycwYazJ2G7xFT1VrurtzxPlhIb8NQwO/h7TBdAe9JYrWTLv7fsz40SG7A9hcEWYqInQZvLXGVyu+WAsqsAh7Dhysl9AdwMngMQY6wcU/rO3JRT2FBlhACby+SpG6GlPdObMksfp7DhkoQ/C20us2fcrDE3Z0jpLruFTbR2iD68FXEzfKKUr14uU1fplY9j2ESM8SSKyhQYP78tbFqJCspW23QNG86TKEgLrOC0xNbYiteVro7kHDbRx6yR8u3Jas4mjScHzE4TrVI7pu5hw1Uoy81Uquok4KAzX0WnSpfgqVrSDmJTTxKu7ABnenmrktSxZHMXsSnbk4yxiTIzPekyOIlNYJJNv7IbUbyxwW+H5MvNTWyoA45mmSfMHBv4bU0WbncTG1hd4qlh2p7kjg3KX02G0riKLURxS30sd2zQl5UHNtyxaYekrcweG1AgaZHoqrPYRAezpj0kTB/22IBJSXJkqQgbLoY/KVQNw/3rFXXGtrWBTan8CipJ+HWGVWdsVn5tasePtjH+0cuChj02195tiqfGSkZPssfm2kxS9bBfVPTk0y7hjg1atyUrfTiODZc58c+epMCmMnmiknMuiTK2AHOq0+yxiQg0SWLbGbhTfYFRtMmdYdexiQATPXkf2qARNbFf4AHBPEtbtesC+IWQ3N52HhvO5uqNhd+Esq0SScQe5MB86Jyyoyx/XNLNZHP3sQkPU8OwTAlsVmMe1bRlh62kQiBKs6S7ZjlFVEGpoCcO2NRPYX8quVittnYdhdIVdVhg0z/bNZX8wO5gZktxkrrT6vVOr9up/x9gcvxdUjowlAk2zd/Hd3oRbTmPXlrpVQkXbHqvo0z0ObPTYm1l3BB4DzrcMkFe3k7j0ypXtsQfH2wah5dfss4HqyVAM3P7jLChjljJVU6mx8BuNracst86TthUi+CO8iJZMBG0jiin0B0rbCh7MqvctCrtpWBlyisSxwobLrk7rY/85FMuTkk3b6zghU205LM5jwUlaEKLqdgyyn10zLCJWJpb4YGUPIbJ/Aqu3LBJFy4DjqNHBRhZVnbufxM7bKK/k+n2AoqHRh22aVX7gqIQ/LBJFS4rKWnu+iqgcIBniA13AvRNp5LzTXGBKtZUfE40R2zo7YCP8owRh8fJS27d1tLbdhebGKAm72+YICxn5yULKNCWJzaMP/mNPPmtgzndtnLN4Lvnik0MdnC/l+hjhEMH/ZJzSXA0W2wiGAOH0kbIw4zu8vf6sWGE6p5LExH4YruGhBZEdC3mkic/i5Y7U8rdBJE9whnbj+LmMvVD+dyM1cLB+282C7TetVtOccMEc2w/b6bOehKNLsefsaW3PY8HGhkzXtyfHi7aMZlKOl6GUXsQY79xhNj+A5vTlmrjjgNEAAAAAElFTkSuQmCC"/>
          <p:cNvSpPr>
            <a:spLocks noChangeAspect="1" noChangeArrowheads="1"/>
          </p:cNvSpPr>
          <p:nvPr/>
        </p:nvSpPr>
        <p:spPr bwMode="auto">
          <a:xfrm>
            <a:off x="1602581" y="8774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8" descr="data:image/png;base64,iVBORw0KGgoAAAANSUhEUgAAAbYAAABzCAMAAADDhdfxAAAAflBMVEUAAAD///98fHyGhobj4+O0tLTg4OAfHx80NDTt7e25ubnq6ur5+fn09PTS0tJJSUlpaWk7OzvZ2dmoqKienp6RkZEoKCjMzMxUVFSTk5NcXFytra3Dw8NwcHBPT09KSkoWFhaBgYE5OTkYGBgnJydiYmINDQ1CQkJ1dXUvLy9TilrJAAAIbUlEQVR4nO2daWPyKhCFpa4xica41qVqW7f//wdvXV5rtskAQ2DSe76W2JBHCRxmhobIV2fQbkbbXq93ipqrQScoaEagbqNQ7dd2reJ2jQ7mH/nx4H2z7B2Bz+GjvA523qNLolE3mg4oEOWpGmxh+zysB7C7Mh302rPcht2xT8fqRRVg89YLvYfknlI9DManwqaj95AY2VXmsa0+1B+Pq0p0MFiXDCRt+pecYWxhG/gHfPXaRS8qbR6Rj5RmscVL+UfCQS9dXF/Kmze6a0bYgqns4+Ci3z62kVdM2GDzy0cPrnr28R19SZMJtniH7hI7/evjROKaNxbY1vkLmXro0cex1EWU46QpbH2pHnHT45spedW789jKljLMdeujLz2e0M0nzWCL603thi2Qn3Ed+05j80fSPeKlayexU/+EUK67LWz1nfk/9NPHUOnC79hdbHITLI4ScnP/F11ojGUD2OJvtR4x0s/zUF3fjEj8SQPYaj9EXrHh7ZG0lm5imyt3iI+E0Lh4SbCPQ44tqPss8iq97yaBPUmOTdY6YCnxpnW5vj1JjS2o6Q5bUp7mjv3KNWwdvf4wUaz7Abq2MjU2vdGDi/TfBJr2JDW2vzAhaTQItu31uBFjq/d+zVMEEYRdLZuLGFv9fa2besDfRpNBe4j4jK5OyDIttpLNjNGEyElVUbP4vmQn5A3AvptdzasQM58+adhctNh8MCpyYyawGilKbIDuTw1lOizUnwcxNuguD8o3SaKKsLXuTfzi8PJfLZRtLlpskOczNBELL6GKsHmPNq0vqNVDZ1VutNigTShtZ0BTFWMTA8zWzkaxM7TYoMW24g2SqWpsOLtZMZqrMmxDtfujU+XYcNEmU6XO0GID5r1npdsjVPXYcKtYpWguWmzAMpM4d0FeFrDh9sDbRf8GEC02wPQhDYFXkQ1s0D/9lYJdQovtXNzoD77brgKeyFM7ee/o/5lkwyi2cAM1fqgnbZfQYoM2NFSGcErZwQZO056ayXKjxQZtH27/lkvyVGsLNX9I1uaq0JOMJB8OsWxhE/4n1P6hoRw3YmygEbfJdqlCWcOGyz+SuwdabCX7TKcxVcaJguxhEzHGVpayJ4l3txUTGtT0udj35+gvgkVsOHtyLHEHxNiUkr60dIkmuGmYTWy4oF8Je5IYWwBFWRhTb9Uq76lVbLjvM96epA64O2Buj16f+9LlhV1sOHsSzY0am3a8rrKmJWOlZWwoe/KItSepsYX24ltP8HfVNjbUQNSd4+6APOOm+knJr8BKctaxBRhuF8RbWtQtv+0EDDLWsQmBieb6QM2L6bNJbf7coMWPA9g8TLTyB8a7NZC7bbdaa2FMjQPYhI8pPhkh7EkD2OY7xL2ZUxE3F7DhqkggPHcTdUksV/8s4OYENjHH2JPldokJbIHlotb5gbRuYCOyuYwUb+pYrmudm/LnCDaxwvSgLITbTIW7AebWzGmW91J3BRtul6SEm6F6kiu7lQk3OdycwYazJ2G7xFT1VrurtzxPlhIb8NQwO/h7TBdAe9JYrWTLv7fsz40SG7A9hcEWYqInQZvLXGVyu+WAsqsAh7Dhysl9AdwMngMQY6wcU/rO3JRT2FBlhACby+SpG6GlPdObMksfp7DhkoQ/C20us2fcrDE3Z0jpLruFTbR2iD68FXEzfKKUr14uU1fplY9j2ESM8SSKyhQYP78tbFqJCspW23QNG86TKEgLrOC0xNbYiteVro7kHDbRx6yR8u3Jas4mjScHzE4TrVI7pu5hw1Uoy81Uquok4KAzX0WnSpfgqVrSDmJTTxKu7ABnenmrktSxZHMXsSnbk4yxiTIzPekyOIlNYJJNv7IbUbyxwW+H5MvNTWyoA45mmSfMHBv4bU0WbncTG1hd4qlh2p7kjg3KX02G0riKLURxS30sd2zQl5UHNtyxaYekrcweG1AgaZHoqrPYRAezpj0kTB/22IBJSXJkqQgbLoY/KVQNw/3rFXXGtrWBTan8CipJ+HWGVWdsVn5tasePtjH+0cuChj02195tiqfGSkZPssfm2kxS9bBfVPTk0y7hjg1atyUrfTiODZc58c+epMCmMnmiknMuiTK2AHOq0+yxiQg0SWLbGbhTfYFRtMmdYdexiQATPXkf2qARNbFf4AHBPEtbtesC+IWQ3N52HhvO5uqNhd+Esq0SScQe5MB86Jyyoyx/XNLNZHP3sQkPU8OwTAlsVmMe1bRlh62kQiBKs6S7ZjlFVEGpoCcO2NRPYX8quVittnYdhdIVdVhg0z/bNZX8wO5gZktxkrrT6vVOr9up/x9gcvxdUjowlAk2zd/Hd3oRbTmPXlrpVQkXbHqvo0z0ObPTYm1l3BB4DzrcMkFe3k7j0ypXtsQfH2wah5dfss4HqyVAM3P7jLChjljJVU6mx8BuNracst86TthUi+CO8iJZMBG0jiin0B0rbCh7MqvctCrtpWBlyisSxwobLrk7rY/85FMuTkk3b6zghU205LM5jwUlaEKLqdgyyn10zLCJWJpb4YGUPIbJ/Aqu3LBJFy4DjqNHBRhZVnbufxM7bKK/k+n2AoqHRh22aVX7gqIQ/LBJFS4rKWnu+iqgcIBniA13AvRNp5LzTXGBKtZUfE40R2zo7YCP8owRh8fJS27d1tLbdhebGKAm72+YICxn5yULKNCWJzaMP/mNPPmtgzndtnLN4Lvnik0MdnC/l+hjhEMH/ZJzSXA0W2wiGAOH0kbIw4zu8vf6sWGE6p5LExH4YruGhBZEdC3mkic/i5Y7U8rdBJE9whnbj+LmMvVD+dyM1cLB+282C7TetVtOccMEc2w/b6bOehKNLsefsaW3PY8HGhkzXtyfHi7aMZlKOl6GUXsQY79xhNj+A5vTlmrjjgNEAAAAAElFTkSuQmCC"/>
          <p:cNvSpPr>
            <a:spLocks noChangeAspect="1" noChangeArrowheads="1"/>
          </p:cNvSpPr>
          <p:nvPr/>
        </p:nvSpPr>
        <p:spPr bwMode="auto">
          <a:xfrm>
            <a:off x="1716881" y="9917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44" name="Picture 20" descr="http://www.nist.gov/mml/images/nistlogo_black_print.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13761" y="3510781"/>
            <a:ext cx="1976132" cy="9074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AutoShape 2" descr="Image result for lawrence livermore national laboratory vector logo"/>
          <p:cNvSpPr>
            <a:spLocks noChangeAspect="1" noChangeArrowheads="1"/>
          </p:cNvSpPr>
          <p:nvPr/>
        </p:nvSpPr>
        <p:spPr bwMode="auto">
          <a:xfrm>
            <a:off x="1831181" y="1106091"/>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28" name="Picture 4" descr="http://mvirdb1.llnl.gov/static_catsid/vina/llnl_logo.gif"/>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593224" y="3757406"/>
            <a:ext cx="2745396" cy="52923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public.magnet.fsu.edu/Logos/Argonne%20log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2000" y="3503277"/>
            <a:ext cx="1831224" cy="852898"/>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92612" y="1936417"/>
            <a:ext cx="1736988" cy="800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0621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FAST Water Activities</a:t>
            </a:r>
            <a:endParaRPr lang="en-US" dirty="0"/>
          </a:p>
        </p:txBody>
      </p:sp>
      <p:sp>
        <p:nvSpPr>
          <p:cNvPr id="3" name="Content Placeholder 2"/>
          <p:cNvSpPr>
            <a:spLocks noGrp="1"/>
          </p:cNvSpPr>
          <p:nvPr>
            <p:ph idx="1"/>
          </p:nvPr>
        </p:nvSpPr>
        <p:spPr>
          <a:xfrm>
            <a:off x="457200" y="4001691"/>
            <a:ext cx="8229600" cy="592932"/>
          </a:xfrm>
        </p:spPr>
        <p:txBody>
          <a:bodyPr>
            <a:normAutofit fontScale="85000" lnSpcReduction="10000"/>
          </a:bodyPr>
          <a:lstStyle/>
          <a:p>
            <a:pPr marL="0" indent="0">
              <a:buNone/>
            </a:pPr>
            <a:r>
              <a:rPr lang="en-US" dirty="0" smtClean="0"/>
              <a:t>guidance	matchmaking	validation	data library</a:t>
            </a:r>
          </a:p>
          <a:p>
            <a:pPr marL="0" indent="0">
              <a:buNone/>
            </a:pPr>
            <a:endParaRPr lang="en-US" dirty="0"/>
          </a:p>
        </p:txBody>
      </p:sp>
      <p:pic>
        <p:nvPicPr>
          <p:cNvPr id="3074"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5029200" y="1962150"/>
            <a:ext cx="1524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086600" y="1962150"/>
            <a:ext cx="1371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0549" y="2062162"/>
            <a:ext cx="1238251" cy="1238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19375" y="1933575"/>
            <a:ext cx="1495425" cy="149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03380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Water Directory</a:t>
            </a:r>
            <a:endParaRPr lang="en-US" dirty="0"/>
          </a:p>
        </p:txBody>
      </p:sp>
      <p:pic>
        <p:nvPicPr>
          <p:cNvPr id="3" name="Picture 2"/>
          <p:cNvPicPr/>
          <p:nvPr/>
        </p:nvPicPr>
        <p:blipFill>
          <a:blip r:embed="rId2" cstate="print">
            <a:extLst>
              <a:ext uri="{28A0092B-C50C-407E-A947-70E740481C1C}">
                <a14:useLocalDpi xmlns:a14="http://schemas.microsoft.com/office/drawing/2010/main" xmlns="" val="0"/>
              </a:ext>
            </a:extLst>
          </a:blip>
          <a:stretch>
            <a:fillRect/>
          </a:stretch>
        </p:blipFill>
        <p:spPr>
          <a:xfrm>
            <a:off x="1447800" y="1276350"/>
            <a:ext cx="5943600" cy="3169920"/>
          </a:xfrm>
          <a:prstGeom prst="rect">
            <a:avLst/>
          </a:prstGeom>
        </p:spPr>
      </p:pic>
      <p:sp>
        <p:nvSpPr>
          <p:cNvPr id="4" name="Content Placeholder 4"/>
          <p:cNvSpPr txBox="1">
            <a:spLocks/>
          </p:cNvSpPr>
          <p:nvPr/>
        </p:nvSpPr>
        <p:spPr>
          <a:xfrm>
            <a:off x="7600950" y="2190750"/>
            <a:ext cx="1524000" cy="150810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b="1" dirty="0" smtClean="0">
                <a:solidFill>
                  <a:srgbClr val="33CC33"/>
                </a:solidFill>
              </a:rPr>
              <a:t>Level 1</a:t>
            </a:r>
            <a:r>
              <a:rPr lang="en-US" sz="2000" dirty="0" smtClean="0"/>
              <a:t> </a:t>
            </a:r>
          </a:p>
          <a:p>
            <a:r>
              <a:rPr lang="en-US" sz="2000" b="1" dirty="0" smtClean="0">
                <a:solidFill>
                  <a:srgbClr val="3399FF"/>
                </a:solidFill>
              </a:rPr>
              <a:t>Level 2</a:t>
            </a:r>
            <a:r>
              <a:rPr lang="en-US" sz="2000" dirty="0" smtClean="0"/>
              <a:t> </a:t>
            </a:r>
          </a:p>
          <a:p>
            <a:r>
              <a:rPr lang="en-US" sz="2000" b="1" dirty="0" smtClean="0">
                <a:solidFill>
                  <a:srgbClr val="FF9933"/>
                </a:solidFill>
              </a:rPr>
              <a:t>Level 3</a:t>
            </a:r>
            <a:r>
              <a:rPr lang="en-US" sz="2000" dirty="0" smtClean="0"/>
              <a:t> </a:t>
            </a:r>
          </a:p>
          <a:p>
            <a:r>
              <a:rPr lang="en-US" sz="2000" b="1" dirty="0" smtClean="0">
                <a:solidFill>
                  <a:srgbClr val="FF0066"/>
                </a:solidFill>
              </a:rPr>
              <a:t>Level 4</a:t>
            </a:r>
            <a:endParaRPr lang="en-US" sz="2000" dirty="0"/>
          </a:p>
        </p:txBody>
      </p:sp>
      <p:sp>
        <p:nvSpPr>
          <p:cNvPr id="5" name="TextBox 4"/>
          <p:cNvSpPr txBox="1"/>
          <p:nvPr/>
        </p:nvSpPr>
        <p:spPr>
          <a:xfrm>
            <a:off x="2812319" y="4564618"/>
            <a:ext cx="3207481" cy="369332"/>
          </a:xfrm>
          <a:prstGeom prst="rect">
            <a:avLst/>
          </a:prstGeom>
          <a:noFill/>
        </p:spPr>
        <p:txBody>
          <a:bodyPr wrap="none" rtlCol="0">
            <a:spAutoFit/>
          </a:bodyPr>
          <a:lstStyle/>
          <a:p>
            <a:r>
              <a:rPr lang="en-US" dirty="0" smtClean="0">
                <a:hlinkClick r:id="rId3"/>
              </a:rPr>
              <a:t>www.werf.org/testbeddirectory</a:t>
            </a:r>
            <a:endParaRPr lang="en-US" dirty="0" smtClean="0"/>
          </a:p>
        </p:txBody>
      </p:sp>
      <p:sp>
        <p:nvSpPr>
          <p:cNvPr id="6" name="TextBox 5"/>
          <p:cNvSpPr txBox="1"/>
          <p:nvPr/>
        </p:nvSpPr>
        <p:spPr>
          <a:xfrm>
            <a:off x="428625" y="3943350"/>
            <a:ext cx="2162772" cy="584775"/>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none" rtlCol="0">
            <a:spAutoFit/>
          </a:bodyPr>
          <a:lstStyle/>
          <a:p>
            <a:r>
              <a:rPr lang="en-US" sz="3200" b="1" dirty="0" smtClean="0"/>
              <a:t>70 Facilities</a:t>
            </a:r>
            <a:endParaRPr lang="en-US" sz="3200" b="1"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400" y="-19050"/>
            <a:ext cx="992116" cy="915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3721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EE16B1611E447AC9477B1D0DE6DAA" ma:contentTypeVersion="2" ma:contentTypeDescription="Create a new document." ma:contentTypeScope="" ma:versionID="085fc345a4ebd4073d680c2701c84c4b">
  <xsd:schema xmlns:xsd="http://www.w3.org/2001/XMLSchema" xmlns:xs="http://www.w3.org/2001/XMLSchema" xmlns:p="http://schemas.microsoft.com/office/2006/metadata/properties" xmlns:ns2="f9103076-273f-414e-9e7a-905edb8e4fe3" targetNamespace="http://schemas.microsoft.com/office/2006/metadata/properties" ma:root="true" ma:fieldsID="a206a740f8fc57ad3e71e39eb73b612e" ns2:_="">
    <xsd:import namespace="f9103076-273f-414e-9e7a-905edb8e4fe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103076-273f-414e-9e7a-905edb8e4fe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EFC64C-6A26-4D22-B862-66F1260F05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103076-273f-414e-9e7a-905edb8e4f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00C543-47ED-4E69-B19F-F6937BDCAB1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9103076-273f-414e-9e7a-905edb8e4fe3"/>
    <ds:schemaRef ds:uri="http://www.w3.org/XML/1998/namespace"/>
    <ds:schemaRef ds:uri="http://purl.org/dc/dcmitype/"/>
  </ds:schemaRefs>
</ds:datastoreItem>
</file>

<file path=customXml/itemProps3.xml><?xml version="1.0" encoding="utf-8"?>
<ds:datastoreItem xmlns:ds="http://schemas.openxmlformats.org/officeDocument/2006/customXml" ds:itemID="{440A2A1A-C219-434C-912B-81A2F25F69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3743</TotalTime>
  <Words>891</Words>
  <Application>Microsoft Office PowerPoint</Application>
  <PresentationFormat>On-screen Show (16:9)</PresentationFormat>
  <Paragraphs>149</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LIFT, an Innovation Ecosystem</vt:lpstr>
      <vt:lpstr>About WE&amp;RF</vt:lpstr>
      <vt:lpstr>About WE&amp;RF</vt:lpstr>
      <vt:lpstr>LIFT</vt:lpstr>
      <vt:lpstr>LIFT 101</vt:lpstr>
      <vt:lpstr>FAST Water Network</vt:lpstr>
      <vt:lpstr>FAST Water Network</vt:lpstr>
      <vt:lpstr>FAST Water Activities</vt:lpstr>
      <vt:lpstr>FAST Water Directory</vt:lpstr>
      <vt:lpstr>Slide 10</vt:lpstr>
      <vt:lpstr>Slide 11</vt:lpstr>
      <vt:lpstr>Technology Scans</vt:lpstr>
      <vt:lpstr>Slide 13</vt:lpstr>
      <vt:lpstr>LIFT Link</vt:lpstr>
      <vt:lpstr>Discover Innovation</vt:lpstr>
      <vt:lpstr>LIFT SEE IT</vt:lpstr>
      <vt:lpstr>LIFT SEE IT </vt:lpstr>
      <vt:lpstr>2017 Water Technology Survey</vt:lpstr>
      <vt:lpstr>Slide 19</vt:lpstr>
      <vt:lpstr>Research to Net Energy Neutral</vt:lpstr>
      <vt:lpstr>Net-Zero Research Findings/Needs</vt:lpstr>
      <vt:lpstr>Slide 22</vt:lpstr>
      <vt:lpstr>WE&amp;RF DPR Research Initiative</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&amp; Technology</dc:title>
  <dc:creator>Aaron Fisher</dc:creator>
  <cp:lastModifiedBy>Anita</cp:lastModifiedBy>
  <cp:revision>228</cp:revision>
  <cp:lastPrinted>2016-09-19T14:40:27Z</cp:lastPrinted>
  <dcterms:created xsi:type="dcterms:W3CDTF">2016-02-12T13:29:53Z</dcterms:created>
  <dcterms:modified xsi:type="dcterms:W3CDTF">2017-03-15T16:09:44Z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0x010100494EE16B1611E447AC9477B1D0DE6DAA</vt:lpwstr>
  </property>
</Properties>
</file>