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5"/>
  </p:notesMasterIdLst>
  <p:handoutMasterIdLst>
    <p:handoutMasterId r:id="rId26"/>
  </p:handoutMasterIdLst>
  <p:sldIdLst>
    <p:sldId id="256" r:id="rId6"/>
    <p:sldId id="257" r:id="rId7"/>
    <p:sldId id="269" r:id="rId8"/>
    <p:sldId id="295" r:id="rId9"/>
    <p:sldId id="274" r:id="rId10"/>
    <p:sldId id="282" r:id="rId11"/>
    <p:sldId id="304" r:id="rId12"/>
    <p:sldId id="305" r:id="rId13"/>
    <p:sldId id="301" r:id="rId14"/>
    <p:sldId id="303" r:id="rId15"/>
    <p:sldId id="300" r:id="rId16"/>
    <p:sldId id="273" r:id="rId17"/>
    <p:sldId id="262" r:id="rId18"/>
    <p:sldId id="260" r:id="rId19"/>
    <p:sldId id="272" r:id="rId20"/>
    <p:sldId id="290" r:id="rId21"/>
    <p:sldId id="285" r:id="rId22"/>
    <p:sldId id="302" r:id="rId23"/>
    <p:sldId id="267"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Hellstern" initials="LH"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000"/>
    <a:srgbClr val="BC8F00"/>
    <a:srgbClr val="A27B00"/>
    <a:srgbClr val="B08600"/>
    <a:srgbClr val="0F1AF9"/>
    <a:srgbClr val="0067AC"/>
    <a:srgbClr val="001F5B"/>
    <a:srgbClr val="EE3124"/>
    <a:srgbClr val="D6E3F2"/>
    <a:srgbClr val="BED2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39" autoAdjust="0"/>
    <p:restoredTop sz="90586" autoAdjust="0"/>
  </p:normalViewPr>
  <p:slideViewPr>
    <p:cSldViewPr>
      <p:cViewPr varScale="1">
        <p:scale>
          <a:sx n="74" d="100"/>
          <a:sy n="74" d="100"/>
        </p:scale>
        <p:origin x="917" y="67"/>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184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C4E86DB-86BC-4142-958C-DF579561E344}" type="datetimeFigureOut">
              <a:rPr lang="en-US"/>
              <a:pPr>
                <a:defRPr/>
              </a:pPr>
              <a:t>10/31/2016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F2834A7-4CE0-40A5-BD4B-0C524B5CF0A4}" type="slidenum">
              <a:rPr lang="en-US"/>
              <a:pPr>
                <a:defRPr/>
              </a:pPr>
              <a:t>‹#›</a:t>
            </a:fld>
            <a:endParaRPr lang="en-US" dirty="0"/>
          </a:p>
        </p:txBody>
      </p:sp>
    </p:spTree>
    <p:extLst>
      <p:ext uri="{BB962C8B-B14F-4D97-AF65-F5344CB8AC3E}">
        <p14:creationId xmlns:p14="http://schemas.microsoft.com/office/powerpoint/2010/main" val="232154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F95B7A-0919-4CE1-87CB-A983D189806F}" type="datetimeFigureOut">
              <a:rPr lang="en-US" smtClean="0"/>
              <a:t>10/31/2016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28952D-C4F1-48DB-AD20-91D3D2A2F18A}" type="slidenum">
              <a:rPr lang="en-US" smtClean="0"/>
              <a:t>‹#›</a:t>
            </a:fld>
            <a:endParaRPr lang="en-US" dirty="0"/>
          </a:p>
        </p:txBody>
      </p:sp>
    </p:spTree>
    <p:extLst>
      <p:ext uri="{BB962C8B-B14F-4D97-AF65-F5344CB8AC3E}">
        <p14:creationId xmlns:p14="http://schemas.microsoft.com/office/powerpoint/2010/main" val="2759471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There’s always a U.S. Commercial Service close to where you are. Assistance is just a phone call, email, or visit away. </a:t>
            </a:r>
          </a:p>
          <a:p>
            <a:endParaRPr lang="en-US" dirty="0"/>
          </a:p>
          <a:p>
            <a:r>
              <a:rPr lang="en-US" dirty="0"/>
              <a:t>• U.S. Commercial Service trade counseling is customized, extensive, and focused on the needs of your company—no cookie-cutter approach.</a:t>
            </a:r>
          </a:p>
          <a:p>
            <a:endParaRPr lang="en-US" dirty="0"/>
          </a:p>
          <a:p>
            <a:r>
              <a:rPr lang="en-US" dirty="0"/>
              <a:t>• Once you connect with your local U.S. Commercial Service office, our worldwide network of trade professionals is at your disposal.</a:t>
            </a:r>
          </a:p>
          <a:p>
            <a:endParaRPr lang="en-US" dirty="0"/>
          </a:p>
          <a:p>
            <a:r>
              <a:rPr lang="en-US" dirty="0"/>
              <a:t>• Through relationships with foreign governments, buyers, and business leaders, we connect you with best prospects for your business. There’s a U.S. Commercial Service presence in 90 percent of U.S. export markets.</a:t>
            </a:r>
          </a:p>
          <a:p>
            <a:endParaRPr lang="en-US" dirty="0"/>
          </a:p>
          <a:p>
            <a:r>
              <a:rPr lang="en-US" dirty="0"/>
              <a:t>• We offer unparalleled industry and market expertise and assistance that addresses the unique exporting challenges of your industry. </a:t>
            </a:r>
          </a:p>
          <a:p>
            <a:endParaRPr lang="en-US" dirty="0"/>
          </a:p>
          <a:p>
            <a:r>
              <a:rPr lang="en-US" dirty="0"/>
              <a:t>• Every year, we help U.S. companies like yours export goods and services worth billions of dollars.</a:t>
            </a:r>
          </a:p>
        </p:txBody>
      </p:sp>
      <p:sp>
        <p:nvSpPr>
          <p:cNvPr id="4" name="Slide Number Placeholder 3"/>
          <p:cNvSpPr>
            <a:spLocks noGrp="1"/>
          </p:cNvSpPr>
          <p:nvPr>
            <p:ph type="sldNum" sz="quarter" idx="10"/>
          </p:nvPr>
        </p:nvSpPr>
        <p:spPr/>
        <p:txBody>
          <a:bodyPr/>
          <a:lstStyle/>
          <a:p>
            <a:fld id="{B128952D-C4F1-48DB-AD20-91D3D2A2F18A}" type="slidenum">
              <a:rPr lang="en-US" smtClean="0"/>
              <a:t>3</a:t>
            </a:fld>
            <a:endParaRPr lang="en-US" dirty="0"/>
          </a:p>
        </p:txBody>
      </p:sp>
    </p:spTree>
    <p:extLst>
      <p:ext uri="{BB962C8B-B14F-4D97-AF65-F5344CB8AC3E}">
        <p14:creationId xmlns:p14="http://schemas.microsoft.com/office/powerpoint/2010/main" val="281213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go to resource if I have export questions.”</a:t>
            </a:r>
          </a:p>
          <a:p>
            <a:endParaRPr lang="en-US" dirty="0"/>
          </a:p>
          <a:p>
            <a:r>
              <a:rPr lang="en-US" dirty="0"/>
              <a:t>“Friendly and easy to work with”</a:t>
            </a:r>
          </a:p>
          <a:p>
            <a:endParaRPr lang="en-US" dirty="0"/>
          </a:p>
          <a:p>
            <a:r>
              <a:rPr lang="en-US" dirty="0"/>
              <a:t>“Everyone I have spoken to with both here in America and overseas has been super helpful and extremely willing to help me get accomplished what I need to do. Their support has been outstanding.”</a:t>
            </a:r>
          </a:p>
          <a:p>
            <a:endParaRPr lang="en-US" dirty="0"/>
          </a:p>
          <a:p>
            <a:r>
              <a:rPr lang="en-US" dirty="0"/>
              <a:t>“You care that I will get what I need to succeed.” </a:t>
            </a:r>
          </a:p>
          <a:p>
            <a:endParaRPr lang="en-US" dirty="0"/>
          </a:p>
          <a:p>
            <a:r>
              <a:rPr lang="en-US" dirty="0"/>
              <a:t>“Extensive good quality network of country specialists to work with”</a:t>
            </a:r>
          </a:p>
          <a:p>
            <a:endParaRPr lang="en-US" dirty="0"/>
          </a:p>
          <a:p>
            <a:r>
              <a:rPr lang="en-US" dirty="0"/>
              <a:t>“The ability to reach out to companies that I could not be aware of their existence, and check their capabilities to represent us. And naturally the dedication and professional handling my needs.”</a:t>
            </a:r>
          </a:p>
          <a:p>
            <a:endParaRPr lang="en-US" dirty="0"/>
          </a:p>
          <a:p>
            <a:r>
              <a:rPr lang="en-US" dirty="0"/>
              <a:t>“The professional assistance and attitude along with follow up that overcomes the fear of doing business overseas.”</a:t>
            </a:r>
          </a:p>
          <a:p>
            <a:endParaRPr lang="en-US" dirty="0"/>
          </a:p>
          <a:p>
            <a:r>
              <a:rPr lang="en-US" dirty="0"/>
              <a:t>“The personnel are FANTASTIC […] responsive, knowledgeable, and go beyond the call to assist us with any need, large or small.”</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B128952D-C4F1-48DB-AD20-91D3D2A2F18A}" type="slidenum">
              <a:rPr lang="en-US" smtClean="0"/>
              <a:t>18</a:t>
            </a:fld>
            <a:endParaRPr lang="en-US" dirty="0"/>
          </a:p>
        </p:txBody>
      </p:sp>
    </p:spTree>
    <p:extLst>
      <p:ext uri="{BB962C8B-B14F-4D97-AF65-F5344CB8AC3E}">
        <p14:creationId xmlns:p14="http://schemas.microsoft.com/office/powerpoint/2010/main" val="306814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your first sale? Entering new markets? We have the expertise you need to tap into lucrative opportunities and increase your bottom line.</a:t>
            </a:r>
          </a:p>
          <a:p>
            <a:endParaRPr lang="en-US" dirty="0"/>
          </a:p>
          <a:p>
            <a:r>
              <a:rPr lang="en-US" dirty="0"/>
              <a:t>• Market Intelligence. Easy-to-use resources help you explore the best trade opportunities.</a:t>
            </a:r>
          </a:p>
          <a:p>
            <a:endParaRPr lang="en-US" dirty="0"/>
          </a:p>
          <a:p>
            <a:r>
              <a:rPr lang="en-US" dirty="0"/>
              <a:t>• Trade Counseling. Trade professionals at an office near you can provide customized assistance to help you export successfully.</a:t>
            </a:r>
          </a:p>
          <a:p>
            <a:endParaRPr lang="en-US" dirty="0"/>
          </a:p>
          <a:p>
            <a:r>
              <a:rPr lang="en-US" dirty="0"/>
              <a:t>• Business Matchmaking. Expert advice is always available on the best ways to connect with promising buyers and partners.</a:t>
            </a:r>
          </a:p>
          <a:p>
            <a:endParaRPr lang="en-US" dirty="0"/>
          </a:p>
          <a:p>
            <a:r>
              <a:rPr lang="en-US" dirty="0"/>
              <a:t>• Commercial Diplomacy/Trade Dispute Assistance. We connect you with the help you need in-country, on the ground.</a:t>
            </a:r>
          </a:p>
        </p:txBody>
      </p:sp>
      <p:sp>
        <p:nvSpPr>
          <p:cNvPr id="4" name="Slide Number Placeholder 3"/>
          <p:cNvSpPr>
            <a:spLocks noGrp="1"/>
          </p:cNvSpPr>
          <p:nvPr>
            <p:ph type="sldNum" sz="quarter" idx="10"/>
          </p:nvPr>
        </p:nvSpPr>
        <p:spPr/>
        <p:txBody>
          <a:bodyPr/>
          <a:lstStyle/>
          <a:p>
            <a:fld id="{B128952D-C4F1-48DB-AD20-91D3D2A2F18A}" type="slidenum">
              <a:rPr lang="en-US" smtClean="0"/>
              <a:t>4</a:t>
            </a:fld>
            <a:endParaRPr lang="en-US" dirty="0"/>
          </a:p>
        </p:txBody>
      </p:sp>
    </p:spTree>
    <p:extLst>
      <p:ext uri="{BB962C8B-B14F-4D97-AF65-F5344CB8AC3E}">
        <p14:creationId xmlns:p14="http://schemas.microsoft.com/office/powerpoint/2010/main" val="3669353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108 U.S. Commercial Service offices around the country are staffed by experienced trade professionals, who can provide customized trade assistance to help you:</a:t>
            </a:r>
          </a:p>
          <a:p>
            <a:endParaRPr lang="en-US" dirty="0"/>
          </a:p>
          <a:p>
            <a:r>
              <a:rPr lang="en-US" dirty="0"/>
              <a:t>• Make sense of market intelligence resources;</a:t>
            </a:r>
          </a:p>
          <a:p>
            <a:endParaRPr lang="en-US" dirty="0"/>
          </a:p>
          <a:p>
            <a:r>
              <a:rPr lang="en-US" dirty="0"/>
              <a:t>• Find effective export techniques and trade financing; </a:t>
            </a:r>
          </a:p>
          <a:p>
            <a:endParaRPr lang="en-US" dirty="0"/>
          </a:p>
          <a:p>
            <a:r>
              <a:rPr lang="en-US" dirty="0"/>
              <a:t>• Develop an export plan and  market entry strategies; </a:t>
            </a:r>
          </a:p>
          <a:p>
            <a:endParaRPr lang="en-US" dirty="0"/>
          </a:p>
          <a:p>
            <a:r>
              <a:rPr lang="en-US" dirty="0"/>
              <a:t>• Evaluate potential international partners; </a:t>
            </a:r>
          </a:p>
          <a:p>
            <a:endParaRPr lang="en-US" dirty="0"/>
          </a:p>
          <a:p>
            <a:r>
              <a:rPr lang="en-US" dirty="0"/>
              <a:t>• Navigate trade documentation and regulation challenges; </a:t>
            </a:r>
          </a:p>
          <a:p>
            <a:endParaRPr lang="en-US" dirty="0"/>
          </a:p>
          <a:p>
            <a:r>
              <a:rPr lang="en-US" dirty="0"/>
              <a:t>• Understand the legal aspects of trade; </a:t>
            </a:r>
          </a:p>
          <a:p>
            <a:endParaRPr lang="en-US" dirty="0"/>
          </a:p>
          <a:p>
            <a:r>
              <a:rPr lang="en-US" dirty="0"/>
              <a:t>• Find trade financing;</a:t>
            </a:r>
          </a:p>
          <a:p>
            <a:endParaRPr lang="en-US" dirty="0"/>
          </a:p>
          <a:p>
            <a:r>
              <a:rPr lang="en-US" dirty="0"/>
              <a:t>• Connect with qualified buyers and partners, through domestic and international trade events and other matching services.</a:t>
            </a:r>
          </a:p>
        </p:txBody>
      </p:sp>
      <p:sp>
        <p:nvSpPr>
          <p:cNvPr id="4" name="Slide Number Placeholder 3"/>
          <p:cNvSpPr>
            <a:spLocks noGrp="1"/>
          </p:cNvSpPr>
          <p:nvPr>
            <p:ph type="sldNum" sz="quarter" idx="10"/>
          </p:nvPr>
        </p:nvSpPr>
        <p:spPr/>
        <p:txBody>
          <a:bodyPr/>
          <a:lstStyle/>
          <a:p>
            <a:fld id="{B128952D-C4F1-48DB-AD20-91D3D2A2F18A}" type="slidenum">
              <a:rPr lang="en-US" smtClean="0"/>
              <a:t>5</a:t>
            </a:fld>
            <a:endParaRPr lang="en-US" dirty="0"/>
          </a:p>
        </p:txBody>
      </p:sp>
    </p:spTree>
    <p:extLst>
      <p:ext uri="{BB962C8B-B14F-4D97-AF65-F5344CB8AC3E}">
        <p14:creationId xmlns:p14="http://schemas.microsoft.com/office/powerpoint/2010/main" val="6681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Our experienced trade professionals help you enter international markets in the most efficient, targeted way. We assess your export potential, understand your needs, and provide the right mix of export resources to achieve your goals.</a:t>
            </a:r>
          </a:p>
        </p:txBody>
      </p:sp>
      <p:sp>
        <p:nvSpPr>
          <p:cNvPr id="4" name="Slide Number Placeholder 3"/>
          <p:cNvSpPr>
            <a:spLocks noGrp="1"/>
          </p:cNvSpPr>
          <p:nvPr>
            <p:ph type="sldNum" sz="quarter" idx="10"/>
          </p:nvPr>
        </p:nvSpPr>
        <p:spPr/>
        <p:txBody>
          <a:bodyPr/>
          <a:lstStyle/>
          <a:p>
            <a:fld id="{B128952D-C4F1-48DB-AD20-91D3D2A2F18A}" type="slidenum">
              <a:rPr lang="en-US" smtClean="0"/>
              <a:t>6</a:t>
            </a:fld>
            <a:endParaRPr lang="en-US" dirty="0"/>
          </a:p>
        </p:txBody>
      </p:sp>
    </p:spTree>
    <p:extLst>
      <p:ext uri="{BB962C8B-B14F-4D97-AF65-F5344CB8AC3E}">
        <p14:creationId xmlns:p14="http://schemas.microsoft.com/office/powerpoint/2010/main" val="2297142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Teams: Communities of Interest around Areas of Expertise</a:t>
            </a:r>
          </a:p>
          <a:p>
            <a:endParaRPr lang="en-US" dirty="0"/>
          </a:p>
          <a:p>
            <a:r>
              <a:rPr lang="en-US" dirty="0"/>
              <a:t>•  Our Global Teams are communities of International Trade Administration and U.S. Commercial Service trade professionals, built to meet a continuously evolving demand for specialized expertise. The teams serve exporters with innovative solutions and targeted information to meet their demand for relevant, timely, industry- and country-specific intelligence.</a:t>
            </a:r>
          </a:p>
        </p:txBody>
      </p:sp>
      <p:sp>
        <p:nvSpPr>
          <p:cNvPr id="4" name="Slide Number Placeholder 3"/>
          <p:cNvSpPr>
            <a:spLocks noGrp="1"/>
          </p:cNvSpPr>
          <p:nvPr>
            <p:ph type="sldNum" sz="quarter" idx="10"/>
          </p:nvPr>
        </p:nvSpPr>
        <p:spPr/>
        <p:txBody>
          <a:bodyPr/>
          <a:lstStyle/>
          <a:p>
            <a:fld id="{B128952D-C4F1-48DB-AD20-91D3D2A2F18A}" type="slidenum">
              <a:rPr lang="en-US" smtClean="0"/>
              <a:t>11</a:t>
            </a:fld>
            <a:endParaRPr lang="en-US" dirty="0"/>
          </a:p>
        </p:txBody>
      </p:sp>
    </p:spTree>
    <p:extLst>
      <p:ext uri="{BB962C8B-B14F-4D97-AF65-F5344CB8AC3E}">
        <p14:creationId xmlns:p14="http://schemas.microsoft.com/office/powerpoint/2010/main" val="3702888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Connect with the right partners and prospects.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Use our International Buyer Program to meet with pre-screened buyers at major U.S. trade shows.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Exhibit in the U.S. Pavilion at our Certified Trade Fairs or let us </a:t>
            </a:r>
            <a:r>
              <a:rPr lang="en-US" dirty="0" err="1"/>
              <a:t>distributeyour</a:t>
            </a:r>
            <a:r>
              <a:rPr lang="en-US" dirty="0"/>
              <a:t> literature at global trade shows.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Attend our </a:t>
            </a:r>
            <a:r>
              <a:rPr lang="en-US" i="1" dirty="0"/>
              <a:t>Discover Global Market</a:t>
            </a:r>
            <a:r>
              <a:rPr lang="en-US" dirty="0"/>
              <a:t>s business forums for industry and market insights, one-on-one meetings with visiting commercial officers and buyers, and network with exporters, industry leaders, and government officials.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Participate in a </a:t>
            </a:r>
            <a:r>
              <a:rPr lang="en-US" i="1" dirty="0"/>
              <a:t>Trade Winds </a:t>
            </a:r>
            <a:r>
              <a:rPr lang="en-US" dirty="0"/>
              <a:t>event—a similar format to Discover Global Markets, but held in a different market each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28952D-C4F1-48DB-AD20-91D3D2A2F18A}" type="slidenum">
              <a:rPr lang="en-US" smtClean="0"/>
              <a:t>12</a:t>
            </a:fld>
            <a:endParaRPr lang="en-US" dirty="0"/>
          </a:p>
        </p:txBody>
      </p:sp>
    </p:spTree>
    <p:extLst>
      <p:ext uri="{BB962C8B-B14F-4D97-AF65-F5344CB8AC3E}">
        <p14:creationId xmlns:p14="http://schemas.microsoft.com/office/powerpoint/2010/main" val="2396797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the best trade opportunities.</a:t>
            </a:r>
          </a:p>
          <a:p>
            <a:r>
              <a:rPr lang="en-US" dirty="0"/>
              <a:t>• Country Commercial Guides. </a:t>
            </a:r>
          </a:p>
          <a:p>
            <a:r>
              <a:rPr lang="en-US" dirty="0"/>
              <a:t>— Leverage reports, prepared annually by U.S. Embassy staff, containing information on the business and economic situation of foreign countries and the political climate as it affects U.S. business and investments.</a:t>
            </a:r>
          </a:p>
          <a:p>
            <a:r>
              <a:rPr lang="en-US" dirty="0"/>
              <a:t>• Customized Market Research. </a:t>
            </a:r>
          </a:p>
          <a:p>
            <a:r>
              <a:rPr lang="en-US" dirty="0"/>
              <a:t>— Get specific answers to your specific international business questions.</a:t>
            </a:r>
          </a:p>
          <a:p>
            <a:r>
              <a:rPr lang="en-US" dirty="0"/>
              <a:t>• Key market research resources:</a:t>
            </a:r>
          </a:p>
          <a:p>
            <a:r>
              <a:rPr lang="en-US" dirty="0"/>
              <a:t>— trade.gov/</a:t>
            </a:r>
            <a:r>
              <a:rPr lang="en-US" dirty="0" err="1"/>
              <a:t>fta</a:t>
            </a:r>
            <a:endParaRPr lang="en-US" dirty="0"/>
          </a:p>
          <a:p>
            <a:r>
              <a:rPr lang="en-US" dirty="0"/>
              <a:t>— trade.gov/</a:t>
            </a:r>
            <a:r>
              <a:rPr lang="en-US" dirty="0" err="1"/>
              <a:t>topmarkets</a:t>
            </a:r>
            <a:endParaRPr lang="en-US" dirty="0"/>
          </a:p>
          <a:p>
            <a:r>
              <a:rPr lang="en-US" dirty="0"/>
              <a:t>— export.gov/</a:t>
            </a:r>
            <a:r>
              <a:rPr lang="en-US" dirty="0" err="1"/>
              <a:t>ccg</a:t>
            </a:r>
            <a:endParaRPr lang="en-US" dirty="0"/>
          </a:p>
          <a:p>
            <a:r>
              <a:rPr lang="en-US" dirty="0"/>
              <a:t>• Background Reports. </a:t>
            </a:r>
          </a:p>
          <a:p>
            <a:r>
              <a:rPr lang="en-US" dirty="0"/>
              <a:t>— Learn about potential partners from our trade professionals working in your target markets.</a:t>
            </a:r>
          </a:p>
          <a:p>
            <a:r>
              <a:rPr lang="en-US" dirty="0"/>
              <a:t>— Get detailed credit reports covering sales, profit figures, potential, liabilities, and other financial information.</a:t>
            </a:r>
          </a:p>
          <a:p>
            <a:r>
              <a:rPr lang="en-US" dirty="0"/>
              <a:t>• Trade Data and Analysis. </a:t>
            </a:r>
          </a:p>
          <a:p>
            <a:r>
              <a:rPr lang="en-US" dirty="0"/>
              <a:t>— Obtain the latest annual and quarterly trade data by country, state, commodity, and year.</a:t>
            </a:r>
          </a:p>
          <a:p>
            <a:r>
              <a:rPr lang="en-US" dirty="0"/>
              <a:t>— Find industry-specific trade data and analysis.</a:t>
            </a:r>
          </a:p>
        </p:txBody>
      </p:sp>
      <p:sp>
        <p:nvSpPr>
          <p:cNvPr id="4" name="Slide Number Placeholder 3"/>
          <p:cNvSpPr>
            <a:spLocks noGrp="1"/>
          </p:cNvSpPr>
          <p:nvPr>
            <p:ph type="sldNum" sz="quarter" idx="10"/>
          </p:nvPr>
        </p:nvSpPr>
        <p:spPr/>
        <p:txBody>
          <a:bodyPr/>
          <a:lstStyle/>
          <a:p>
            <a:fld id="{B128952D-C4F1-48DB-AD20-91D3D2A2F18A}" type="slidenum">
              <a:rPr lang="en-US" smtClean="0"/>
              <a:t>13</a:t>
            </a:fld>
            <a:endParaRPr lang="en-US" dirty="0"/>
          </a:p>
        </p:txBody>
      </p:sp>
    </p:spTree>
    <p:extLst>
      <p:ext uri="{BB962C8B-B14F-4D97-AF65-F5344CB8AC3E}">
        <p14:creationId xmlns:p14="http://schemas.microsoft.com/office/powerpoint/2010/main" val="115541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the information and advice you need to succeed:</a:t>
            </a:r>
          </a:p>
          <a:p>
            <a:r>
              <a:rPr lang="en-US" dirty="0"/>
              <a:t>• Planning and Strategy. </a:t>
            </a:r>
          </a:p>
          <a:p>
            <a:r>
              <a:rPr lang="en-US" dirty="0"/>
              <a:t>— Create a comprehensive international business plan for entry or expansion into targeted markets.</a:t>
            </a:r>
          </a:p>
          <a:p>
            <a:r>
              <a:rPr lang="en-US" dirty="0"/>
              <a:t>• Legal and Regulatory Issues. </a:t>
            </a:r>
          </a:p>
          <a:p>
            <a:r>
              <a:rPr lang="en-US" dirty="0"/>
              <a:t>— Determine export licensing needs for shipping products.</a:t>
            </a:r>
          </a:p>
          <a:p>
            <a:r>
              <a:rPr lang="en-US" dirty="0"/>
              <a:t>— Understand and comply with global product standards, certification requirements, electricity regulations, and packaging laws.</a:t>
            </a:r>
          </a:p>
          <a:p>
            <a:r>
              <a:rPr lang="en-US" dirty="0"/>
              <a:t>— Avoid intellectual property issues and legal disputes.</a:t>
            </a:r>
          </a:p>
          <a:p>
            <a:r>
              <a:rPr lang="en-US" dirty="0"/>
              <a:t>• Documentation and Product Requirements. </a:t>
            </a:r>
          </a:p>
          <a:p>
            <a:r>
              <a:rPr lang="en-US" dirty="0"/>
              <a:t>— What export documents you need, including information filing, invoices, packing lists, and certificates of origin.</a:t>
            </a:r>
          </a:p>
          <a:p>
            <a:r>
              <a:rPr lang="en-US" dirty="0"/>
              <a:t>— Learn about tariff rates and import fees; how Free Trade Agreements benefit you.</a:t>
            </a:r>
          </a:p>
          <a:p>
            <a:r>
              <a:rPr lang="en-US" dirty="0"/>
              <a:t>• Trade Problems. </a:t>
            </a:r>
          </a:p>
          <a:p>
            <a:r>
              <a:rPr lang="en-US" dirty="0"/>
              <a:t>— Get assistance with customs-related issues.</a:t>
            </a:r>
          </a:p>
          <a:p>
            <a:r>
              <a:rPr lang="en-US" dirty="0"/>
              <a:t>— Obtain support if your company’s exports or foreign bids are adversely affected by a trade barrier.</a:t>
            </a:r>
          </a:p>
          <a:p>
            <a:r>
              <a:rPr lang="en-US" dirty="0"/>
              <a:t>— Limit the risk of non-payment and receive assistance if problems arise. </a:t>
            </a:r>
          </a:p>
          <a:p>
            <a:endParaRPr lang="en-US" dirty="0"/>
          </a:p>
        </p:txBody>
      </p:sp>
      <p:sp>
        <p:nvSpPr>
          <p:cNvPr id="4" name="Slide Number Placeholder 3"/>
          <p:cNvSpPr>
            <a:spLocks noGrp="1"/>
          </p:cNvSpPr>
          <p:nvPr>
            <p:ph type="sldNum" sz="quarter" idx="10"/>
          </p:nvPr>
        </p:nvSpPr>
        <p:spPr/>
        <p:txBody>
          <a:bodyPr/>
          <a:lstStyle/>
          <a:p>
            <a:fld id="{B128952D-C4F1-48DB-AD20-91D3D2A2F18A}" type="slidenum">
              <a:rPr lang="en-US" smtClean="0"/>
              <a:t>14</a:t>
            </a:fld>
            <a:endParaRPr lang="en-US" dirty="0"/>
          </a:p>
        </p:txBody>
      </p:sp>
    </p:spTree>
    <p:extLst>
      <p:ext uri="{BB962C8B-B14F-4D97-AF65-F5344CB8AC3E}">
        <p14:creationId xmlns:p14="http://schemas.microsoft.com/office/powerpoint/2010/main" val="138914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Percentages</a:t>
            </a:r>
            <a:r>
              <a:rPr lang="en-US" baseline="0" dirty="0"/>
              <a:t> reflect 9s/10s</a:t>
            </a:r>
          </a:p>
          <a:p>
            <a:r>
              <a:rPr lang="en-US" baseline="0" dirty="0"/>
              <a:t>Overall Sat = 9.10 mean</a:t>
            </a:r>
          </a:p>
          <a:p>
            <a:r>
              <a:rPr lang="en-US" baseline="0" dirty="0"/>
              <a:t>Timeliness = 8.73 mean</a:t>
            </a:r>
          </a:p>
          <a:p>
            <a:r>
              <a:rPr lang="en-US" baseline="0" dirty="0"/>
              <a:t>Subject Matter Knowledge = 8.67</a:t>
            </a:r>
          </a:p>
          <a:p>
            <a:r>
              <a:rPr lang="en-US" baseline="0" dirty="0"/>
              <a:t>Ability to Meet Objectives = 8.43</a:t>
            </a:r>
          </a:p>
        </p:txBody>
      </p:sp>
      <p:sp>
        <p:nvSpPr>
          <p:cNvPr id="4" name="Slide Number Placeholder 3"/>
          <p:cNvSpPr>
            <a:spLocks noGrp="1"/>
          </p:cNvSpPr>
          <p:nvPr>
            <p:ph type="sldNum" sz="quarter" idx="10"/>
          </p:nvPr>
        </p:nvSpPr>
        <p:spPr/>
        <p:txBody>
          <a:bodyPr/>
          <a:lstStyle/>
          <a:p>
            <a:fld id="{BE88C136-9D85-4ABC-A482-D675EB8B4B68}" type="slidenum">
              <a:rPr lang="en-US" smtClean="0"/>
              <a:t>17</a:t>
            </a:fld>
            <a:endParaRPr lang="en-US" dirty="0"/>
          </a:p>
        </p:txBody>
      </p:sp>
    </p:spTree>
    <p:extLst>
      <p:ext uri="{BB962C8B-B14F-4D97-AF65-F5344CB8AC3E}">
        <p14:creationId xmlns:p14="http://schemas.microsoft.com/office/powerpoint/2010/main" val="3267353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914400"/>
            <a:ext cx="9144000" cy="5486400"/>
          </a:xfrm>
          <a:prstGeom prst="rect">
            <a:avLst/>
          </a:prstGeom>
          <a:solidFill>
            <a:srgbClr val="D6E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38200" y="2303930"/>
            <a:ext cx="5029200" cy="1831975"/>
          </a:xfrm>
        </p:spPr>
        <p:txBody>
          <a:bodyPr>
            <a:normAutofit/>
          </a:bodyPr>
          <a:lstStyle>
            <a:lvl1pPr algn="l">
              <a:defRPr sz="4000" b="1" i="0" baseline="0">
                <a:ln>
                  <a:noFill/>
                </a:ln>
                <a:solidFill>
                  <a:schemeClr val="tx1"/>
                </a:solidFill>
                <a:latin typeface="Trebuchet MS" pitchFamily="34" charset="0"/>
              </a:defRPr>
            </a:lvl1pPr>
          </a:lstStyle>
          <a:p>
            <a:endParaRPr lang="en-US" dirty="0"/>
          </a:p>
        </p:txBody>
      </p:sp>
      <p:sp>
        <p:nvSpPr>
          <p:cNvPr id="3" name="Subtitle 2"/>
          <p:cNvSpPr>
            <a:spLocks noGrp="1"/>
          </p:cNvSpPr>
          <p:nvPr>
            <p:ph type="subTitle" idx="1"/>
          </p:nvPr>
        </p:nvSpPr>
        <p:spPr>
          <a:xfrm>
            <a:off x="838200" y="4235824"/>
            <a:ext cx="5029200" cy="1447800"/>
          </a:xfrm>
        </p:spPr>
        <p:txBody>
          <a:bodyPr>
            <a:normAutofit/>
          </a:bodyPr>
          <a:lstStyle>
            <a:lvl1pPr marL="0" indent="0" algn="l">
              <a:buNone/>
              <a:defRPr sz="2000" baseline="0">
                <a:solidFill>
                  <a:schemeClr val="tx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9"/>
          <p:cNvSpPr/>
          <p:nvPr userDrawn="1"/>
        </p:nvSpPr>
        <p:spPr>
          <a:xfrm>
            <a:off x="0" y="6400800"/>
            <a:ext cx="9144000" cy="457200"/>
          </a:xfrm>
          <a:prstGeom prst="rect">
            <a:avLst/>
          </a:prstGeom>
          <a:solidFill>
            <a:srgbClr val="001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userDrawn="1"/>
        </p:nvCxnSpPr>
        <p:spPr>
          <a:xfrm>
            <a:off x="0" y="914400"/>
            <a:ext cx="9145023" cy="0"/>
          </a:xfrm>
          <a:prstGeom prst="line">
            <a:avLst/>
          </a:prstGeom>
          <a:ln w="31750">
            <a:solidFill>
              <a:srgbClr val="EE3124"/>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1023" y="-11024"/>
            <a:ext cx="629438" cy="6880310"/>
          </a:xfrm>
          <a:custGeom>
            <a:avLst/>
            <a:gdLst>
              <a:gd name="connsiteX0" fmla="*/ 0 w 1005840"/>
              <a:gd name="connsiteY0" fmla="*/ 0 h 6858000"/>
              <a:gd name="connsiteX1" fmla="*/ 1005840 w 1005840"/>
              <a:gd name="connsiteY1" fmla="*/ 0 h 6858000"/>
              <a:gd name="connsiteX2" fmla="*/ 1005840 w 1005840"/>
              <a:gd name="connsiteY2" fmla="*/ 6858000 h 6858000"/>
              <a:gd name="connsiteX3" fmla="*/ 0 w 1005840"/>
              <a:gd name="connsiteY3" fmla="*/ 6858000 h 6858000"/>
              <a:gd name="connsiteX4" fmla="*/ 0 w 1005840"/>
              <a:gd name="connsiteY4" fmla="*/ 0 h 6858000"/>
              <a:gd name="connsiteX0" fmla="*/ 0 w 1005840"/>
              <a:gd name="connsiteY0" fmla="*/ 0 h 6858000"/>
              <a:gd name="connsiteX1" fmla="*/ 240296 w 1005840"/>
              <a:gd name="connsiteY1" fmla="*/ 0 h 6858000"/>
              <a:gd name="connsiteX2" fmla="*/ 1005840 w 1005840"/>
              <a:gd name="connsiteY2" fmla="*/ 6858000 h 6858000"/>
              <a:gd name="connsiteX3" fmla="*/ 0 w 1005840"/>
              <a:gd name="connsiteY3" fmla="*/ 6858000 h 6858000"/>
              <a:gd name="connsiteX4" fmla="*/ 0 w 1005840"/>
              <a:gd name="connsiteY4" fmla="*/ 0 h 6858000"/>
              <a:gd name="connsiteX0" fmla="*/ 0 w 1201479"/>
              <a:gd name="connsiteY0" fmla="*/ 0 h 6858000"/>
              <a:gd name="connsiteX1" fmla="*/ 240296 w 1201479"/>
              <a:gd name="connsiteY1" fmla="*/ 0 h 6858000"/>
              <a:gd name="connsiteX2" fmla="*/ 1201479 w 1201479"/>
              <a:gd name="connsiteY2" fmla="*/ 2753833 h 6858000"/>
              <a:gd name="connsiteX3" fmla="*/ 1005840 w 1201479"/>
              <a:gd name="connsiteY3" fmla="*/ 6858000 h 6858000"/>
              <a:gd name="connsiteX4" fmla="*/ 0 w 1201479"/>
              <a:gd name="connsiteY4" fmla="*/ 6858000 h 6858000"/>
              <a:gd name="connsiteX5" fmla="*/ 0 w 1201479"/>
              <a:gd name="connsiteY5" fmla="*/ 0 h 6858000"/>
              <a:gd name="connsiteX0" fmla="*/ 0 w 1201479"/>
              <a:gd name="connsiteY0" fmla="*/ 0 h 6858000"/>
              <a:gd name="connsiteX1" fmla="*/ 240296 w 1201479"/>
              <a:gd name="connsiteY1" fmla="*/ 21265 h 6858000"/>
              <a:gd name="connsiteX2" fmla="*/ 1201479 w 1201479"/>
              <a:gd name="connsiteY2" fmla="*/ 2753833 h 6858000"/>
              <a:gd name="connsiteX3" fmla="*/ 1005840 w 1201479"/>
              <a:gd name="connsiteY3" fmla="*/ 6858000 h 6858000"/>
              <a:gd name="connsiteX4" fmla="*/ 0 w 1201479"/>
              <a:gd name="connsiteY4" fmla="*/ 6858000 h 6858000"/>
              <a:gd name="connsiteX5" fmla="*/ 0 w 1201479"/>
              <a:gd name="connsiteY5" fmla="*/ 0 h 6858000"/>
              <a:gd name="connsiteX0" fmla="*/ 0 w 1201479"/>
              <a:gd name="connsiteY0" fmla="*/ 0 h 6858000"/>
              <a:gd name="connsiteX1" fmla="*/ 240296 w 1201479"/>
              <a:gd name="connsiteY1" fmla="*/ 21265 h 6858000"/>
              <a:gd name="connsiteX2" fmla="*/ 1201479 w 1201479"/>
              <a:gd name="connsiteY2" fmla="*/ 2753833 h 6858000"/>
              <a:gd name="connsiteX3" fmla="*/ 1005840 w 1201479"/>
              <a:gd name="connsiteY3" fmla="*/ 6858000 h 6858000"/>
              <a:gd name="connsiteX4" fmla="*/ 0 w 1201479"/>
              <a:gd name="connsiteY4" fmla="*/ 6858000 h 6858000"/>
              <a:gd name="connsiteX5" fmla="*/ 0 w 1201479"/>
              <a:gd name="connsiteY5" fmla="*/ 0 h 6858000"/>
              <a:gd name="connsiteX0" fmla="*/ 0 w 1201479"/>
              <a:gd name="connsiteY0" fmla="*/ 0 h 6868632"/>
              <a:gd name="connsiteX1" fmla="*/ 240296 w 1201479"/>
              <a:gd name="connsiteY1" fmla="*/ 21265 h 6868632"/>
              <a:gd name="connsiteX2" fmla="*/ 1201479 w 1201479"/>
              <a:gd name="connsiteY2" fmla="*/ 2753833 h 6868632"/>
              <a:gd name="connsiteX3" fmla="*/ 325356 w 1201479"/>
              <a:gd name="connsiteY3" fmla="*/ 6868632 h 6868632"/>
              <a:gd name="connsiteX4" fmla="*/ 0 w 1201479"/>
              <a:gd name="connsiteY4" fmla="*/ 6858000 h 6868632"/>
              <a:gd name="connsiteX5" fmla="*/ 0 w 1201479"/>
              <a:gd name="connsiteY5" fmla="*/ 0 h 6868632"/>
              <a:gd name="connsiteX0" fmla="*/ 0 w 1201479"/>
              <a:gd name="connsiteY0" fmla="*/ 0 h 6868632"/>
              <a:gd name="connsiteX1" fmla="*/ 240296 w 1201479"/>
              <a:gd name="connsiteY1" fmla="*/ 21265 h 6868632"/>
              <a:gd name="connsiteX2" fmla="*/ 1201479 w 1201479"/>
              <a:gd name="connsiteY2" fmla="*/ 2753833 h 6868632"/>
              <a:gd name="connsiteX3" fmla="*/ 325356 w 1201479"/>
              <a:gd name="connsiteY3" fmla="*/ 6868632 h 6868632"/>
              <a:gd name="connsiteX4" fmla="*/ 0 w 1201479"/>
              <a:gd name="connsiteY4" fmla="*/ 6858000 h 6868632"/>
              <a:gd name="connsiteX5" fmla="*/ 0 w 1201479"/>
              <a:gd name="connsiteY5" fmla="*/ 0 h 6868632"/>
              <a:gd name="connsiteX0" fmla="*/ 0 w 627320"/>
              <a:gd name="connsiteY0" fmla="*/ 0 h 6868632"/>
              <a:gd name="connsiteX1" fmla="*/ 240296 w 627320"/>
              <a:gd name="connsiteY1" fmla="*/ 21265 h 6868632"/>
              <a:gd name="connsiteX2" fmla="*/ 627320 w 627320"/>
              <a:gd name="connsiteY2" fmla="*/ 3221666 h 6868632"/>
              <a:gd name="connsiteX3" fmla="*/ 325356 w 627320"/>
              <a:gd name="connsiteY3" fmla="*/ 6868632 h 6868632"/>
              <a:gd name="connsiteX4" fmla="*/ 0 w 627320"/>
              <a:gd name="connsiteY4" fmla="*/ 6858000 h 6868632"/>
              <a:gd name="connsiteX5" fmla="*/ 0 w 627320"/>
              <a:gd name="connsiteY5" fmla="*/ 0 h 6868632"/>
              <a:gd name="connsiteX0" fmla="*/ 0 w 627333"/>
              <a:gd name="connsiteY0" fmla="*/ 0 h 6868632"/>
              <a:gd name="connsiteX1" fmla="*/ 240296 w 627333"/>
              <a:gd name="connsiteY1" fmla="*/ 21265 h 6868632"/>
              <a:gd name="connsiteX2" fmla="*/ 627320 w 627333"/>
              <a:gd name="connsiteY2" fmla="*/ 3221666 h 6868632"/>
              <a:gd name="connsiteX3" fmla="*/ 325356 w 627333"/>
              <a:gd name="connsiteY3" fmla="*/ 6868632 h 6868632"/>
              <a:gd name="connsiteX4" fmla="*/ 0 w 627333"/>
              <a:gd name="connsiteY4" fmla="*/ 6858000 h 6868632"/>
              <a:gd name="connsiteX5" fmla="*/ 0 w 627333"/>
              <a:gd name="connsiteY5" fmla="*/ 0 h 6868632"/>
              <a:gd name="connsiteX0" fmla="*/ 0 w 630555"/>
              <a:gd name="connsiteY0" fmla="*/ 0 h 6868632"/>
              <a:gd name="connsiteX1" fmla="*/ 219031 w 630555"/>
              <a:gd name="connsiteY1" fmla="*/ 10633 h 6868632"/>
              <a:gd name="connsiteX2" fmla="*/ 627320 w 630555"/>
              <a:gd name="connsiteY2" fmla="*/ 3221666 h 6868632"/>
              <a:gd name="connsiteX3" fmla="*/ 325356 w 630555"/>
              <a:gd name="connsiteY3" fmla="*/ 6868632 h 6868632"/>
              <a:gd name="connsiteX4" fmla="*/ 0 w 630555"/>
              <a:gd name="connsiteY4" fmla="*/ 6858000 h 6868632"/>
              <a:gd name="connsiteX5" fmla="*/ 0 w 630555"/>
              <a:gd name="connsiteY5" fmla="*/ 0 h 6868632"/>
              <a:gd name="connsiteX0" fmla="*/ 0 w 630555"/>
              <a:gd name="connsiteY0" fmla="*/ 10632 h 6879264"/>
              <a:gd name="connsiteX1" fmla="*/ 219031 w 630555"/>
              <a:gd name="connsiteY1" fmla="*/ 0 h 6879264"/>
              <a:gd name="connsiteX2" fmla="*/ 627320 w 630555"/>
              <a:gd name="connsiteY2" fmla="*/ 3232298 h 6879264"/>
              <a:gd name="connsiteX3" fmla="*/ 325356 w 630555"/>
              <a:gd name="connsiteY3" fmla="*/ 6879264 h 6879264"/>
              <a:gd name="connsiteX4" fmla="*/ 0 w 630555"/>
              <a:gd name="connsiteY4" fmla="*/ 6868632 h 6879264"/>
              <a:gd name="connsiteX5" fmla="*/ 0 w 630555"/>
              <a:gd name="connsiteY5" fmla="*/ 10632 h 6879264"/>
              <a:gd name="connsiteX0" fmla="*/ 0 w 630555"/>
              <a:gd name="connsiteY0" fmla="*/ 10632 h 6921794"/>
              <a:gd name="connsiteX1" fmla="*/ 219031 w 630555"/>
              <a:gd name="connsiteY1" fmla="*/ 0 h 6921794"/>
              <a:gd name="connsiteX2" fmla="*/ 627320 w 630555"/>
              <a:gd name="connsiteY2" fmla="*/ 3232298 h 6921794"/>
              <a:gd name="connsiteX3" fmla="*/ 325356 w 630555"/>
              <a:gd name="connsiteY3" fmla="*/ 6921794 h 6921794"/>
              <a:gd name="connsiteX4" fmla="*/ 0 w 630555"/>
              <a:gd name="connsiteY4" fmla="*/ 6868632 h 6921794"/>
              <a:gd name="connsiteX5" fmla="*/ 0 w 630555"/>
              <a:gd name="connsiteY5" fmla="*/ 10632 h 6921794"/>
              <a:gd name="connsiteX0" fmla="*/ 0 w 628414"/>
              <a:gd name="connsiteY0" fmla="*/ 31897 h 6943059"/>
              <a:gd name="connsiteX1" fmla="*/ 272194 w 628414"/>
              <a:gd name="connsiteY1" fmla="*/ 0 h 6943059"/>
              <a:gd name="connsiteX2" fmla="*/ 627320 w 628414"/>
              <a:gd name="connsiteY2" fmla="*/ 3253563 h 6943059"/>
              <a:gd name="connsiteX3" fmla="*/ 325356 w 628414"/>
              <a:gd name="connsiteY3" fmla="*/ 6943059 h 6943059"/>
              <a:gd name="connsiteX4" fmla="*/ 0 w 628414"/>
              <a:gd name="connsiteY4" fmla="*/ 6889897 h 6943059"/>
              <a:gd name="connsiteX5" fmla="*/ 0 w 628414"/>
              <a:gd name="connsiteY5" fmla="*/ 31897 h 6943059"/>
              <a:gd name="connsiteX0" fmla="*/ 0 w 628414"/>
              <a:gd name="connsiteY0" fmla="*/ 31897 h 6943059"/>
              <a:gd name="connsiteX1" fmla="*/ 272194 w 628414"/>
              <a:gd name="connsiteY1" fmla="*/ 0 h 6943059"/>
              <a:gd name="connsiteX2" fmla="*/ 627320 w 628414"/>
              <a:gd name="connsiteY2" fmla="*/ 3253563 h 6943059"/>
              <a:gd name="connsiteX3" fmla="*/ 325356 w 628414"/>
              <a:gd name="connsiteY3" fmla="*/ 6943059 h 6943059"/>
              <a:gd name="connsiteX4" fmla="*/ 0 w 628414"/>
              <a:gd name="connsiteY4" fmla="*/ 6889897 h 6943059"/>
              <a:gd name="connsiteX5" fmla="*/ 0 w 628414"/>
              <a:gd name="connsiteY5" fmla="*/ 31897 h 6943059"/>
              <a:gd name="connsiteX0" fmla="*/ 0 w 713474"/>
              <a:gd name="connsiteY0" fmla="*/ 31897 h 6943059"/>
              <a:gd name="connsiteX1" fmla="*/ 357254 w 713474"/>
              <a:gd name="connsiteY1" fmla="*/ 0 h 6943059"/>
              <a:gd name="connsiteX2" fmla="*/ 712380 w 713474"/>
              <a:gd name="connsiteY2" fmla="*/ 3253563 h 6943059"/>
              <a:gd name="connsiteX3" fmla="*/ 410416 w 713474"/>
              <a:gd name="connsiteY3" fmla="*/ 6943059 h 6943059"/>
              <a:gd name="connsiteX4" fmla="*/ 85060 w 713474"/>
              <a:gd name="connsiteY4" fmla="*/ 6889897 h 6943059"/>
              <a:gd name="connsiteX5" fmla="*/ 0 w 713474"/>
              <a:gd name="connsiteY5" fmla="*/ 31897 h 6943059"/>
              <a:gd name="connsiteX0" fmla="*/ 0 w 639047"/>
              <a:gd name="connsiteY0" fmla="*/ 42661 h 6943059"/>
              <a:gd name="connsiteX1" fmla="*/ 282827 w 639047"/>
              <a:gd name="connsiteY1" fmla="*/ 0 h 6943059"/>
              <a:gd name="connsiteX2" fmla="*/ 637953 w 639047"/>
              <a:gd name="connsiteY2" fmla="*/ 3253563 h 6943059"/>
              <a:gd name="connsiteX3" fmla="*/ 335989 w 639047"/>
              <a:gd name="connsiteY3" fmla="*/ 6943059 h 6943059"/>
              <a:gd name="connsiteX4" fmla="*/ 10633 w 639047"/>
              <a:gd name="connsiteY4" fmla="*/ 6889897 h 6943059"/>
              <a:gd name="connsiteX5" fmla="*/ 0 w 639047"/>
              <a:gd name="connsiteY5" fmla="*/ 42661 h 6943059"/>
              <a:gd name="connsiteX0" fmla="*/ 1023 w 629438"/>
              <a:gd name="connsiteY0" fmla="*/ 10368 h 6943059"/>
              <a:gd name="connsiteX1" fmla="*/ 273218 w 629438"/>
              <a:gd name="connsiteY1" fmla="*/ 0 h 6943059"/>
              <a:gd name="connsiteX2" fmla="*/ 628344 w 629438"/>
              <a:gd name="connsiteY2" fmla="*/ 3253563 h 6943059"/>
              <a:gd name="connsiteX3" fmla="*/ 326380 w 629438"/>
              <a:gd name="connsiteY3" fmla="*/ 6943059 h 6943059"/>
              <a:gd name="connsiteX4" fmla="*/ 1024 w 629438"/>
              <a:gd name="connsiteY4" fmla="*/ 6889897 h 6943059"/>
              <a:gd name="connsiteX5" fmla="*/ 1023 w 629438"/>
              <a:gd name="connsiteY5" fmla="*/ 10368 h 6943059"/>
              <a:gd name="connsiteX0" fmla="*/ 11103 w 639518"/>
              <a:gd name="connsiteY0" fmla="*/ 10368 h 6943059"/>
              <a:gd name="connsiteX1" fmla="*/ 283298 w 639518"/>
              <a:gd name="connsiteY1" fmla="*/ 0 h 6943059"/>
              <a:gd name="connsiteX2" fmla="*/ 638424 w 639518"/>
              <a:gd name="connsiteY2" fmla="*/ 3253563 h 6943059"/>
              <a:gd name="connsiteX3" fmla="*/ 336460 w 639518"/>
              <a:gd name="connsiteY3" fmla="*/ 6943059 h 6943059"/>
              <a:gd name="connsiteX4" fmla="*/ 471 w 639518"/>
              <a:gd name="connsiteY4" fmla="*/ 6922190 h 6943059"/>
              <a:gd name="connsiteX5" fmla="*/ 11103 w 639518"/>
              <a:gd name="connsiteY5" fmla="*/ 10368 h 6943059"/>
              <a:gd name="connsiteX0" fmla="*/ 11103 w 639518"/>
              <a:gd name="connsiteY0" fmla="*/ 0 h 6954221"/>
              <a:gd name="connsiteX1" fmla="*/ 283298 w 639518"/>
              <a:gd name="connsiteY1" fmla="*/ 11162 h 6954221"/>
              <a:gd name="connsiteX2" fmla="*/ 638424 w 639518"/>
              <a:gd name="connsiteY2" fmla="*/ 3264725 h 6954221"/>
              <a:gd name="connsiteX3" fmla="*/ 336460 w 639518"/>
              <a:gd name="connsiteY3" fmla="*/ 6954221 h 6954221"/>
              <a:gd name="connsiteX4" fmla="*/ 471 w 639518"/>
              <a:gd name="connsiteY4" fmla="*/ 6933352 h 6954221"/>
              <a:gd name="connsiteX5" fmla="*/ 11103 w 639518"/>
              <a:gd name="connsiteY5" fmla="*/ 0 h 6954221"/>
              <a:gd name="connsiteX0" fmla="*/ 1023 w 629438"/>
              <a:gd name="connsiteY0" fmla="*/ 0 h 6965646"/>
              <a:gd name="connsiteX1" fmla="*/ 273218 w 629438"/>
              <a:gd name="connsiteY1" fmla="*/ 11162 h 6965646"/>
              <a:gd name="connsiteX2" fmla="*/ 628344 w 629438"/>
              <a:gd name="connsiteY2" fmla="*/ 3264725 h 6965646"/>
              <a:gd name="connsiteX3" fmla="*/ 326380 w 629438"/>
              <a:gd name="connsiteY3" fmla="*/ 6954221 h 6965646"/>
              <a:gd name="connsiteX4" fmla="*/ 1024 w 629438"/>
              <a:gd name="connsiteY4" fmla="*/ 6965646 h 6965646"/>
              <a:gd name="connsiteX5" fmla="*/ 1023 w 629438"/>
              <a:gd name="connsiteY5" fmla="*/ 0 h 6965646"/>
              <a:gd name="connsiteX0" fmla="*/ 1023 w 629438"/>
              <a:gd name="connsiteY0" fmla="*/ 0 h 6965646"/>
              <a:gd name="connsiteX1" fmla="*/ 273218 w 629438"/>
              <a:gd name="connsiteY1" fmla="*/ 11162 h 6965646"/>
              <a:gd name="connsiteX2" fmla="*/ 628344 w 629438"/>
              <a:gd name="connsiteY2" fmla="*/ 3264725 h 6965646"/>
              <a:gd name="connsiteX3" fmla="*/ 326380 w 629438"/>
              <a:gd name="connsiteY3" fmla="*/ 6954221 h 6965646"/>
              <a:gd name="connsiteX4" fmla="*/ 1024 w 629438"/>
              <a:gd name="connsiteY4" fmla="*/ 6965646 h 6965646"/>
              <a:gd name="connsiteX5" fmla="*/ 1023 w 629438"/>
              <a:gd name="connsiteY5" fmla="*/ 0 h 696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438" h="6965646">
                <a:moveTo>
                  <a:pt x="1023" y="0"/>
                </a:moveTo>
                <a:lnTo>
                  <a:pt x="273218" y="11162"/>
                </a:lnTo>
                <a:cubicBezTo>
                  <a:pt x="526272" y="223153"/>
                  <a:pt x="619484" y="2107549"/>
                  <a:pt x="628344" y="3264725"/>
                </a:cubicBezTo>
                <a:cubicBezTo>
                  <a:pt x="637204" y="4421901"/>
                  <a:pt x="597156" y="6497021"/>
                  <a:pt x="326380" y="6954221"/>
                </a:cubicBezTo>
                <a:lnTo>
                  <a:pt x="1024" y="6965646"/>
                </a:lnTo>
                <a:cubicBezTo>
                  <a:pt x="-2520" y="4683234"/>
                  <a:pt x="4567" y="2282412"/>
                  <a:pt x="1023" y="0"/>
                </a:cubicBezTo>
                <a:close/>
              </a:path>
            </a:pathLst>
          </a:custGeom>
          <a:blipFill dpi="0" rotWithShape="1">
            <a:blip r:embed="rId2" cstate="print">
              <a:extLst>
                <a:ext uri="{28A0092B-C50C-407E-A947-70E740481C1C}">
                  <a14:useLocalDpi xmlns:a14="http://schemas.microsoft.com/office/drawing/2010/main" val="0"/>
                </a:ext>
              </a:extLst>
            </a:blip>
            <a:srcRect/>
            <a:stretch>
              <a:fillRect l="-1083125" t="-72268" r="-850689" b="-502"/>
            </a:stretch>
          </a:blipFill>
          <a:ln>
            <a:noFill/>
          </a:ln>
          <a:effectLst>
            <a:outerShdw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91400" y="4572000"/>
            <a:ext cx="1539082" cy="1600200"/>
          </a:xfrm>
          <a:prstGeom prst="rect">
            <a:avLst/>
          </a:prstGeom>
        </p:spPr>
      </p:pic>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6152" y="6556248"/>
            <a:ext cx="6858000" cy="161274"/>
          </a:xfrm>
          <a:prstGeom prst="rect">
            <a:avLst/>
          </a:prstGeom>
        </p:spPr>
      </p:pic>
    </p:spTree>
    <p:extLst>
      <p:ext uri="{BB962C8B-B14F-4D97-AF65-F5344CB8AC3E}">
        <p14:creationId xmlns:p14="http://schemas.microsoft.com/office/powerpoint/2010/main" val="360378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CF81D869-2A5D-43DB-89EC-1378BCE1B773}" type="datetimeFigureOut">
              <a:rPr lang="en-US"/>
              <a:pPr>
                <a:defRPr/>
              </a:pPr>
              <a:t>10/31/2016</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13808AD-410A-4BBD-AE35-14FAF8307D12}" type="slidenum">
              <a:rPr lang="en-US"/>
              <a:pPr>
                <a:defRPr/>
              </a:pPr>
              <a:t>‹#›</a:t>
            </a:fld>
            <a:endParaRPr lang="en-US" dirty="0"/>
          </a:p>
        </p:txBody>
      </p:sp>
    </p:spTree>
    <p:extLst>
      <p:ext uri="{BB962C8B-B14F-4D97-AF65-F5344CB8AC3E}">
        <p14:creationId xmlns:p14="http://schemas.microsoft.com/office/powerpoint/2010/main" val="383840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C2E802F4-EB0A-4644-9DF7-FF38F68AD0AF}" type="datetimeFigureOut">
              <a:rPr lang="en-US"/>
              <a:pPr>
                <a:defRPr/>
              </a:pPr>
              <a:t>10/31/2016</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4E362AB-DF80-4C68-A6DE-95E91BC0268E}" type="slidenum">
              <a:rPr lang="en-US"/>
              <a:pPr>
                <a:defRPr/>
              </a:pPr>
              <a:t>‹#›</a:t>
            </a:fld>
            <a:endParaRPr lang="en-US" dirty="0"/>
          </a:p>
        </p:txBody>
      </p:sp>
    </p:spTree>
    <p:extLst>
      <p:ext uri="{BB962C8B-B14F-4D97-AF65-F5344CB8AC3E}">
        <p14:creationId xmlns:p14="http://schemas.microsoft.com/office/powerpoint/2010/main" val="2340899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34418EE-4ECD-4193-BBFB-BEB2E16B3A49}" type="datetimeFigureOut">
              <a:rPr lang="en-US"/>
              <a:pPr>
                <a:defRPr/>
              </a:pPr>
              <a:t>10/31/2016</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C0CEB50-A162-4A52-8B6F-7881DCD40D5D}" type="slidenum">
              <a:rPr lang="en-US"/>
              <a:pPr>
                <a:defRPr/>
              </a:pPr>
              <a:t>‹#›</a:t>
            </a:fld>
            <a:endParaRPr lang="en-US" dirty="0"/>
          </a:p>
        </p:txBody>
      </p:sp>
    </p:spTree>
    <p:extLst>
      <p:ext uri="{BB962C8B-B14F-4D97-AF65-F5344CB8AC3E}">
        <p14:creationId xmlns:p14="http://schemas.microsoft.com/office/powerpoint/2010/main" val="1304163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128F695-5ECC-488C-8004-A966E98C76DA}" type="datetimeFigureOut">
              <a:rPr lang="en-US"/>
              <a:pPr>
                <a:defRPr/>
              </a:pPr>
              <a:t>10/31/2016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F8BB86B-1733-463C-B364-60E068358265}" type="slidenum">
              <a:rPr lang="en-US"/>
              <a:pPr>
                <a:defRPr/>
              </a:pPr>
              <a:t>‹#›</a:t>
            </a:fld>
            <a:endParaRPr lang="en-US" dirty="0"/>
          </a:p>
        </p:txBody>
      </p:sp>
    </p:spTree>
    <p:extLst>
      <p:ext uri="{BB962C8B-B14F-4D97-AF65-F5344CB8AC3E}">
        <p14:creationId xmlns:p14="http://schemas.microsoft.com/office/powerpoint/2010/main" val="3554786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B5866F4-89F6-4B3F-BA9D-8783CAB3C359}" type="datetimeFigureOut">
              <a:rPr lang="en-US"/>
              <a:pPr>
                <a:defRPr/>
              </a:pPr>
              <a:t>10/31/2016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5A782B8-6419-4BFB-B2F0-720433C1EF20}" type="slidenum">
              <a:rPr lang="en-US"/>
              <a:pPr>
                <a:defRPr/>
              </a:pPr>
              <a:t>‹#›</a:t>
            </a:fld>
            <a:endParaRPr lang="en-US" dirty="0"/>
          </a:p>
        </p:txBody>
      </p:sp>
    </p:spTree>
    <p:extLst>
      <p:ext uri="{BB962C8B-B14F-4D97-AF65-F5344CB8AC3E}">
        <p14:creationId xmlns:p14="http://schemas.microsoft.com/office/powerpoint/2010/main" val="11628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14400"/>
          </a:xfrm>
        </p:spPr>
        <p:txBody>
          <a:bodyPr>
            <a:normAutofit/>
          </a:bodyPr>
          <a:lstStyle>
            <a:lvl1pPr algn="l">
              <a:defRPr sz="3600" baseline="0">
                <a:solidFill>
                  <a:schemeClr val="bg1"/>
                </a:solidFill>
                <a:latin typeface="Trebuchet MS" panose="020B0603020202020204"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914400" y="1265237"/>
            <a:ext cx="7315200" cy="4525963"/>
          </a:xfrm>
        </p:spPr>
        <p:txBody>
          <a:bodyPr>
            <a:normAutofit/>
          </a:bodyPr>
          <a:lstStyle>
            <a:lvl1pPr>
              <a:buClr>
                <a:schemeClr val="tx2"/>
              </a:buClr>
              <a:buFont typeface="Wingdings" pitchFamily="2" charset="2"/>
              <a:buChar char="§"/>
              <a:defRPr sz="1800" baseline="0">
                <a:solidFill>
                  <a:schemeClr val="tx1">
                    <a:lumMod val="75000"/>
                    <a:lumOff val="25000"/>
                  </a:schemeClr>
                </a:solidFill>
                <a:latin typeface="Trebuchet MS" panose="020B0603020202020204" pitchFamily="34" charset="0"/>
                <a:cs typeface="Arial" pitchFamily="34" charset="0"/>
              </a:defRPr>
            </a:lvl1pPr>
            <a:lvl2pPr>
              <a:buClr>
                <a:schemeClr val="tx2"/>
              </a:buClr>
              <a:defRPr sz="1800" baseline="0">
                <a:solidFill>
                  <a:schemeClr val="tx1">
                    <a:lumMod val="75000"/>
                    <a:lumOff val="25000"/>
                  </a:schemeClr>
                </a:solidFill>
                <a:latin typeface="Trebuchet MS" panose="020B0603020202020204" pitchFamily="34" charset="0"/>
                <a:cs typeface="Arial" pitchFamily="34" charset="0"/>
              </a:defRPr>
            </a:lvl2pPr>
            <a:lvl3pPr>
              <a:buClr>
                <a:schemeClr val="tx2"/>
              </a:buClr>
              <a:defRPr sz="1800" baseline="0">
                <a:solidFill>
                  <a:schemeClr val="tx1">
                    <a:lumMod val="75000"/>
                    <a:lumOff val="25000"/>
                  </a:schemeClr>
                </a:solidFill>
                <a:latin typeface="Trebuchet MS" panose="020B0603020202020204" pitchFamily="34" charset="0"/>
                <a:cs typeface="Arial" pitchFamily="34" charset="0"/>
              </a:defRPr>
            </a:lvl3pPr>
            <a:lvl4pPr>
              <a:buClr>
                <a:schemeClr val="tx2"/>
              </a:buClr>
              <a:defRPr sz="1800" baseline="0">
                <a:solidFill>
                  <a:schemeClr val="tx1">
                    <a:lumMod val="75000"/>
                    <a:lumOff val="25000"/>
                  </a:schemeClr>
                </a:solidFill>
                <a:latin typeface="Trebuchet MS" panose="020B0603020202020204" pitchFamily="34" charset="0"/>
                <a:cs typeface="Arial" pitchFamily="34" charset="0"/>
              </a:defRPr>
            </a:lvl4pPr>
            <a:lvl5pPr>
              <a:buClr>
                <a:schemeClr val="tx2"/>
              </a:buClr>
              <a:defRPr sz="1800" baseline="0">
                <a:solidFill>
                  <a:schemeClr val="tx1">
                    <a:lumMod val="75000"/>
                    <a:lumOff val="25000"/>
                  </a:schemeClr>
                </a:solidFill>
                <a:latin typeface="Trebuchet MS" panose="020B0603020202020204"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708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14400"/>
          </a:xfrm>
        </p:spPr>
        <p:txBody>
          <a:bodyPr>
            <a:normAutofit/>
          </a:bodyPr>
          <a:lstStyle>
            <a:lvl1pPr algn="l">
              <a:defRPr sz="3600" baseline="0">
                <a:solidFill>
                  <a:schemeClr val="bg1"/>
                </a:solidFill>
                <a:latin typeface="Trebuchet MS" panose="020B0603020202020204"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914400" y="4343400"/>
            <a:ext cx="6705600" cy="2133600"/>
          </a:xfrm>
        </p:spPr>
        <p:txBody>
          <a:bodyPr>
            <a:normAutofit/>
          </a:bodyPr>
          <a:lstStyle>
            <a:lvl1pPr>
              <a:buClr>
                <a:schemeClr val="tx2"/>
              </a:buClr>
              <a:buFont typeface="Wingdings" pitchFamily="2" charset="2"/>
              <a:buChar char="§"/>
              <a:defRPr sz="1800" baseline="0">
                <a:solidFill>
                  <a:schemeClr val="tx1">
                    <a:lumMod val="75000"/>
                    <a:lumOff val="25000"/>
                  </a:schemeClr>
                </a:solidFill>
                <a:latin typeface="Trebuchet MS" panose="020B0603020202020204" pitchFamily="34" charset="0"/>
                <a:cs typeface="Arial" pitchFamily="34" charset="0"/>
              </a:defRPr>
            </a:lvl1pPr>
            <a:lvl2pPr>
              <a:buClr>
                <a:schemeClr val="tx2"/>
              </a:buClr>
              <a:defRPr sz="1800" baseline="0">
                <a:solidFill>
                  <a:schemeClr val="tx1">
                    <a:lumMod val="75000"/>
                    <a:lumOff val="25000"/>
                  </a:schemeClr>
                </a:solidFill>
                <a:latin typeface="Trebuchet MS" panose="020B0603020202020204" pitchFamily="34" charset="0"/>
                <a:cs typeface="Arial" pitchFamily="34" charset="0"/>
              </a:defRPr>
            </a:lvl2pPr>
            <a:lvl3pPr>
              <a:buClr>
                <a:schemeClr val="tx2"/>
              </a:buClr>
              <a:defRPr sz="1800" baseline="0">
                <a:solidFill>
                  <a:schemeClr val="tx1">
                    <a:lumMod val="75000"/>
                    <a:lumOff val="25000"/>
                  </a:schemeClr>
                </a:solidFill>
                <a:latin typeface="Trebuchet MS" panose="020B0603020202020204" pitchFamily="34" charset="0"/>
                <a:cs typeface="Arial" pitchFamily="34" charset="0"/>
              </a:defRPr>
            </a:lvl3pPr>
            <a:lvl4pPr>
              <a:buClr>
                <a:schemeClr val="tx2"/>
              </a:buClr>
              <a:defRPr sz="1800" baseline="0">
                <a:solidFill>
                  <a:schemeClr val="tx1">
                    <a:lumMod val="75000"/>
                    <a:lumOff val="25000"/>
                  </a:schemeClr>
                </a:solidFill>
                <a:latin typeface="Trebuchet MS" panose="020B0603020202020204" pitchFamily="34" charset="0"/>
                <a:cs typeface="Arial" pitchFamily="34" charset="0"/>
              </a:defRPr>
            </a:lvl4pPr>
            <a:lvl5pPr>
              <a:buClr>
                <a:schemeClr val="tx2"/>
              </a:buClr>
              <a:defRPr sz="1800" baseline="0">
                <a:solidFill>
                  <a:schemeClr val="tx1">
                    <a:lumMod val="75000"/>
                    <a:lumOff val="25000"/>
                  </a:schemeClr>
                </a:solidFill>
                <a:latin typeface="Trebuchet MS" panose="020B0603020202020204"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0"/>
          </p:nvPr>
        </p:nvSpPr>
        <p:spPr>
          <a:xfrm>
            <a:off x="990600" y="1143000"/>
            <a:ext cx="7620000" cy="2971800"/>
          </a:xfrm>
        </p:spPr>
        <p:txBody>
          <a:bodyPr/>
          <a:lstStyle/>
          <a:p>
            <a:endParaRPr lang="en-US" dirty="0"/>
          </a:p>
        </p:txBody>
      </p:sp>
    </p:spTree>
    <p:extLst>
      <p:ext uri="{BB962C8B-B14F-4D97-AF65-F5344CB8AC3E}">
        <p14:creationId xmlns:p14="http://schemas.microsoft.com/office/powerpoint/2010/main" val="137947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14400"/>
          </a:xfrm>
        </p:spPr>
        <p:txBody>
          <a:bodyPr>
            <a:normAutofit/>
          </a:bodyPr>
          <a:lstStyle>
            <a:lvl1pPr algn="l">
              <a:defRPr sz="3600" baseline="0">
                <a:solidFill>
                  <a:schemeClr val="bg1"/>
                </a:solidFill>
                <a:latin typeface="Trebuchet MS" panose="020B0603020202020204" pitchFamily="34" charset="0"/>
                <a:cs typeface="Arial" pitchFamily="34" charset="0"/>
              </a:defRPr>
            </a:lvl1pPr>
          </a:lstStyle>
          <a:p>
            <a:r>
              <a:rPr lang="en-US" dirty="0"/>
              <a:t>Click to edit Master title style</a:t>
            </a:r>
          </a:p>
        </p:txBody>
      </p:sp>
      <p:sp>
        <p:nvSpPr>
          <p:cNvPr id="5" name="Picture Placeholder 4"/>
          <p:cNvSpPr>
            <a:spLocks noGrp="1"/>
          </p:cNvSpPr>
          <p:nvPr>
            <p:ph type="pic" sz="quarter" idx="10"/>
          </p:nvPr>
        </p:nvSpPr>
        <p:spPr>
          <a:xfrm>
            <a:off x="990600" y="1143000"/>
            <a:ext cx="7620000" cy="4191000"/>
          </a:xfrm>
        </p:spPr>
        <p:txBody>
          <a:bodyPr/>
          <a:lstStyle/>
          <a:p>
            <a:endParaRPr lang="en-US" dirty="0"/>
          </a:p>
        </p:txBody>
      </p:sp>
    </p:spTree>
    <p:extLst>
      <p:ext uri="{BB962C8B-B14F-4D97-AF65-F5344CB8AC3E}">
        <p14:creationId xmlns:p14="http://schemas.microsoft.com/office/powerpoint/2010/main" val="3474471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5" name="Rectangle 4"/>
          <p:cNvSpPr/>
          <p:nvPr userDrawn="1"/>
        </p:nvSpPr>
        <p:spPr>
          <a:xfrm>
            <a:off x="0" y="914400"/>
            <a:ext cx="9144000" cy="521208"/>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914400" y="1435608"/>
            <a:ext cx="8229600" cy="2011680"/>
          </a:xfrm>
        </p:spPr>
        <p:txBody>
          <a:bodyPr/>
          <a:lstStyle/>
          <a:p>
            <a:endParaRPr lang="en-US" dirty="0"/>
          </a:p>
        </p:txBody>
      </p:sp>
      <p:cxnSp>
        <p:nvCxnSpPr>
          <p:cNvPr id="7" name="Straight Connector 6"/>
          <p:cNvCxnSpPr/>
          <p:nvPr userDrawn="1"/>
        </p:nvCxnSpPr>
        <p:spPr>
          <a:xfrm>
            <a:off x="-1023" y="1410090"/>
            <a:ext cx="9145023" cy="0"/>
          </a:xfrm>
          <a:prstGeom prst="line">
            <a:avLst/>
          </a:prstGeom>
          <a:ln w="31750">
            <a:solidFill>
              <a:srgbClr val="001F5B"/>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idx="1"/>
          </p:nvPr>
        </p:nvSpPr>
        <p:spPr bwMode="auto">
          <a:xfrm>
            <a:off x="914400" y="3733800"/>
            <a:ext cx="670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cxnSp>
        <p:nvCxnSpPr>
          <p:cNvPr id="9" name="Straight Connector 8"/>
          <p:cNvCxnSpPr/>
          <p:nvPr userDrawn="1"/>
        </p:nvCxnSpPr>
        <p:spPr>
          <a:xfrm>
            <a:off x="914400" y="3447288"/>
            <a:ext cx="8229600" cy="10633"/>
          </a:xfrm>
          <a:prstGeom prst="line">
            <a:avLst/>
          </a:prstGeom>
          <a:ln w="31750">
            <a:solidFill>
              <a:srgbClr val="EE3124"/>
            </a:solidFill>
          </a:ln>
        </p:spPr>
        <p:style>
          <a:lnRef idx="1">
            <a:schemeClr val="accent1"/>
          </a:lnRef>
          <a:fillRef idx="0">
            <a:schemeClr val="accent1"/>
          </a:fillRef>
          <a:effectRef idx="0">
            <a:schemeClr val="accent1"/>
          </a:effectRef>
          <a:fontRef idx="minor">
            <a:schemeClr val="tx1"/>
          </a:fontRef>
        </p:style>
      </p:cxnSp>
      <p:sp>
        <p:nvSpPr>
          <p:cNvPr id="6" name="Rectangle 13"/>
          <p:cNvSpPr/>
          <p:nvPr userDrawn="1"/>
        </p:nvSpPr>
        <p:spPr>
          <a:xfrm>
            <a:off x="-1023" y="-11024"/>
            <a:ext cx="629438" cy="6880310"/>
          </a:xfrm>
          <a:custGeom>
            <a:avLst/>
            <a:gdLst>
              <a:gd name="connsiteX0" fmla="*/ 0 w 1005840"/>
              <a:gd name="connsiteY0" fmla="*/ 0 h 6858000"/>
              <a:gd name="connsiteX1" fmla="*/ 1005840 w 1005840"/>
              <a:gd name="connsiteY1" fmla="*/ 0 h 6858000"/>
              <a:gd name="connsiteX2" fmla="*/ 1005840 w 1005840"/>
              <a:gd name="connsiteY2" fmla="*/ 6858000 h 6858000"/>
              <a:gd name="connsiteX3" fmla="*/ 0 w 1005840"/>
              <a:gd name="connsiteY3" fmla="*/ 6858000 h 6858000"/>
              <a:gd name="connsiteX4" fmla="*/ 0 w 1005840"/>
              <a:gd name="connsiteY4" fmla="*/ 0 h 6858000"/>
              <a:gd name="connsiteX0" fmla="*/ 0 w 1005840"/>
              <a:gd name="connsiteY0" fmla="*/ 0 h 6858000"/>
              <a:gd name="connsiteX1" fmla="*/ 240296 w 1005840"/>
              <a:gd name="connsiteY1" fmla="*/ 0 h 6858000"/>
              <a:gd name="connsiteX2" fmla="*/ 1005840 w 1005840"/>
              <a:gd name="connsiteY2" fmla="*/ 6858000 h 6858000"/>
              <a:gd name="connsiteX3" fmla="*/ 0 w 1005840"/>
              <a:gd name="connsiteY3" fmla="*/ 6858000 h 6858000"/>
              <a:gd name="connsiteX4" fmla="*/ 0 w 1005840"/>
              <a:gd name="connsiteY4" fmla="*/ 0 h 6858000"/>
              <a:gd name="connsiteX0" fmla="*/ 0 w 1201479"/>
              <a:gd name="connsiteY0" fmla="*/ 0 h 6858000"/>
              <a:gd name="connsiteX1" fmla="*/ 240296 w 1201479"/>
              <a:gd name="connsiteY1" fmla="*/ 0 h 6858000"/>
              <a:gd name="connsiteX2" fmla="*/ 1201479 w 1201479"/>
              <a:gd name="connsiteY2" fmla="*/ 2753833 h 6858000"/>
              <a:gd name="connsiteX3" fmla="*/ 1005840 w 1201479"/>
              <a:gd name="connsiteY3" fmla="*/ 6858000 h 6858000"/>
              <a:gd name="connsiteX4" fmla="*/ 0 w 1201479"/>
              <a:gd name="connsiteY4" fmla="*/ 6858000 h 6858000"/>
              <a:gd name="connsiteX5" fmla="*/ 0 w 1201479"/>
              <a:gd name="connsiteY5" fmla="*/ 0 h 6858000"/>
              <a:gd name="connsiteX0" fmla="*/ 0 w 1201479"/>
              <a:gd name="connsiteY0" fmla="*/ 0 h 6858000"/>
              <a:gd name="connsiteX1" fmla="*/ 240296 w 1201479"/>
              <a:gd name="connsiteY1" fmla="*/ 21265 h 6858000"/>
              <a:gd name="connsiteX2" fmla="*/ 1201479 w 1201479"/>
              <a:gd name="connsiteY2" fmla="*/ 2753833 h 6858000"/>
              <a:gd name="connsiteX3" fmla="*/ 1005840 w 1201479"/>
              <a:gd name="connsiteY3" fmla="*/ 6858000 h 6858000"/>
              <a:gd name="connsiteX4" fmla="*/ 0 w 1201479"/>
              <a:gd name="connsiteY4" fmla="*/ 6858000 h 6858000"/>
              <a:gd name="connsiteX5" fmla="*/ 0 w 1201479"/>
              <a:gd name="connsiteY5" fmla="*/ 0 h 6858000"/>
              <a:gd name="connsiteX0" fmla="*/ 0 w 1201479"/>
              <a:gd name="connsiteY0" fmla="*/ 0 h 6858000"/>
              <a:gd name="connsiteX1" fmla="*/ 240296 w 1201479"/>
              <a:gd name="connsiteY1" fmla="*/ 21265 h 6858000"/>
              <a:gd name="connsiteX2" fmla="*/ 1201479 w 1201479"/>
              <a:gd name="connsiteY2" fmla="*/ 2753833 h 6858000"/>
              <a:gd name="connsiteX3" fmla="*/ 1005840 w 1201479"/>
              <a:gd name="connsiteY3" fmla="*/ 6858000 h 6858000"/>
              <a:gd name="connsiteX4" fmla="*/ 0 w 1201479"/>
              <a:gd name="connsiteY4" fmla="*/ 6858000 h 6858000"/>
              <a:gd name="connsiteX5" fmla="*/ 0 w 1201479"/>
              <a:gd name="connsiteY5" fmla="*/ 0 h 6858000"/>
              <a:gd name="connsiteX0" fmla="*/ 0 w 1201479"/>
              <a:gd name="connsiteY0" fmla="*/ 0 h 6868632"/>
              <a:gd name="connsiteX1" fmla="*/ 240296 w 1201479"/>
              <a:gd name="connsiteY1" fmla="*/ 21265 h 6868632"/>
              <a:gd name="connsiteX2" fmla="*/ 1201479 w 1201479"/>
              <a:gd name="connsiteY2" fmla="*/ 2753833 h 6868632"/>
              <a:gd name="connsiteX3" fmla="*/ 325356 w 1201479"/>
              <a:gd name="connsiteY3" fmla="*/ 6868632 h 6868632"/>
              <a:gd name="connsiteX4" fmla="*/ 0 w 1201479"/>
              <a:gd name="connsiteY4" fmla="*/ 6858000 h 6868632"/>
              <a:gd name="connsiteX5" fmla="*/ 0 w 1201479"/>
              <a:gd name="connsiteY5" fmla="*/ 0 h 6868632"/>
              <a:gd name="connsiteX0" fmla="*/ 0 w 1201479"/>
              <a:gd name="connsiteY0" fmla="*/ 0 h 6868632"/>
              <a:gd name="connsiteX1" fmla="*/ 240296 w 1201479"/>
              <a:gd name="connsiteY1" fmla="*/ 21265 h 6868632"/>
              <a:gd name="connsiteX2" fmla="*/ 1201479 w 1201479"/>
              <a:gd name="connsiteY2" fmla="*/ 2753833 h 6868632"/>
              <a:gd name="connsiteX3" fmla="*/ 325356 w 1201479"/>
              <a:gd name="connsiteY3" fmla="*/ 6868632 h 6868632"/>
              <a:gd name="connsiteX4" fmla="*/ 0 w 1201479"/>
              <a:gd name="connsiteY4" fmla="*/ 6858000 h 6868632"/>
              <a:gd name="connsiteX5" fmla="*/ 0 w 1201479"/>
              <a:gd name="connsiteY5" fmla="*/ 0 h 6868632"/>
              <a:gd name="connsiteX0" fmla="*/ 0 w 627320"/>
              <a:gd name="connsiteY0" fmla="*/ 0 h 6868632"/>
              <a:gd name="connsiteX1" fmla="*/ 240296 w 627320"/>
              <a:gd name="connsiteY1" fmla="*/ 21265 h 6868632"/>
              <a:gd name="connsiteX2" fmla="*/ 627320 w 627320"/>
              <a:gd name="connsiteY2" fmla="*/ 3221666 h 6868632"/>
              <a:gd name="connsiteX3" fmla="*/ 325356 w 627320"/>
              <a:gd name="connsiteY3" fmla="*/ 6868632 h 6868632"/>
              <a:gd name="connsiteX4" fmla="*/ 0 w 627320"/>
              <a:gd name="connsiteY4" fmla="*/ 6858000 h 6868632"/>
              <a:gd name="connsiteX5" fmla="*/ 0 w 627320"/>
              <a:gd name="connsiteY5" fmla="*/ 0 h 6868632"/>
              <a:gd name="connsiteX0" fmla="*/ 0 w 627333"/>
              <a:gd name="connsiteY0" fmla="*/ 0 h 6868632"/>
              <a:gd name="connsiteX1" fmla="*/ 240296 w 627333"/>
              <a:gd name="connsiteY1" fmla="*/ 21265 h 6868632"/>
              <a:gd name="connsiteX2" fmla="*/ 627320 w 627333"/>
              <a:gd name="connsiteY2" fmla="*/ 3221666 h 6868632"/>
              <a:gd name="connsiteX3" fmla="*/ 325356 w 627333"/>
              <a:gd name="connsiteY3" fmla="*/ 6868632 h 6868632"/>
              <a:gd name="connsiteX4" fmla="*/ 0 w 627333"/>
              <a:gd name="connsiteY4" fmla="*/ 6858000 h 6868632"/>
              <a:gd name="connsiteX5" fmla="*/ 0 w 627333"/>
              <a:gd name="connsiteY5" fmla="*/ 0 h 6868632"/>
              <a:gd name="connsiteX0" fmla="*/ 0 w 630555"/>
              <a:gd name="connsiteY0" fmla="*/ 0 h 6868632"/>
              <a:gd name="connsiteX1" fmla="*/ 219031 w 630555"/>
              <a:gd name="connsiteY1" fmla="*/ 10633 h 6868632"/>
              <a:gd name="connsiteX2" fmla="*/ 627320 w 630555"/>
              <a:gd name="connsiteY2" fmla="*/ 3221666 h 6868632"/>
              <a:gd name="connsiteX3" fmla="*/ 325356 w 630555"/>
              <a:gd name="connsiteY3" fmla="*/ 6868632 h 6868632"/>
              <a:gd name="connsiteX4" fmla="*/ 0 w 630555"/>
              <a:gd name="connsiteY4" fmla="*/ 6858000 h 6868632"/>
              <a:gd name="connsiteX5" fmla="*/ 0 w 630555"/>
              <a:gd name="connsiteY5" fmla="*/ 0 h 6868632"/>
              <a:gd name="connsiteX0" fmla="*/ 0 w 630555"/>
              <a:gd name="connsiteY0" fmla="*/ 10632 h 6879264"/>
              <a:gd name="connsiteX1" fmla="*/ 219031 w 630555"/>
              <a:gd name="connsiteY1" fmla="*/ 0 h 6879264"/>
              <a:gd name="connsiteX2" fmla="*/ 627320 w 630555"/>
              <a:gd name="connsiteY2" fmla="*/ 3232298 h 6879264"/>
              <a:gd name="connsiteX3" fmla="*/ 325356 w 630555"/>
              <a:gd name="connsiteY3" fmla="*/ 6879264 h 6879264"/>
              <a:gd name="connsiteX4" fmla="*/ 0 w 630555"/>
              <a:gd name="connsiteY4" fmla="*/ 6868632 h 6879264"/>
              <a:gd name="connsiteX5" fmla="*/ 0 w 630555"/>
              <a:gd name="connsiteY5" fmla="*/ 10632 h 6879264"/>
              <a:gd name="connsiteX0" fmla="*/ 0 w 630555"/>
              <a:gd name="connsiteY0" fmla="*/ 10632 h 6921794"/>
              <a:gd name="connsiteX1" fmla="*/ 219031 w 630555"/>
              <a:gd name="connsiteY1" fmla="*/ 0 h 6921794"/>
              <a:gd name="connsiteX2" fmla="*/ 627320 w 630555"/>
              <a:gd name="connsiteY2" fmla="*/ 3232298 h 6921794"/>
              <a:gd name="connsiteX3" fmla="*/ 325356 w 630555"/>
              <a:gd name="connsiteY3" fmla="*/ 6921794 h 6921794"/>
              <a:gd name="connsiteX4" fmla="*/ 0 w 630555"/>
              <a:gd name="connsiteY4" fmla="*/ 6868632 h 6921794"/>
              <a:gd name="connsiteX5" fmla="*/ 0 w 630555"/>
              <a:gd name="connsiteY5" fmla="*/ 10632 h 6921794"/>
              <a:gd name="connsiteX0" fmla="*/ 0 w 628414"/>
              <a:gd name="connsiteY0" fmla="*/ 31897 h 6943059"/>
              <a:gd name="connsiteX1" fmla="*/ 272194 w 628414"/>
              <a:gd name="connsiteY1" fmla="*/ 0 h 6943059"/>
              <a:gd name="connsiteX2" fmla="*/ 627320 w 628414"/>
              <a:gd name="connsiteY2" fmla="*/ 3253563 h 6943059"/>
              <a:gd name="connsiteX3" fmla="*/ 325356 w 628414"/>
              <a:gd name="connsiteY3" fmla="*/ 6943059 h 6943059"/>
              <a:gd name="connsiteX4" fmla="*/ 0 w 628414"/>
              <a:gd name="connsiteY4" fmla="*/ 6889897 h 6943059"/>
              <a:gd name="connsiteX5" fmla="*/ 0 w 628414"/>
              <a:gd name="connsiteY5" fmla="*/ 31897 h 6943059"/>
              <a:gd name="connsiteX0" fmla="*/ 0 w 628414"/>
              <a:gd name="connsiteY0" fmla="*/ 31897 h 6943059"/>
              <a:gd name="connsiteX1" fmla="*/ 272194 w 628414"/>
              <a:gd name="connsiteY1" fmla="*/ 0 h 6943059"/>
              <a:gd name="connsiteX2" fmla="*/ 627320 w 628414"/>
              <a:gd name="connsiteY2" fmla="*/ 3253563 h 6943059"/>
              <a:gd name="connsiteX3" fmla="*/ 325356 w 628414"/>
              <a:gd name="connsiteY3" fmla="*/ 6943059 h 6943059"/>
              <a:gd name="connsiteX4" fmla="*/ 0 w 628414"/>
              <a:gd name="connsiteY4" fmla="*/ 6889897 h 6943059"/>
              <a:gd name="connsiteX5" fmla="*/ 0 w 628414"/>
              <a:gd name="connsiteY5" fmla="*/ 31897 h 6943059"/>
              <a:gd name="connsiteX0" fmla="*/ 0 w 713474"/>
              <a:gd name="connsiteY0" fmla="*/ 31897 h 6943059"/>
              <a:gd name="connsiteX1" fmla="*/ 357254 w 713474"/>
              <a:gd name="connsiteY1" fmla="*/ 0 h 6943059"/>
              <a:gd name="connsiteX2" fmla="*/ 712380 w 713474"/>
              <a:gd name="connsiteY2" fmla="*/ 3253563 h 6943059"/>
              <a:gd name="connsiteX3" fmla="*/ 410416 w 713474"/>
              <a:gd name="connsiteY3" fmla="*/ 6943059 h 6943059"/>
              <a:gd name="connsiteX4" fmla="*/ 85060 w 713474"/>
              <a:gd name="connsiteY4" fmla="*/ 6889897 h 6943059"/>
              <a:gd name="connsiteX5" fmla="*/ 0 w 713474"/>
              <a:gd name="connsiteY5" fmla="*/ 31897 h 6943059"/>
              <a:gd name="connsiteX0" fmla="*/ 0 w 639047"/>
              <a:gd name="connsiteY0" fmla="*/ 42661 h 6943059"/>
              <a:gd name="connsiteX1" fmla="*/ 282827 w 639047"/>
              <a:gd name="connsiteY1" fmla="*/ 0 h 6943059"/>
              <a:gd name="connsiteX2" fmla="*/ 637953 w 639047"/>
              <a:gd name="connsiteY2" fmla="*/ 3253563 h 6943059"/>
              <a:gd name="connsiteX3" fmla="*/ 335989 w 639047"/>
              <a:gd name="connsiteY3" fmla="*/ 6943059 h 6943059"/>
              <a:gd name="connsiteX4" fmla="*/ 10633 w 639047"/>
              <a:gd name="connsiteY4" fmla="*/ 6889897 h 6943059"/>
              <a:gd name="connsiteX5" fmla="*/ 0 w 639047"/>
              <a:gd name="connsiteY5" fmla="*/ 42661 h 6943059"/>
              <a:gd name="connsiteX0" fmla="*/ 1023 w 629438"/>
              <a:gd name="connsiteY0" fmla="*/ 10368 h 6943059"/>
              <a:gd name="connsiteX1" fmla="*/ 273218 w 629438"/>
              <a:gd name="connsiteY1" fmla="*/ 0 h 6943059"/>
              <a:gd name="connsiteX2" fmla="*/ 628344 w 629438"/>
              <a:gd name="connsiteY2" fmla="*/ 3253563 h 6943059"/>
              <a:gd name="connsiteX3" fmla="*/ 326380 w 629438"/>
              <a:gd name="connsiteY3" fmla="*/ 6943059 h 6943059"/>
              <a:gd name="connsiteX4" fmla="*/ 1024 w 629438"/>
              <a:gd name="connsiteY4" fmla="*/ 6889897 h 6943059"/>
              <a:gd name="connsiteX5" fmla="*/ 1023 w 629438"/>
              <a:gd name="connsiteY5" fmla="*/ 10368 h 6943059"/>
              <a:gd name="connsiteX0" fmla="*/ 11103 w 639518"/>
              <a:gd name="connsiteY0" fmla="*/ 10368 h 6943059"/>
              <a:gd name="connsiteX1" fmla="*/ 283298 w 639518"/>
              <a:gd name="connsiteY1" fmla="*/ 0 h 6943059"/>
              <a:gd name="connsiteX2" fmla="*/ 638424 w 639518"/>
              <a:gd name="connsiteY2" fmla="*/ 3253563 h 6943059"/>
              <a:gd name="connsiteX3" fmla="*/ 336460 w 639518"/>
              <a:gd name="connsiteY3" fmla="*/ 6943059 h 6943059"/>
              <a:gd name="connsiteX4" fmla="*/ 471 w 639518"/>
              <a:gd name="connsiteY4" fmla="*/ 6922190 h 6943059"/>
              <a:gd name="connsiteX5" fmla="*/ 11103 w 639518"/>
              <a:gd name="connsiteY5" fmla="*/ 10368 h 6943059"/>
              <a:gd name="connsiteX0" fmla="*/ 11103 w 639518"/>
              <a:gd name="connsiteY0" fmla="*/ 0 h 6954221"/>
              <a:gd name="connsiteX1" fmla="*/ 283298 w 639518"/>
              <a:gd name="connsiteY1" fmla="*/ 11162 h 6954221"/>
              <a:gd name="connsiteX2" fmla="*/ 638424 w 639518"/>
              <a:gd name="connsiteY2" fmla="*/ 3264725 h 6954221"/>
              <a:gd name="connsiteX3" fmla="*/ 336460 w 639518"/>
              <a:gd name="connsiteY3" fmla="*/ 6954221 h 6954221"/>
              <a:gd name="connsiteX4" fmla="*/ 471 w 639518"/>
              <a:gd name="connsiteY4" fmla="*/ 6933352 h 6954221"/>
              <a:gd name="connsiteX5" fmla="*/ 11103 w 639518"/>
              <a:gd name="connsiteY5" fmla="*/ 0 h 6954221"/>
              <a:gd name="connsiteX0" fmla="*/ 1023 w 629438"/>
              <a:gd name="connsiteY0" fmla="*/ 0 h 6965646"/>
              <a:gd name="connsiteX1" fmla="*/ 273218 w 629438"/>
              <a:gd name="connsiteY1" fmla="*/ 11162 h 6965646"/>
              <a:gd name="connsiteX2" fmla="*/ 628344 w 629438"/>
              <a:gd name="connsiteY2" fmla="*/ 3264725 h 6965646"/>
              <a:gd name="connsiteX3" fmla="*/ 326380 w 629438"/>
              <a:gd name="connsiteY3" fmla="*/ 6954221 h 6965646"/>
              <a:gd name="connsiteX4" fmla="*/ 1024 w 629438"/>
              <a:gd name="connsiteY4" fmla="*/ 6965646 h 6965646"/>
              <a:gd name="connsiteX5" fmla="*/ 1023 w 629438"/>
              <a:gd name="connsiteY5" fmla="*/ 0 h 6965646"/>
              <a:gd name="connsiteX0" fmla="*/ 1023 w 629438"/>
              <a:gd name="connsiteY0" fmla="*/ 0 h 6965646"/>
              <a:gd name="connsiteX1" fmla="*/ 273218 w 629438"/>
              <a:gd name="connsiteY1" fmla="*/ 11162 h 6965646"/>
              <a:gd name="connsiteX2" fmla="*/ 628344 w 629438"/>
              <a:gd name="connsiteY2" fmla="*/ 3264725 h 6965646"/>
              <a:gd name="connsiteX3" fmla="*/ 326380 w 629438"/>
              <a:gd name="connsiteY3" fmla="*/ 6954221 h 6965646"/>
              <a:gd name="connsiteX4" fmla="*/ 1024 w 629438"/>
              <a:gd name="connsiteY4" fmla="*/ 6965646 h 6965646"/>
              <a:gd name="connsiteX5" fmla="*/ 1023 w 629438"/>
              <a:gd name="connsiteY5" fmla="*/ 0 h 696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438" h="6965646">
                <a:moveTo>
                  <a:pt x="1023" y="0"/>
                </a:moveTo>
                <a:lnTo>
                  <a:pt x="273218" y="11162"/>
                </a:lnTo>
                <a:cubicBezTo>
                  <a:pt x="526272" y="223153"/>
                  <a:pt x="619484" y="2107549"/>
                  <a:pt x="628344" y="3264725"/>
                </a:cubicBezTo>
                <a:cubicBezTo>
                  <a:pt x="637204" y="4421901"/>
                  <a:pt x="597156" y="6497021"/>
                  <a:pt x="326380" y="6954221"/>
                </a:cubicBezTo>
                <a:lnTo>
                  <a:pt x="1024" y="6965646"/>
                </a:lnTo>
                <a:cubicBezTo>
                  <a:pt x="-2520" y="4683234"/>
                  <a:pt x="4567" y="2282412"/>
                  <a:pt x="1023" y="0"/>
                </a:cubicBezTo>
                <a:close/>
              </a:path>
            </a:pathLst>
          </a:custGeom>
          <a:blipFill dpi="0" rotWithShape="1">
            <a:blip r:embed="rId2" cstate="print">
              <a:extLst>
                <a:ext uri="{28A0092B-C50C-407E-A947-70E740481C1C}">
                  <a14:useLocalDpi xmlns:a14="http://schemas.microsoft.com/office/drawing/2010/main" val="0"/>
                </a:ext>
              </a:extLst>
            </a:blip>
            <a:srcRect/>
            <a:stretch>
              <a:fillRect l="-1083125" t="-72268" r="-850689" b="-502"/>
            </a:stretch>
          </a:blipFill>
          <a:ln>
            <a:noFill/>
          </a:ln>
          <a:effectLst>
            <a:outerShdw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p:cNvSpPr>
            <a:spLocks noGrp="1"/>
          </p:cNvSpPr>
          <p:nvPr>
            <p:ph type="body" sz="quarter" idx="11" hasCustomPrompt="1"/>
          </p:nvPr>
        </p:nvSpPr>
        <p:spPr>
          <a:xfrm>
            <a:off x="914400" y="939917"/>
            <a:ext cx="7315200" cy="459540"/>
          </a:xfrm>
        </p:spPr>
        <p:txBody>
          <a:bodyPr/>
          <a:lstStyle>
            <a:lvl1pPr marL="0" indent="0">
              <a:buNone/>
              <a:defRPr sz="2400" b="1" i="0" baseline="0">
                <a:solidFill>
                  <a:schemeClr val="bg1"/>
                </a:solidFill>
              </a:defRPr>
            </a:lvl1pPr>
          </a:lstStyle>
          <a:p>
            <a:pPr lvl="0"/>
            <a:r>
              <a:rPr lang="en-US" dirty="0"/>
              <a:t>Company Name</a:t>
            </a:r>
          </a:p>
        </p:txBody>
      </p:sp>
    </p:spTree>
    <p:extLst>
      <p:ext uri="{BB962C8B-B14F-4D97-AF65-F5344CB8AC3E}">
        <p14:creationId xmlns:p14="http://schemas.microsoft.com/office/powerpoint/2010/main" val="8177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FB3F440-7D1C-4E87-9214-98D68730A86F}" type="datetimeFigureOut">
              <a:rPr lang="en-US"/>
              <a:pPr>
                <a:defRPr/>
              </a:pPr>
              <a:t>10/31/2016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D0546CA-D091-4910-9E21-C7947713BB83}" type="slidenum">
              <a:rPr lang="en-US"/>
              <a:pPr>
                <a:defRPr/>
              </a:pPr>
              <a:t>‹#›</a:t>
            </a:fld>
            <a:endParaRPr lang="en-US" dirty="0"/>
          </a:p>
        </p:txBody>
      </p:sp>
    </p:spTree>
    <p:extLst>
      <p:ext uri="{BB962C8B-B14F-4D97-AF65-F5344CB8AC3E}">
        <p14:creationId xmlns:p14="http://schemas.microsoft.com/office/powerpoint/2010/main" val="825130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1"/>
            <a:ext cx="3733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3000" y="1219201"/>
            <a:ext cx="37338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9947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7D9EC10-A4F3-4F99-A5DA-F52905997D75}" type="datetimeFigureOut">
              <a:rPr lang="en-US"/>
              <a:pPr>
                <a:defRPr/>
              </a:pPr>
              <a:t>10/31/2016</a:t>
            </a:fld>
            <a:endParaRPr lang="en-US"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9888150-2F3C-4277-B673-B8098276FB64}" type="slidenum">
              <a:rPr lang="en-US"/>
              <a:pPr>
                <a:defRPr/>
              </a:pPr>
              <a:t>‹#›</a:t>
            </a:fld>
            <a:endParaRPr lang="en-US" dirty="0"/>
          </a:p>
        </p:txBody>
      </p:sp>
    </p:spTree>
    <p:extLst>
      <p:ext uri="{BB962C8B-B14F-4D97-AF65-F5344CB8AC3E}">
        <p14:creationId xmlns:p14="http://schemas.microsoft.com/office/powerpoint/2010/main" val="195381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3D0D38CB-C18D-45F0-AAF7-E4B55689C00B}" type="datetimeFigureOut">
              <a:rPr lang="en-US"/>
              <a:pPr>
                <a:defRPr/>
              </a:pPr>
              <a:t>10/31/2016</a:t>
            </a:fld>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2330D8B-64DF-4566-B7EA-FBE8A088DC0D}" type="slidenum">
              <a:rPr lang="en-US"/>
              <a:pPr>
                <a:defRPr/>
              </a:pPr>
              <a:t>‹#›</a:t>
            </a:fld>
            <a:endParaRPr lang="en-US" dirty="0"/>
          </a:p>
        </p:txBody>
      </p:sp>
    </p:spTree>
    <p:extLst>
      <p:ext uri="{BB962C8B-B14F-4D97-AF65-F5344CB8AC3E}">
        <p14:creationId xmlns:p14="http://schemas.microsoft.com/office/powerpoint/2010/main" val="748506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16" cstate="print">
            <a:extLst>
              <a:ext uri="{28A0092B-C50C-407E-A947-70E740481C1C}">
                <a14:useLocalDpi xmlns:a14="http://schemas.microsoft.com/office/drawing/2010/main" val="0"/>
              </a:ext>
            </a:extLst>
          </a:blip>
          <a:srcRect t="50000"/>
          <a:stretch/>
        </p:blipFill>
        <p:spPr>
          <a:xfrm flipV="1">
            <a:off x="-1023" y="0"/>
            <a:ext cx="9146045" cy="914400"/>
          </a:xfrm>
          <a:prstGeom prst="rect">
            <a:avLst/>
          </a:prstGeom>
        </p:spPr>
      </p:pic>
      <p:pic>
        <p:nvPicPr>
          <p:cNvPr id="11" name="Picture 10"/>
          <p:cNvPicPr>
            <a:picLocks noChangeAspect="1"/>
          </p:cNvPicPr>
          <p:nvPr userDrawn="1"/>
        </p:nvPicPr>
        <p:blipFill>
          <a:blip r:embed="rId17" cstate="print">
            <a:duotone>
              <a:schemeClr val="accent1">
                <a:shade val="45000"/>
                <a:satMod val="135000"/>
              </a:schemeClr>
              <a:prstClr val="white"/>
            </a:duotone>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858000" y="3153"/>
            <a:ext cx="1905000" cy="929640"/>
          </a:xfrm>
          <a:prstGeom prst="rect">
            <a:avLst/>
          </a:prstGeom>
        </p:spPr>
      </p:pic>
      <p:sp>
        <p:nvSpPr>
          <p:cNvPr id="1026" name="Title Placeholder 1"/>
          <p:cNvSpPr>
            <a:spLocks noGrp="1"/>
          </p:cNvSpPr>
          <p:nvPr>
            <p:ph type="title"/>
          </p:nvPr>
        </p:nvSpPr>
        <p:spPr bwMode="auto">
          <a:xfrm>
            <a:off x="914400" y="0"/>
            <a:ext cx="731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914400" y="1600200"/>
            <a:ext cx="7315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cxnSp>
        <p:nvCxnSpPr>
          <p:cNvPr id="7" name="Straight Connector 6"/>
          <p:cNvCxnSpPr/>
          <p:nvPr userDrawn="1"/>
        </p:nvCxnSpPr>
        <p:spPr>
          <a:xfrm>
            <a:off x="0" y="914400"/>
            <a:ext cx="9145023" cy="0"/>
          </a:xfrm>
          <a:prstGeom prst="line">
            <a:avLst/>
          </a:prstGeom>
          <a:ln w="31750">
            <a:solidFill>
              <a:srgbClr val="EE3124"/>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848600" y="5486400"/>
            <a:ext cx="1099345" cy="1143000"/>
          </a:xfrm>
          <a:prstGeom prst="rect">
            <a:avLst/>
          </a:prstGeom>
        </p:spPr>
      </p:pic>
    </p:spTree>
  </p:cSld>
  <p:clrMap bg1="lt1" tx1="dk1" bg2="lt2" tx2="dk2" accent1="accent1" accent2="accent2" accent3="accent3" accent4="accent4" accent5="accent5" accent6="accent6" hlink="hlink" folHlink="folHlink"/>
  <p:sldLayoutIdLst>
    <p:sldLayoutId id="2147483788" r:id="rId1"/>
    <p:sldLayoutId id="2147483789" r:id="rId2"/>
    <p:sldLayoutId id="2147483791" r:id="rId3"/>
    <p:sldLayoutId id="2147483792" r:id="rId4"/>
    <p:sldLayoutId id="2147483790"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Lst>
  <p:txStyles>
    <p:titleStyle>
      <a:lvl1pPr algn="l" rtl="0" eaLnBrk="0" fontAlgn="base" hangingPunct="0">
        <a:spcBef>
          <a:spcPct val="0"/>
        </a:spcBef>
        <a:spcAft>
          <a:spcPct val="0"/>
        </a:spcAft>
        <a:defRPr sz="3600" b="1" i="0" kern="1200" baseline="0">
          <a:solidFill>
            <a:schemeClr val="bg1"/>
          </a:solidFill>
          <a:latin typeface="Trebuchet MS" panose="020B0603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rebuchet MS" panose="020B0603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rebuchet MS" panose="020B0603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rebuchet MS" panose="020B0603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rebuchet MS" panose="020B0603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Jorge.Arce@trade.gov" TargetMode="Externa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export.gov/usoffices"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maps/d/viewer?mid=1A2j9JRksad93_ffUTihJc3CEWR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2016.export.gov/industry/environment/index.asp"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2016.export.gov/industry/environment/index.asp"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762000" y="228600"/>
            <a:ext cx="8382000" cy="3962400"/>
          </a:xfrm>
        </p:spPr>
        <p:txBody>
          <a:bodyPr>
            <a:normAutofit/>
          </a:bodyPr>
          <a:lstStyle/>
          <a:p>
            <a:r>
              <a:rPr lang="en-US" altLang="en-US" dirty="0"/>
              <a:t>Tools and Resources to Get Your Products into International Markets</a:t>
            </a:r>
          </a:p>
        </p:txBody>
      </p:sp>
      <p:sp>
        <p:nvSpPr>
          <p:cNvPr id="3" name="Subtitle 2"/>
          <p:cNvSpPr>
            <a:spLocks noGrp="1"/>
          </p:cNvSpPr>
          <p:nvPr>
            <p:ph type="subTitle" idx="1"/>
          </p:nvPr>
        </p:nvSpPr>
        <p:spPr>
          <a:xfrm>
            <a:off x="914400" y="4038600"/>
            <a:ext cx="6172200" cy="2057400"/>
          </a:xfrm>
        </p:spPr>
        <p:txBody>
          <a:bodyPr>
            <a:normAutofit/>
          </a:bodyPr>
          <a:lstStyle/>
          <a:p>
            <a:r>
              <a:rPr lang="en-US" sz="2400" b="1" dirty="0"/>
              <a:t>Jorge Arce</a:t>
            </a:r>
          </a:p>
          <a:p>
            <a:r>
              <a:rPr lang="en-US" dirty="0"/>
              <a:t>Director (Jacksonville, Tallahassee, Pensacola)</a:t>
            </a:r>
          </a:p>
          <a:p>
            <a:r>
              <a:rPr lang="en-US" sz="2400" b="1" dirty="0"/>
              <a:t>U.S. Commercial Service</a:t>
            </a:r>
          </a:p>
          <a:p>
            <a:r>
              <a:rPr lang="en-US" dirty="0"/>
              <a:t>U.S. Department of Commerce</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Publications</a:t>
            </a:r>
          </a:p>
        </p:txBody>
      </p:sp>
      <p:sp>
        <p:nvSpPr>
          <p:cNvPr id="5" name="TextBox 4"/>
          <p:cNvSpPr txBox="1"/>
          <p:nvPr/>
        </p:nvSpPr>
        <p:spPr>
          <a:xfrm>
            <a:off x="609600" y="1352180"/>
            <a:ext cx="3124200" cy="4667620"/>
          </a:xfrm>
          <a:prstGeom prst="rect">
            <a:avLst/>
          </a:prstGeom>
          <a:noFill/>
        </p:spPr>
        <p:txBody>
          <a:bodyPr wrap="square" rtlCol="0">
            <a:spAutoFit/>
          </a:bodyPr>
          <a:lstStyle/>
          <a:p>
            <a:endParaRPr lang="en-US" dirty="0"/>
          </a:p>
        </p:txBody>
      </p:sp>
      <p:pic>
        <p:nvPicPr>
          <p:cNvPr id="7" name="Picture 6"/>
          <p:cNvPicPr>
            <a:picLocks noChangeAspect="1"/>
          </p:cNvPicPr>
          <p:nvPr/>
        </p:nvPicPr>
        <p:blipFill>
          <a:blip r:embed="rId2"/>
          <a:stretch>
            <a:fillRect/>
          </a:stretch>
        </p:blipFill>
        <p:spPr>
          <a:xfrm>
            <a:off x="979378" y="1410248"/>
            <a:ext cx="2983022" cy="4234194"/>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4724400" y="1505830"/>
            <a:ext cx="3250096" cy="4138612"/>
          </a:xfrm>
          <a:prstGeom prst="rect">
            <a:avLst/>
          </a:prstGeom>
        </p:spPr>
      </p:pic>
    </p:spTree>
    <p:extLst>
      <p:ext uri="{BB962C8B-B14F-4D97-AF65-F5344CB8AC3E}">
        <p14:creationId xmlns:p14="http://schemas.microsoft.com/office/powerpoint/2010/main" val="2366759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a:t>U.S. ET Manufacturing and Services Industry  $320.4 Billion</a:t>
            </a:r>
          </a:p>
        </p:txBody>
      </p:sp>
      <p:grpSp>
        <p:nvGrpSpPr>
          <p:cNvPr id="7" name="Group 6"/>
          <p:cNvGrpSpPr/>
          <p:nvPr/>
        </p:nvGrpSpPr>
        <p:grpSpPr>
          <a:xfrm>
            <a:off x="5427292" y="1453896"/>
            <a:ext cx="3370114" cy="4690872"/>
            <a:chOff x="5859448" y="1467148"/>
            <a:chExt cx="3370114" cy="4842212"/>
          </a:xfrm>
        </p:grpSpPr>
        <p:sp>
          <p:nvSpPr>
            <p:cNvPr id="8" name="TextBox 7"/>
            <p:cNvSpPr txBox="1"/>
            <p:nvPr/>
          </p:nvSpPr>
          <p:spPr>
            <a:xfrm>
              <a:off x="8104850" y="3584896"/>
              <a:ext cx="1124712" cy="667183"/>
            </a:xfrm>
            <a:prstGeom prst="rect">
              <a:avLst/>
            </a:prstGeom>
            <a:noFill/>
          </p:spPr>
          <p:txBody>
            <a:bodyPr wrap="square" rtlCol="0">
              <a:spAutoFit/>
            </a:bodyPr>
            <a:lstStyle/>
            <a:p>
              <a:pPr algn="ctr"/>
              <a:r>
                <a:rPr lang="en-US" sz="1200" b="1" dirty="0">
                  <a:solidFill>
                    <a:srgbClr val="C00000"/>
                  </a:solidFill>
                </a:rPr>
                <a:t>Total </a:t>
              </a:r>
            </a:p>
            <a:p>
              <a:pPr algn="ctr"/>
              <a:r>
                <a:rPr lang="en-US" sz="1200" b="1" dirty="0">
                  <a:solidFill>
                    <a:srgbClr val="C00000"/>
                  </a:solidFill>
                </a:rPr>
                <a:t>$320.4 Billion</a:t>
              </a:r>
            </a:p>
          </p:txBody>
        </p:sp>
        <p:sp>
          <p:nvSpPr>
            <p:cNvPr id="9" name="TextBox 8"/>
            <p:cNvSpPr txBox="1"/>
            <p:nvPr/>
          </p:nvSpPr>
          <p:spPr>
            <a:xfrm>
              <a:off x="5859448" y="3657421"/>
              <a:ext cx="1810512" cy="476560"/>
            </a:xfrm>
            <a:prstGeom prst="rect">
              <a:avLst/>
            </a:prstGeom>
            <a:noFill/>
          </p:spPr>
          <p:txBody>
            <a:bodyPr wrap="square" rtlCol="0">
              <a:spAutoFit/>
            </a:bodyPr>
            <a:lstStyle/>
            <a:p>
              <a:pPr algn="ctr"/>
              <a:r>
                <a:rPr lang="en-US" sz="1200" b="1" dirty="0">
                  <a:solidFill>
                    <a:schemeClr val="tx2"/>
                  </a:solidFill>
                </a:rPr>
                <a:t>Manufacturing </a:t>
              </a:r>
            </a:p>
            <a:p>
              <a:pPr algn="ctr"/>
              <a:r>
                <a:rPr lang="en-US" sz="1200" b="1" dirty="0">
                  <a:solidFill>
                    <a:schemeClr val="tx2"/>
                  </a:solidFill>
                </a:rPr>
                <a:t>$67.1</a:t>
              </a:r>
            </a:p>
          </p:txBody>
        </p:sp>
        <p:sp>
          <p:nvSpPr>
            <p:cNvPr id="10" name="Right Brace 9"/>
            <p:cNvSpPr/>
            <p:nvPr/>
          </p:nvSpPr>
          <p:spPr>
            <a:xfrm>
              <a:off x="7287768" y="1793715"/>
              <a:ext cx="153592" cy="4189078"/>
            </a:xfrm>
            <a:prstGeom prst="rightBrace">
              <a:avLst/>
            </a:prstGeom>
            <a:noFill/>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ight Brace 10"/>
            <p:cNvSpPr/>
            <p:nvPr/>
          </p:nvSpPr>
          <p:spPr>
            <a:xfrm>
              <a:off x="8110728" y="1467148"/>
              <a:ext cx="182880" cy="4842212"/>
            </a:xfrm>
            <a:prstGeom prst="rightBrace">
              <a:avLst/>
            </a:prstGeom>
            <a:noFill/>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a:off x="7086204" y="3657421"/>
              <a:ext cx="1399032" cy="476560"/>
            </a:xfrm>
            <a:prstGeom prst="rect">
              <a:avLst/>
            </a:prstGeom>
            <a:noFill/>
          </p:spPr>
          <p:txBody>
            <a:bodyPr wrap="square" rtlCol="0">
              <a:spAutoFit/>
            </a:bodyPr>
            <a:lstStyle/>
            <a:p>
              <a:pPr algn="ctr"/>
              <a:r>
                <a:rPr lang="en-US" sz="1200" b="1" dirty="0">
                  <a:solidFill>
                    <a:schemeClr val="tx2"/>
                  </a:solidFill>
                </a:rPr>
                <a:t>Services</a:t>
              </a:r>
            </a:p>
            <a:p>
              <a:pPr algn="ctr"/>
              <a:r>
                <a:rPr lang="en-US" sz="1200" b="1" dirty="0">
                  <a:solidFill>
                    <a:schemeClr val="tx2"/>
                  </a:solidFill>
                </a:rPr>
                <a:t>$253.3</a:t>
              </a:r>
            </a:p>
          </p:txBody>
        </p:sp>
        <p:sp>
          <p:nvSpPr>
            <p:cNvPr id="13" name="Right Brace 12"/>
            <p:cNvSpPr/>
            <p:nvPr/>
          </p:nvSpPr>
          <p:spPr>
            <a:xfrm>
              <a:off x="6053328" y="2431509"/>
              <a:ext cx="164592" cy="2913490"/>
            </a:xfrm>
            <a:prstGeom prst="rightBrace">
              <a:avLst/>
            </a:prstGeom>
            <a:noFill/>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4" name="Group 13"/>
          <p:cNvGrpSpPr/>
          <p:nvPr/>
        </p:nvGrpSpPr>
        <p:grpSpPr>
          <a:xfrm>
            <a:off x="7781544" y="1207008"/>
            <a:ext cx="1563624" cy="1399032"/>
            <a:chOff x="7781544" y="1207008"/>
            <a:chExt cx="1563624" cy="1399032"/>
          </a:xfrm>
        </p:grpSpPr>
        <p:sp>
          <p:nvSpPr>
            <p:cNvPr id="15" name="TextBox 14"/>
            <p:cNvSpPr txBox="1"/>
            <p:nvPr/>
          </p:nvSpPr>
          <p:spPr>
            <a:xfrm>
              <a:off x="7795192" y="1796332"/>
              <a:ext cx="1062393" cy="307777"/>
            </a:xfrm>
            <a:prstGeom prst="rect">
              <a:avLst/>
            </a:prstGeom>
            <a:noFill/>
          </p:spPr>
          <p:txBody>
            <a:bodyPr wrap="square" rtlCol="0">
              <a:spAutoFit/>
            </a:bodyPr>
            <a:lstStyle/>
            <a:p>
              <a:r>
                <a:rPr lang="en-US" sz="1400" dirty="0"/>
                <a:t>Services:</a:t>
              </a:r>
            </a:p>
          </p:txBody>
        </p:sp>
        <p:sp>
          <p:nvSpPr>
            <p:cNvPr id="16" name="TextBox 15"/>
            <p:cNvSpPr txBox="1"/>
            <p:nvPr/>
          </p:nvSpPr>
          <p:spPr>
            <a:xfrm>
              <a:off x="7781544" y="1207008"/>
              <a:ext cx="1430577" cy="256481"/>
            </a:xfrm>
            <a:prstGeom prst="rect">
              <a:avLst/>
            </a:prstGeom>
            <a:noFill/>
          </p:spPr>
          <p:txBody>
            <a:bodyPr wrap="square" rtlCol="0">
              <a:spAutoFit/>
            </a:bodyPr>
            <a:lstStyle/>
            <a:p>
              <a:r>
                <a:rPr lang="en-US" sz="1400" dirty="0"/>
                <a:t>Manufacturing:</a:t>
              </a:r>
            </a:p>
          </p:txBody>
        </p:sp>
        <p:pic>
          <p:nvPicPr>
            <p:cNvPr id="17" name="Picture 10"/>
            <p:cNvPicPr>
              <a:picLocks noChangeAspect="1" noChangeArrowheads="1"/>
            </p:cNvPicPr>
            <p:nvPr/>
          </p:nvPicPr>
          <p:blipFill>
            <a:blip r:embed="rId3" cstate="print"/>
            <a:srcRect/>
            <a:stretch>
              <a:fillRect/>
            </a:stretch>
          </p:blipFill>
          <p:spPr bwMode="auto">
            <a:xfrm>
              <a:off x="7863840" y="1302952"/>
              <a:ext cx="1481328" cy="727016"/>
            </a:xfrm>
            <a:prstGeom prst="rect">
              <a:avLst/>
            </a:prstGeom>
            <a:noFill/>
            <a:ln w="9525">
              <a:noFill/>
              <a:miter lim="800000"/>
              <a:headEnd/>
              <a:tailEnd/>
            </a:ln>
            <a:effectLst/>
          </p:spPr>
        </p:pic>
        <p:pic>
          <p:nvPicPr>
            <p:cNvPr id="18" name="Picture 11"/>
            <p:cNvPicPr>
              <a:picLocks noChangeAspect="1" noChangeArrowheads="1"/>
            </p:cNvPicPr>
            <p:nvPr/>
          </p:nvPicPr>
          <p:blipFill>
            <a:blip r:embed="rId4" cstate="print"/>
            <a:srcRect/>
            <a:stretch>
              <a:fillRect/>
            </a:stretch>
          </p:blipFill>
          <p:spPr bwMode="auto">
            <a:xfrm>
              <a:off x="7850600" y="1879024"/>
              <a:ext cx="1481328" cy="727016"/>
            </a:xfrm>
            <a:prstGeom prst="rect">
              <a:avLst/>
            </a:prstGeom>
            <a:noFill/>
            <a:ln w="9525">
              <a:noFill/>
              <a:miter lim="800000"/>
              <a:headEnd/>
              <a:tailEnd/>
            </a:ln>
            <a:effectLst/>
          </p:spPr>
        </p:pic>
      </p:grpSp>
      <p:pic>
        <p:nvPicPr>
          <p:cNvPr id="19" name="Picture 18"/>
          <p:cNvPicPr>
            <a:picLocks noChangeAspect="1"/>
          </p:cNvPicPr>
          <p:nvPr/>
        </p:nvPicPr>
        <p:blipFill>
          <a:blip r:embed="rId5"/>
          <a:stretch>
            <a:fillRect/>
          </a:stretch>
        </p:blipFill>
        <p:spPr>
          <a:xfrm>
            <a:off x="-1517904" y="1267672"/>
            <a:ext cx="8229600" cy="5591799"/>
          </a:xfrm>
          <a:prstGeom prst="rect">
            <a:avLst/>
          </a:prstGeom>
        </p:spPr>
      </p:pic>
      <p:pic>
        <p:nvPicPr>
          <p:cNvPr id="20" name="Picture 19"/>
          <p:cNvPicPr>
            <a:picLocks noChangeAspect="1"/>
          </p:cNvPicPr>
          <p:nvPr/>
        </p:nvPicPr>
        <p:blipFill>
          <a:blip r:embed="rId6"/>
          <a:stretch>
            <a:fillRect/>
          </a:stretch>
        </p:blipFill>
        <p:spPr>
          <a:xfrm>
            <a:off x="168784" y="1940419"/>
            <a:ext cx="5955117" cy="3742675"/>
          </a:xfrm>
          <a:prstGeom prst="rect">
            <a:avLst/>
          </a:prstGeom>
        </p:spPr>
      </p:pic>
    </p:spTree>
    <p:extLst>
      <p:ext uri="{BB962C8B-B14F-4D97-AF65-F5344CB8AC3E}">
        <p14:creationId xmlns:p14="http://schemas.microsoft.com/office/powerpoint/2010/main" val="3176730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Business Matchmaking</a:t>
            </a:r>
            <a:endParaRPr lang="en-US" dirty="0"/>
          </a:p>
        </p:txBody>
      </p:sp>
      <p:sp>
        <p:nvSpPr>
          <p:cNvPr id="3" name="Content Placeholder 2"/>
          <p:cNvSpPr>
            <a:spLocks noGrp="1"/>
          </p:cNvSpPr>
          <p:nvPr>
            <p:ph idx="1"/>
          </p:nvPr>
        </p:nvSpPr>
        <p:spPr/>
        <p:txBody>
          <a:bodyPr>
            <a:normAutofit/>
          </a:bodyPr>
          <a:lstStyle/>
          <a:p>
            <a:r>
              <a:rPr lang="en-US" dirty="0"/>
              <a:t>Connect with pre-screened buyers at major U.S. and international trade shows</a:t>
            </a:r>
          </a:p>
          <a:p>
            <a:r>
              <a:rPr lang="en-US" dirty="0"/>
              <a:t>Exhibit in the U.S. Pavilions at international trade shows</a:t>
            </a:r>
          </a:p>
          <a:p>
            <a:r>
              <a:rPr lang="en-US" dirty="0"/>
              <a:t>Attend our Discover Global Markets and Trade Winds business forums for networking and one-on-ones with U.S. commercial diplomats</a:t>
            </a:r>
          </a:p>
        </p:txBody>
      </p:sp>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7250" b="34250"/>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r>
              <a:rPr lang="en-US" altLang="en-US" dirty="0"/>
              <a:t>Market Intelligence</a:t>
            </a:r>
          </a:p>
        </p:txBody>
      </p:sp>
      <p:sp>
        <p:nvSpPr>
          <p:cNvPr id="3" name="Content Placeholder 2"/>
          <p:cNvSpPr>
            <a:spLocks noGrp="1"/>
          </p:cNvSpPr>
          <p:nvPr>
            <p:ph idx="1"/>
          </p:nvPr>
        </p:nvSpPr>
        <p:spPr/>
        <p:txBody>
          <a:bodyPr>
            <a:normAutofit/>
          </a:bodyPr>
          <a:lstStyle/>
          <a:p>
            <a:r>
              <a:rPr lang="en-US" dirty="0"/>
              <a:t>The latest market information, prepared by U.S. Commercial Service staff stationed within each market</a:t>
            </a:r>
          </a:p>
          <a:p>
            <a:r>
              <a:rPr lang="en-US" dirty="0"/>
              <a:t>Customized market research—prepared just for you</a:t>
            </a:r>
          </a:p>
          <a:p>
            <a:r>
              <a:rPr lang="en-US" dirty="0"/>
              <a:t>Background reports and other information about prospective business partners</a:t>
            </a:r>
          </a:p>
          <a:p>
            <a:r>
              <a:rPr lang="en-US" dirty="0"/>
              <a:t>Online resources</a:t>
            </a:r>
          </a:p>
        </p:txBody>
      </p:sp>
      <p:pic>
        <p:nvPicPr>
          <p:cNvPr id="4" name="Picture Placeholder 3"/>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38762" b="2802"/>
          <a:stretch/>
        </p:blip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a:t>Trade Counseling</a:t>
            </a:r>
          </a:p>
        </p:txBody>
      </p:sp>
      <p:sp>
        <p:nvSpPr>
          <p:cNvPr id="3" name="Content Placeholder 2"/>
          <p:cNvSpPr>
            <a:spLocks noGrp="1"/>
          </p:cNvSpPr>
          <p:nvPr>
            <p:ph idx="1"/>
          </p:nvPr>
        </p:nvSpPr>
        <p:spPr/>
        <p:txBody>
          <a:bodyPr>
            <a:normAutofit/>
          </a:bodyPr>
          <a:lstStyle/>
          <a:p>
            <a:r>
              <a:rPr lang="en-US" dirty="0"/>
              <a:t>Information and advice</a:t>
            </a:r>
          </a:p>
          <a:p>
            <a:r>
              <a:rPr lang="en-US" dirty="0"/>
              <a:t>Planning, strategy, and solutions</a:t>
            </a:r>
          </a:p>
          <a:p>
            <a:r>
              <a:rPr lang="en-US" dirty="0"/>
              <a:t>Legal and regulatory issues</a:t>
            </a:r>
          </a:p>
          <a:p>
            <a:r>
              <a:rPr lang="en-US" dirty="0"/>
              <a:t>Licensing and standards</a:t>
            </a:r>
          </a:p>
          <a:p>
            <a:r>
              <a:rPr lang="en-US" dirty="0"/>
              <a:t>Intellectual property</a:t>
            </a:r>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0782" b="20782"/>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ltLang="en-US" dirty="0"/>
              <a:t>Commercial Diplomacy</a:t>
            </a:r>
            <a:endParaRPr lang="en-US" dirty="0"/>
          </a:p>
        </p:txBody>
      </p:sp>
      <p:sp>
        <p:nvSpPr>
          <p:cNvPr id="3" name="Content Placeholder 2"/>
          <p:cNvSpPr>
            <a:spLocks noGrp="1"/>
          </p:cNvSpPr>
          <p:nvPr>
            <p:ph idx="1"/>
          </p:nvPr>
        </p:nvSpPr>
        <p:spPr/>
        <p:txBody>
          <a:bodyPr>
            <a:normAutofit/>
          </a:bodyPr>
          <a:lstStyle/>
          <a:p>
            <a:r>
              <a:rPr lang="en-US" dirty="0"/>
              <a:t>Government-to-government support</a:t>
            </a:r>
          </a:p>
          <a:p>
            <a:r>
              <a:rPr lang="en-US" dirty="0"/>
              <a:t>Overcome unfair or illegal international actions</a:t>
            </a:r>
          </a:p>
          <a:p>
            <a:r>
              <a:rPr lang="en-US" dirty="0"/>
              <a:t>Coordinate between multiple U.S. government agencies</a:t>
            </a:r>
          </a:p>
          <a:p>
            <a:r>
              <a:rPr lang="en-US" dirty="0"/>
              <a:t>Work with U.S. Embassies and Consulates to create the best international strategies</a:t>
            </a:r>
          </a:p>
        </p:txBody>
      </p:sp>
      <p:pic>
        <p:nvPicPr>
          <p:cNvPr id="7" name="Picture Placeholder 6"/>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23600" b="14000"/>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a:r>
              <a:rPr lang="en-US" sz="3600" b="1" dirty="0">
                <a:solidFill>
                  <a:schemeClr val="bg1"/>
                </a:solidFill>
                <a:latin typeface="Trebuchet MS" panose="020B0603020202020204" pitchFamily="34" charset="0"/>
              </a:rPr>
              <a:t>Trade Shows and Business Forums</a:t>
            </a:r>
          </a:p>
        </p:txBody>
      </p:sp>
      <p:sp>
        <p:nvSpPr>
          <p:cNvPr id="3" name="Subtitle 2"/>
          <p:cNvSpPr>
            <a:spLocks noGrp="1"/>
          </p:cNvSpPr>
          <p:nvPr>
            <p:ph idx="1"/>
          </p:nvPr>
        </p:nvSpPr>
        <p:spPr/>
        <p:txBody>
          <a:bodyPr>
            <a:normAutofit/>
          </a:bodyPr>
          <a:lstStyle/>
          <a:p>
            <a:r>
              <a:rPr lang="en-US" i="1" dirty="0"/>
              <a:t>Discover Global Markets</a:t>
            </a:r>
            <a:r>
              <a:rPr lang="en-US" dirty="0"/>
              <a:t> and </a:t>
            </a:r>
            <a:r>
              <a:rPr lang="en-US" i="1" dirty="0"/>
              <a:t>Trade Winds</a:t>
            </a:r>
          </a:p>
          <a:p>
            <a:r>
              <a:rPr lang="en-US" dirty="0"/>
              <a:t>Private and public trade events around the world</a:t>
            </a:r>
          </a:p>
          <a:p>
            <a:r>
              <a:rPr lang="en-US" dirty="0"/>
              <a:t>Other, smaller local/regional industry events</a:t>
            </a:r>
          </a:p>
        </p:txBody>
      </p:sp>
      <p:pic>
        <p:nvPicPr>
          <p:cNvPr id="5" name="Picture Placehold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5427" b="35427"/>
          <a:stretch>
            <a:fillRect/>
          </a:stretch>
        </p:blipFill>
        <p:spPr/>
      </p:pic>
    </p:spTree>
    <p:extLst>
      <p:ext uri="{BB962C8B-B14F-4D97-AF65-F5344CB8AC3E}">
        <p14:creationId xmlns:p14="http://schemas.microsoft.com/office/powerpoint/2010/main" val="4100046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How do our Clients Feel About Us? </a:t>
            </a:r>
          </a:p>
        </p:txBody>
      </p:sp>
      <p:sp>
        <p:nvSpPr>
          <p:cNvPr id="3" name="Content Placeholder 2"/>
          <p:cNvSpPr>
            <a:spLocks noGrp="1"/>
          </p:cNvSpPr>
          <p:nvPr>
            <p:ph idx="1"/>
          </p:nvPr>
        </p:nvSpPr>
        <p:spPr/>
        <p:txBody>
          <a:bodyPr>
            <a:normAutofit/>
          </a:bodyPr>
          <a:lstStyle/>
          <a:p>
            <a:r>
              <a:rPr lang="en-US" sz="2400" dirty="0"/>
              <a:t>The U.S. Commercial Service is among the highest rated organizations, public or private, in terms of customer satisfaction.</a:t>
            </a:r>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7500" b="17500"/>
          <a:stretch>
            <a:fillRect/>
          </a:stretch>
        </p:blipFill>
        <p:spPr/>
      </p:pic>
    </p:spTree>
    <p:extLst>
      <p:ext uri="{BB962C8B-B14F-4D97-AF65-F5344CB8AC3E}">
        <p14:creationId xmlns:p14="http://schemas.microsoft.com/office/powerpoint/2010/main" val="3680272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2700" dirty="0"/>
              <a:t>What Clients Love About Us</a:t>
            </a:r>
          </a:p>
        </p:txBody>
      </p:sp>
      <p:sp>
        <p:nvSpPr>
          <p:cNvPr id="4" name="Rounded Rectangle 3"/>
          <p:cNvSpPr/>
          <p:nvPr/>
        </p:nvSpPr>
        <p:spPr>
          <a:xfrm>
            <a:off x="990600" y="1295400"/>
            <a:ext cx="2743200" cy="685800"/>
          </a:xfrm>
          <a:prstGeom prst="roundRect">
            <a:avLst/>
          </a:prstGeom>
          <a:solidFill>
            <a:srgbClr val="FFFF00"/>
          </a:solidFill>
          <a:ln>
            <a:noFill/>
          </a:ln>
          <a:effectLst>
            <a:outerShdw dist="38100" dir="270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rebuchet MS" panose="020B0603020202020204" pitchFamily="34" charset="0"/>
              </a:rPr>
              <a:t>“…my go-to resource if I have export questions.”</a:t>
            </a:r>
          </a:p>
        </p:txBody>
      </p:sp>
      <p:sp>
        <p:nvSpPr>
          <p:cNvPr id="7" name="Rounded Rectangle 6"/>
          <p:cNvSpPr/>
          <p:nvPr/>
        </p:nvSpPr>
        <p:spPr>
          <a:xfrm>
            <a:off x="4495800" y="1295400"/>
            <a:ext cx="3429000" cy="381000"/>
          </a:xfrm>
          <a:prstGeom prst="roundRect">
            <a:avLst/>
          </a:prstGeom>
          <a:solidFill>
            <a:schemeClr val="accent6">
              <a:lumMod val="60000"/>
              <a:lumOff val="40000"/>
            </a:schemeClr>
          </a:solidFill>
          <a:ln>
            <a:noFill/>
          </a:ln>
          <a:effectLst>
            <a:outerShdw dist="38100" dir="270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“Friendly and easy to work with.”</a:t>
            </a:r>
          </a:p>
        </p:txBody>
      </p:sp>
      <p:sp>
        <p:nvSpPr>
          <p:cNvPr id="8" name="Rounded Rectangle 7"/>
          <p:cNvSpPr/>
          <p:nvPr/>
        </p:nvSpPr>
        <p:spPr>
          <a:xfrm>
            <a:off x="990600" y="2337708"/>
            <a:ext cx="2590800" cy="685800"/>
          </a:xfrm>
          <a:prstGeom prst="roundRect">
            <a:avLst/>
          </a:prstGeom>
          <a:solidFill>
            <a:schemeClr val="accent4">
              <a:lumMod val="40000"/>
              <a:lumOff val="60000"/>
            </a:schemeClr>
          </a:solidFill>
          <a:ln>
            <a:noFill/>
          </a:ln>
          <a:effectLst>
            <a:outerShdw dist="38100" dir="270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“You care that I will get what I need to succeed.”</a:t>
            </a:r>
          </a:p>
        </p:txBody>
      </p:sp>
      <p:sp>
        <p:nvSpPr>
          <p:cNvPr id="9" name="Rounded Rectangle 8"/>
          <p:cNvSpPr/>
          <p:nvPr/>
        </p:nvSpPr>
        <p:spPr>
          <a:xfrm>
            <a:off x="990600" y="3384027"/>
            <a:ext cx="2286000" cy="914400"/>
          </a:xfrm>
          <a:prstGeom prst="roundRect">
            <a:avLst/>
          </a:prstGeom>
          <a:solidFill>
            <a:schemeClr val="accent2">
              <a:lumMod val="60000"/>
              <a:lumOff val="40000"/>
            </a:schemeClr>
          </a:solidFill>
          <a:ln>
            <a:noFill/>
          </a:ln>
          <a:effectLst>
            <a:outerShdw dist="38100" dir="270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“Extensive, good-quality network of country specialists…”</a:t>
            </a:r>
          </a:p>
        </p:txBody>
      </p:sp>
      <p:sp>
        <p:nvSpPr>
          <p:cNvPr id="11" name="Rounded Rectangle 10"/>
          <p:cNvSpPr/>
          <p:nvPr/>
        </p:nvSpPr>
        <p:spPr>
          <a:xfrm>
            <a:off x="4495800" y="2049379"/>
            <a:ext cx="4267200" cy="685800"/>
          </a:xfrm>
          <a:prstGeom prst="roundRect">
            <a:avLst/>
          </a:prstGeom>
          <a:solidFill>
            <a:schemeClr val="accent3">
              <a:lumMod val="40000"/>
              <a:lumOff val="60000"/>
            </a:schemeClr>
          </a:solidFill>
          <a:ln>
            <a:noFill/>
          </a:ln>
          <a:effectLst>
            <a:outerShdw dist="38100" dir="270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“…super helpful and extremely willing to help [accomplish] what I need to do…”</a:t>
            </a:r>
          </a:p>
        </p:txBody>
      </p:sp>
      <p:sp>
        <p:nvSpPr>
          <p:cNvPr id="12" name="Rounded Rectangle 11"/>
          <p:cNvSpPr/>
          <p:nvPr/>
        </p:nvSpPr>
        <p:spPr>
          <a:xfrm>
            <a:off x="4495800" y="3104867"/>
            <a:ext cx="3657600" cy="990600"/>
          </a:xfrm>
          <a:prstGeom prst="roundRect">
            <a:avLst/>
          </a:prstGeom>
          <a:solidFill>
            <a:schemeClr val="accent5">
              <a:lumMod val="60000"/>
              <a:lumOff val="40000"/>
            </a:schemeClr>
          </a:solidFill>
          <a:ln>
            <a:noFill/>
          </a:ln>
          <a:effectLst>
            <a:outerShdw dist="38100" dir="270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“[They] reach out to companies that I could not be aware of... and check their capabilities to represent us.”</a:t>
            </a:r>
          </a:p>
        </p:txBody>
      </p:sp>
      <p:sp>
        <p:nvSpPr>
          <p:cNvPr id="14" name="Rounded Rectangle 13"/>
          <p:cNvSpPr/>
          <p:nvPr/>
        </p:nvSpPr>
        <p:spPr>
          <a:xfrm>
            <a:off x="5029200" y="4419600"/>
            <a:ext cx="2667000" cy="533400"/>
          </a:xfrm>
          <a:prstGeom prst="roundRect">
            <a:avLst/>
          </a:prstGeom>
          <a:solidFill>
            <a:schemeClr val="bg2">
              <a:lumMod val="75000"/>
            </a:schemeClr>
          </a:solidFill>
          <a:ln>
            <a:noFill/>
          </a:ln>
          <a:effectLst>
            <a:outerShdw dist="38100" dir="270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“…overcomes the fear of doing business overseas.”</a:t>
            </a:r>
          </a:p>
        </p:txBody>
      </p:sp>
      <p:sp>
        <p:nvSpPr>
          <p:cNvPr id="15" name="Rounded Rectangle 14"/>
          <p:cNvSpPr/>
          <p:nvPr/>
        </p:nvSpPr>
        <p:spPr>
          <a:xfrm>
            <a:off x="990600" y="4658946"/>
            <a:ext cx="3200400" cy="1170214"/>
          </a:xfrm>
          <a:prstGeom prst="roundRect">
            <a:avLst/>
          </a:prstGeom>
          <a:solidFill>
            <a:schemeClr val="tx2">
              <a:lumMod val="20000"/>
              <a:lumOff val="80000"/>
            </a:schemeClr>
          </a:solidFill>
          <a:ln>
            <a:noFill/>
          </a:ln>
          <a:effectLst>
            <a:outerShdw dist="38100" dir="270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“…FANTASTIC… responsive, knowledgeable, and go beyond the call [of duty] to assist us with any need, large or small.”</a:t>
            </a:r>
          </a:p>
        </p:txBody>
      </p:sp>
    </p:spTree>
    <p:extLst>
      <p:ext uri="{BB962C8B-B14F-4D97-AF65-F5344CB8AC3E}">
        <p14:creationId xmlns:p14="http://schemas.microsoft.com/office/powerpoint/2010/main" val="165365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838200" y="2303930"/>
            <a:ext cx="3429000" cy="1831975"/>
          </a:xfrm>
        </p:spPr>
        <p:txBody>
          <a:bodyPr/>
          <a:lstStyle/>
          <a:p>
            <a:pPr eaLnBrk="1" hangingPunct="1"/>
            <a:r>
              <a:rPr lang="en-US" altLang="en-US" sz="2200" dirty="0">
                <a:cs typeface="Arial" charset="0"/>
              </a:rPr>
              <a:t>Contact us today </a:t>
            </a:r>
            <a:br>
              <a:rPr lang="en-US" altLang="en-US" sz="2200" dirty="0">
                <a:cs typeface="Arial" charset="0"/>
              </a:rPr>
            </a:br>
            <a:r>
              <a:rPr lang="en-US" altLang="en-US" sz="2200" dirty="0">
                <a:cs typeface="Arial" charset="0"/>
              </a:rPr>
              <a:t>to connect with a </a:t>
            </a:r>
            <a:br>
              <a:rPr lang="en-US" altLang="en-US" sz="2200" dirty="0">
                <a:cs typeface="Arial" charset="0"/>
              </a:rPr>
            </a:br>
            <a:r>
              <a:rPr lang="en-US" altLang="en-US" sz="2200" dirty="0">
                <a:cs typeface="Arial" charset="0"/>
              </a:rPr>
              <a:t>world of opportunity. </a:t>
            </a:r>
          </a:p>
        </p:txBody>
      </p:sp>
      <p:sp>
        <p:nvSpPr>
          <p:cNvPr id="26627" name="Content Placeholder 2"/>
          <p:cNvSpPr>
            <a:spLocks noGrp="1"/>
          </p:cNvSpPr>
          <p:nvPr>
            <p:ph type="subTitle" idx="1"/>
          </p:nvPr>
        </p:nvSpPr>
        <p:spPr>
          <a:xfrm>
            <a:off x="838200" y="3810000"/>
            <a:ext cx="5715000" cy="762000"/>
          </a:xfrm>
        </p:spPr>
        <p:txBody>
          <a:bodyPr>
            <a:noAutofit/>
          </a:bodyPr>
          <a:lstStyle/>
          <a:p>
            <a:pPr eaLnBrk="1" hangingPunct="1">
              <a:spcAft>
                <a:spcPts val="600"/>
              </a:spcAft>
              <a:buFont typeface="Wingdings" pitchFamily="2" charset="2"/>
              <a:buNone/>
            </a:pPr>
            <a:r>
              <a:rPr lang="en-US" altLang="en-US" sz="3200" b="1" i="1" dirty="0">
                <a:solidFill>
                  <a:srgbClr val="0067AC"/>
                </a:solidFill>
              </a:rPr>
              <a:t>http://export.gov/usoffices</a:t>
            </a:r>
            <a:endParaRPr lang="en-US" altLang="en-US" sz="3200" b="1" i="1" dirty="0">
              <a:solidFill>
                <a:srgbClr val="0067AC"/>
              </a:solidFill>
              <a:cs typeface="Arial" charset="0"/>
            </a:endParaRPr>
          </a:p>
        </p:txBody>
      </p:sp>
      <p:pic>
        <p:nvPicPr>
          <p:cNvPr id="26630" name="Picture 6" descr="Seller Tagline (2-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511800"/>
            <a:ext cx="441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38600" y="1143000"/>
            <a:ext cx="4953000" cy="2000548"/>
          </a:xfrm>
          <a:prstGeom prst="rect">
            <a:avLst/>
          </a:prstGeom>
          <a:noFill/>
        </p:spPr>
        <p:txBody>
          <a:bodyPr wrap="square" rtlCol="0">
            <a:spAutoFit/>
          </a:bodyPr>
          <a:lstStyle/>
          <a:p>
            <a:r>
              <a:rPr lang="en-US" sz="4000" b="1" dirty="0"/>
              <a:t>Jorge Arce</a:t>
            </a:r>
          </a:p>
          <a:p>
            <a:r>
              <a:rPr lang="en-US" sz="2800" dirty="0"/>
              <a:t>Mobile:  904-477-9485</a:t>
            </a:r>
          </a:p>
          <a:p>
            <a:r>
              <a:rPr lang="en-US" sz="2800" dirty="0"/>
              <a:t>Office:  904-232-1270</a:t>
            </a:r>
          </a:p>
          <a:p>
            <a:r>
              <a:rPr lang="en-US" sz="2800" dirty="0">
                <a:hlinkClick r:id="rId3"/>
              </a:rPr>
              <a:t>Jorge.Arce@trade.gov</a:t>
            </a:r>
            <a:r>
              <a:rPr lang="en-US" sz="2800"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a:t>Let Us Help You Export</a:t>
            </a:r>
            <a:endParaRPr lang="en-US" altLang="en-US" dirty="0"/>
          </a:p>
        </p:txBody>
      </p:sp>
      <p:sp>
        <p:nvSpPr>
          <p:cNvPr id="3" name="Content Placeholder 2"/>
          <p:cNvSpPr>
            <a:spLocks noGrp="1"/>
          </p:cNvSpPr>
          <p:nvPr>
            <p:ph idx="1"/>
          </p:nvPr>
        </p:nvSpPr>
        <p:spPr/>
        <p:txBody>
          <a:bodyPr/>
          <a:lstStyle/>
          <a:p>
            <a:r>
              <a:rPr lang="en-US" dirty="0"/>
              <a:t>The U.S. Commercial Service is the lead trade promotion agency of the U.S. government. U.S. Commercial Service trade professionals in over 100 U.S. cities and more than 75 countries help U.S. companies get started in exporting or increase sales to new global markets. To find a U.S. office near you, visit </a:t>
            </a:r>
            <a:r>
              <a:rPr lang="en-US" dirty="0">
                <a:hlinkClick r:id="rId2"/>
              </a:rPr>
              <a:t>http://</a:t>
            </a:r>
            <a:r>
              <a:rPr lang="en-US" i="1" dirty="0">
                <a:hlinkClick r:id="rId2"/>
              </a:rPr>
              <a:t>export.gov/usoffices</a:t>
            </a:r>
            <a:r>
              <a:rPr lang="en-US" i="1" dirty="0"/>
              <a:t> </a:t>
            </a:r>
            <a:endParaRPr lang="en-US" dirty="0"/>
          </a:p>
        </p:txBody>
      </p:sp>
      <p:pic>
        <p:nvPicPr>
          <p:cNvPr id="2" name="Picture Placeholder 1"/>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4821" b="26697"/>
          <a:stretch/>
        </p:blip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r>
              <a:rPr lang="en-US" altLang="en-US" dirty="0"/>
              <a:t>We Open Doors No One Else Can</a:t>
            </a:r>
          </a:p>
        </p:txBody>
      </p:sp>
      <p:sp>
        <p:nvSpPr>
          <p:cNvPr id="3" name="Content Placeholder 2"/>
          <p:cNvSpPr>
            <a:spLocks noGrp="1"/>
          </p:cNvSpPr>
          <p:nvPr>
            <p:ph idx="1"/>
          </p:nvPr>
        </p:nvSpPr>
        <p:spPr/>
        <p:txBody>
          <a:bodyPr>
            <a:normAutofit/>
          </a:bodyPr>
          <a:lstStyle/>
          <a:p>
            <a:r>
              <a:rPr lang="en-US" sz="2000" dirty="0"/>
              <a:t>Global network of trade professionals</a:t>
            </a:r>
          </a:p>
          <a:p>
            <a:r>
              <a:rPr lang="en-US" sz="2000" dirty="0"/>
              <a:t>Business relationships with foreign governments, buyers, and business leaders worldwide</a:t>
            </a:r>
          </a:p>
        </p:txBody>
      </p:sp>
      <p:pic>
        <p:nvPicPr>
          <p:cNvPr id="9" name="Picture Placeholder 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5737" b="25737"/>
          <a:stretch>
            <a:fillRect/>
          </a:stretch>
        </p:blipFill>
        <p:spPr/>
      </p:pic>
      <p:sp>
        <p:nvSpPr>
          <p:cNvPr id="6147" name="TextBox 6"/>
          <p:cNvSpPr txBox="1">
            <a:spLocks noChangeArrowheads="1"/>
          </p:cNvSpPr>
          <p:nvPr/>
        </p:nvSpPr>
        <p:spPr bwMode="auto">
          <a:xfrm>
            <a:off x="5715000" y="47244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ltLang="en-US" sz="2800" dirty="0"/>
              <a:t>Doing Business Internationally Just Got Easier</a:t>
            </a:r>
            <a:endParaRPr lang="en-US" sz="2800" dirty="0"/>
          </a:p>
        </p:txBody>
      </p:sp>
      <p:sp>
        <p:nvSpPr>
          <p:cNvPr id="3" name="Content Placeholder 2"/>
          <p:cNvSpPr>
            <a:spLocks noGrp="1"/>
          </p:cNvSpPr>
          <p:nvPr>
            <p:ph idx="1"/>
          </p:nvPr>
        </p:nvSpPr>
        <p:spPr/>
        <p:txBody>
          <a:bodyPr/>
          <a:lstStyle/>
          <a:p>
            <a:r>
              <a:rPr lang="en-US" dirty="0"/>
              <a:t>Market Intelligence</a:t>
            </a:r>
          </a:p>
          <a:p>
            <a:r>
              <a:rPr lang="en-US" dirty="0"/>
              <a:t>Customized Trade Counseling</a:t>
            </a:r>
          </a:p>
          <a:p>
            <a:r>
              <a:rPr lang="en-US" dirty="0"/>
              <a:t>Business Matchmaking</a:t>
            </a:r>
          </a:p>
          <a:p>
            <a:r>
              <a:rPr lang="en-US" dirty="0"/>
              <a:t>Commercial Diplomacy and Trade Dispute Assistance</a:t>
            </a:r>
          </a:p>
          <a:p>
            <a:endParaRPr lang="en-US" dirty="0"/>
          </a:p>
          <a:p>
            <a:endParaRPr lang="en-US" dirty="0"/>
          </a:p>
        </p:txBody>
      </p:sp>
      <p:pic>
        <p:nvPicPr>
          <p:cNvPr id="10" name="Picture Placeholder 9"/>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1748" b="21748"/>
          <a:stretch>
            <a:fillRect/>
          </a:stretch>
        </p:blipFill>
        <p:spPr/>
      </p:pic>
    </p:spTree>
    <p:extLst>
      <p:ext uri="{BB962C8B-B14F-4D97-AF65-F5344CB8AC3E}">
        <p14:creationId xmlns:p14="http://schemas.microsoft.com/office/powerpoint/2010/main" val="4218317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Local Expertise; Worldwide Reach</a:t>
            </a:r>
          </a:p>
        </p:txBody>
      </p:sp>
      <p:pic>
        <p:nvPicPr>
          <p:cNvPr id="9" name="Picture Placeholder 8">
            <a:hlinkClick r:id="rId3"/>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44" r="244"/>
          <a:stretch>
            <a:fillRect/>
          </a:stretch>
        </p:blip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8600" y="76200"/>
            <a:ext cx="9144000" cy="914400"/>
          </a:xfrm>
        </p:spPr>
        <p:txBody>
          <a:bodyPr>
            <a:normAutofit/>
          </a:bodyPr>
          <a:lstStyle/>
          <a:p>
            <a:r>
              <a:rPr lang="en-US" dirty="0"/>
              <a:t>Industry Expertise:  </a:t>
            </a:r>
            <a:r>
              <a:rPr lang="en-US" dirty="0" err="1"/>
              <a:t>ETechnologies</a:t>
            </a:r>
            <a:endParaRPr lang="en-US" dirty="0"/>
          </a:p>
        </p:txBody>
      </p:sp>
      <p:sp>
        <p:nvSpPr>
          <p:cNvPr id="4" name="Content Placeholder 3"/>
          <p:cNvSpPr>
            <a:spLocks noGrp="1"/>
          </p:cNvSpPr>
          <p:nvPr>
            <p:ph idx="1"/>
          </p:nvPr>
        </p:nvSpPr>
        <p:spPr/>
        <p:txBody>
          <a:bodyPr/>
          <a:lstStyle/>
          <a:p>
            <a:r>
              <a:rPr lang="en-US" dirty="0"/>
              <a:t>Teams of trade professionals worldwide serving exporters with innovative solutions and targeted information to meet their demand for relevant, timely, industry- and country-specific intelligence.</a:t>
            </a:r>
          </a:p>
          <a:p>
            <a:endParaRPr lang="en-US" dirty="0"/>
          </a:p>
          <a:p>
            <a:r>
              <a:rPr lang="en-US" dirty="0">
                <a:hlinkClick r:id="rId3"/>
              </a:rPr>
              <a:t>http://2016.export.gov/industry/environment/index.asp</a:t>
            </a:r>
            <a:r>
              <a:rPr lang="en-US" dirty="0"/>
              <a:t> </a:t>
            </a:r>
          </a:p>
        </p:txBody>
      </p:sp>
      <p:pic>
        <p:nvPicPr>
          <p:cNvPr id="3" name="Picture Placeholder 2"/>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20750" b="20750"/>
          <a:stretch>
            <a:fillRect/>
          </a:stretch>
        </p:blipFill>
        <p:spPr/>
      </p:pic>
    </p:spTree>
    <p:extLst>
      <p:ext uri="{BB962C8B-B14F-4D97-AF65-F5344CB8AC3E}">
        <p14:creationId xmlns:p14="http://schemas.microsoft.com/office/powerpoint/2010/main" val="1791429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839200" cy="914400"/>
          </a:xfrm>
        </p:spPr>
        <p:txBody>
          <a:bodyPr>
            <a:normAutofit fontScale="90000"/>
          </a:bodyPr>
          <a:lstStyle/>
          <a:p>
            <a:r>
              <a:rPr lang="en-US" dirty="0"/>
              <a:t>The U.S. ET Export Imperative, U.S. Billion</a:t>
            </a:r>
            <a:br>
              <a:rPr lang="en-US" dirty="0"/>
            </a:br>
            <a:endParaRPr lang="en-US" dirty="0"/>
          </a:p>
        </p:txBody>
      </p:sp>
      <p:sp>
        <p:nvSpPr>
          <p:cNvPr id="5" name="Rectangle 4"/>
          <p:cNvSpPr/>
          <p:nvPr/>
        </p:nvSpPr>
        <p:spPr>
          <a:xfrm>
            <a:off x="7095499" y="5229740"/>
            <a:ext cx="1828800" cy="382008"/>
          </a:xfrm>
          <a:prstGeom prst="rect">
            <a:avLst/>
          </a:prstGeom>
          <a:solidFill>
            <a:schemeClr val="accent2">
              <a:lumMod val="40000"/>
              <a:lumOff val="60000"/>
              <a:alpha val="5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095880" y="3506817"/>
            <a:ext cx="1828800" cy="1724312"/>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095880" y="990600"/>
            <a:ext cx="1828800" cy="2521457"/>
          </a:xfrm>
          <a:prstGeom prst="rect">
            <a:avLst/>
          </a:prstGeom>
          <a:solidFill>
            <a:schemeClr val="accent3">
              <a:lumMod val="40000"/>
              <a:lumOff val="60000"/>
              <a:alpha val="5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1"/>
          <p:cNvSpPr txBox="1"/>
          <p:nvPr/>
        </p:nvSpPr>
        <p:spPr>
          <a:xfrm>
            <a:off x="7116086" y="5157732"/>
            <a:ext cx="2139696" cy="5760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t>U.S. Imports: </a:t>
            </a:r>
          </a:p>
          <a:p>
            <a:r>
              <a:rPr lang="en-US" sz="1400" b="1" dirty="0">
                <a:solidFill>
                  <a:srgbClr val="C00000"/>
                </a:solidFill>
              </a:rPr>
              <a:t>$23.1 </a:t>
            </a:r>
            <a:r>
              <a:rPr lang="en-US" sz="1400" b="1" baseline="0" dirty="0">
                <a:solidFill>
                  <a:srgbClr val="C00000"/>
                </a:solidFill>
              </a:rPr>
              <a:t>Billion </a:t>
            </a:r>
          </a:p>
        </p:txBody>
      </p:sp>
      <p:sp>
        <p:nvSpPr>
          <p:cNvPr id="9" name="TextBox 4"/>
          <p:cNvSpPr txBox="1"/>
          <p:nvPr/>
        </p:nvSpPr>
        <p:spPr>
          <a:xfrm>
            <a:off x="7115324" y="1738843"/>
            <a:ext cx="1493012" cy="109537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t>Export </a:t>
            </a:r>
          </a:p>
          <a:p>
            <a:r>
              <a:rPr lang="en-US" sz="1400" b="1" dirty="0"/>
              <a:t>Potential:</a:t>
            </a:r>
          </a:p>
          <a:p>
            <a:r>
              <a:rPr lang="en-US" sz="1400" b="1" dirty="0">
                <a:solidFill>
                  <a:srgbClr val="C00000"/>
                </a:solidFill>
              </a:rPr>
              <a:t>$699.6 Billion</a:t>
            </a:r>
            <a:r>
              <a:rPr lang="en-US" sz="1400" b="1" baseline="0" dirty="0">
                <a:solidFill>
                  <a:srgbClr val="C00000"/>
                </a:solidFill>
              </a:rPr>
              <a:t> </a:t>
            </a:r>
          </a:p>
          <a:p>
            <a:r>
              <a:rPr lang="en-US" sz="1400" dirty="0"/>
              <a:t>Non-U.S. </a:t>
            </a:r>
          </a:p>
          <a:p>
            <a:r>
              <a:rPr lang="en-US" sz="1400" dirty="0"/>
              <a:t>Global Market </a:t>
            </a:r>
          </a:p>
        </p:txBody>
      </p:sp>
      <p:sp>
        <p:nvSpPr>
          <p:cNvPr id="12" name="Right Brace 11"/>
          <p:cNvSpPr/>
          <p:nvPr/>
        </p:nvSpPr>
        <p:spPr>
          <a:xfrm>
            <a:off x="6801231" y="1086380"/>
            <a:ext cx="185696" cy="2400301"/>
          </a:xfrm>
          <a:prstGeom prst="rightBrace">
            <a:avLst/>
          </a:prstGeom>
          <a:ln w="20955">
            <a:solidFill>
              <a:srgbClr val="92D050"/>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13" name="Right Brace 12"/>
          <p:cNvSpPr/>
          <p:nvPr/>
        </p:nvSpPr>
        <p:spPr>
          <a:xfrm>
            <a:off x="6804047" y="3567300"/>
            <a:ext cx="182880" cy="201168"/>
          </a:xfrm>
          <a:prstGeom prst="rightBrace">
            <a:avLst>
              <a:gd name="adj1" fmla="val 8333"/>
              <a:gd name="adj2" fmla="val 52214"/>
            </a:avLst>
          </a:prstGeom>
          <a:ln w="2095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14" name="Right Brace 13"/>
          <p:cNvSpPr/>
          <p:nvPr/>
        </p:nvSpPr>
        <p:spPr>
          <a:xfrm>
            <a:off x="6804047" y="3813428"/>
            <a:ext cx="182880" cy="1417701"/>
          </a:xfrm>
          <a:prstGeom prst="rightBrace">
            <a:avLst/>
          </a:prstGeom>
          <a:noFill/>
          <a:ln w="20955" cap="flat" cmpd="sng" algn="ctr">
            <a:solidFill>
              <a:schemeClr val="tx2">
                <a:lumMod val="40000"/>
                <a:lumOff val="60000"/>
              </a:schemeClr>
            </a:solidFill>
            <a:prstDash val="solid"/>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15" name="TextBox 1"/>
          <p:cNvSpPr txBox="1"/>
          <p:nvPr/>
        </p:nvSpPr>
        <p:spPr>
          <a:xfrm>
            <a:off x="7095880" y="3486681"/>
            <a:ext cx="1797680" cy="13978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t>Current </a:t>
            </a:r>
            <a:r>
              <a:rPr lang="en-US" sz="1400" b="1" baseline="0" dirty="0"/>
              <a:t>Exports</a:t>
            </a:r>
            <a:r>
              <a:rPr lang="en-US" sz="1400" b="1" dirty="0"/>
              <a:t>:</a:t>
            </a:r>
          </a:p>
          <a:p>
            <a:r>
              <a:rPr lang="en-US" sz="1400" b="1" dirty="0">
                <a:solidFill>
                  <a:srgbClr val="C00000"/>
                </a:solidFill>
              </a:rPr>
              <a:t>$51.2</a:t>
            </a:r>
            <a:r>
              <a:rPr lang="en-US" sz="1400" b="1" baseline="0" dirty="0">
                <a:solidFill>
                  <a:srgbClr val="C00000"/>
                </a:solidFill>
              </a:rPr>
              <a:t> Billion </a:t>
            </a:r>
          </a:p>
        </p:txBody>
      </p:sp>
      <p:sp>
        <p:nvSpPr>
          <p:cNvPr id="16" name="TextBox 1"/>
          <p:cNvSpPr txBox="1"/>
          <p:nvPr/>
        </p:nvSpPr>
        <p:spPr>
          <a:xfrm>
            <a:off x="7095880" y="4057649"/>
            <a:ext cx="2048120" cy="104010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t>U.S.  Industry Share </a:t>
            </a:r>
          </a:p>
          <a:p>
            <a:r>
              <a:rPr lang="en-US" sz="1400" b="1" dirty="0"/>
              <a:t>of Domestic </a:t>
            </a:r>
          </a:p>
          <a:p>
            <a:r>
              <a:rPr lang="en-US" sz="1400" b="1" dirty="0"/>
              <a:t>Market:</a:t>
            </a:r>
          </a:p>
          <a:p>
            <a:r>
              <a:rPr lang="en-US" sz="1400" b="1" dirty="0">
                <a:solidFill>
                  <a:srgbClr val="C00000"/>
                </a:solidFill>
              </a:rPr>
              <a:t>$</a:t>
            </a:r>
            <a:r>
              <a:rPr lang="en-US" sz="1400" b="1" baseline="0" dirty="0">
                <a:solidFill>
                  <a:srgbClr val="C00000"/>
                </a:solidFill>
              </a:rPr>
              <a:t>279.9 Billion</a:t>
            </a:r>
          </a:p>
        </p:txBody>
      </p:sp>
      <p:sp>
        <p:nvSpPr>
          <p:cNvPr id="17" name="Right Brace 16"/>
          <p:cNvSpPr/>
          <p:nvPr/>
        </p:nvSpPr>
        <p:spPr>
          <a:xfrm>
            <a:off x="6804047" y="5253676"/>
            <a:ext cx="182880" cy="135636"/>
          </a:xfrm>
          <a:prstGeom prst="rightBrace">
            <a:avLst/>
          </a:prstGeom>
          <a:ln w="20955">
            <a:solidFill>
              <a:srgbClr val="C00000"/>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pic>
        <p:nvPicPr>
          <p:cNvPr id="18" name="Picture 17"/>
          <p:cNvPicPr>
            <a:picLocks noChangeAspect="1"/>
          </p:cNvPicPr>
          <p:nvPr/>
        </p:nvPicPr>
        <p:blipFill>
          <a:blip r:embed="rId2"/>
          <a:stretch>
            <a:fillRect/>
          </a:stretch>
        </p:blipFill>
        <p:spPr>
          <a:xfrm>
            <a:off x="21894" y="999920"/>
            <a:ext cx="7063312" cy="4611828"/>
          </a:xfrm>
          <a:prstGeom prst="rect">
            <a:avLst/>
          </a:prstGeom>
        </p:spPr>
      </p:pic>
    </p:spTree>
    <p:extLst>
      <p:ext uri="{BB962C8B-B14F-4D97-AF65-F5344CB8AC3E}">
        <p14:creationId xmlns:p14="http://schemas.microsoft.com/office/powerpoint/2010/main" val="315927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15400" cy="914400"/>
          </a:xfrm>
        </p:spPr>
        <p:txBody>
          <a:bodyPr>
            <a:normAutofit fontScale="90000"/>
          </a:bodyPr>
          <a:lstStyle/>
          <a:p>
            <a:r>
              <a:rPr lang="en-US" dirty="0"/>
              <a:t>Key Challenges and Opportunities Identified</a:t>
            </a:r>
            <a:br>
              <a:rPr lang="en-US" dirty="0"/>
            </a:br>
            <a:endParaRPr lang="en-US" dirty="0"/>
          </a:p>
        </p:txBody>
      </p:sp>
      <p:grpSp>
        <p:nvGrpSpPr>
          <p:cNvPr id="4" name="Group 7"/>
          <p:cNvGrpSpPr>
            <a:grpSpLocks/>
          </p:cNvGrpSpPr>
          <p:nvPr/>
        </p:nvGrpSpPr>
        <p:grpSpPr bwMode="auto">
          <a:xfrm>
            <a:off x="76201" y="1143000"/>
            <a:ext cx="8763000" cy="5253038"/>
            <a:chOff x="481730" y="1347536"/>
            <a:chExt cx="8662270" cy="5049256"/>
          </a:xfrm>
        </p:grpSpPr>
        <p:sp>
          <p:nvSpPr>
            <p:cNvPr id="5" name="Rectangle 4"/>
            <p:cNvSpPr/>
            <p:nvPr/>
          </p:nvSpPr>
          <p:spPr>
            <a:xfrm>
              <a:off x="991275" y="1763544"/>
              <a:ext cx="3954136" cy="2281692"/>
            </a:xfrm>
            <a:prstGeom prst="rect">
              <a:avLst/>
            </a:prstGeom>
            <a:solidFill>
              <a:schemeClr val="accent2">
                <a:lumMod val="60000"/>
                <a:lumOff val="40000"/>
                <a:alpha val="3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6" name="Rectangle 5"/>
            <p:cNvSpPr/>
            <p:nvPr/>
          </p:nvSpPr>
          <p:spPr>
            <a:xfrm>
              <a:off x="986513" y="4038884"/>
              <a:ext cx="3954135" cy="2357908"/>
            </a:xfrm>
            <a:prstGeom prst="rect">
              <a:avLst/>
            </a:prstGeom>
            <a:solidFill>
              <a:schemeClr val="accent6">
                <a:lumMod val="60000"/>
                <a:lumOff val="40000"/>
                <a:alpha val="31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7" name="Rectangle 6"/>
            <p:cNvSpPr/>
            <p:nvPr/>
          </p:nvSpPr>
          <p:spPr>
            <a:xfrm>
              <a:off x="4945411" y="1763544"/>
              <a:ext cx="4046202" cy="2275340"/>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4940648" y="4038884"/>
              <a:ext cx="4046203" cy="2357908"/>
            </a:xfrm>
            <a:prstGeom prst="rect">
              <a:avLst/>
            </a:prstGeom>
            <a:solidFill>
              <a:schemeClr val="accent3">
                <a:lumMod val="60000"/>
                <a:lumOff val="40000"/>
                <a:alpha val="31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9" name="TextBox 8"/>
            <p:cNvSpPr txBox="1"/>
            <p:nvPr/>
          </p:nvSpPr>
          <p:spPr>
            <a:xfrm>
              <a:off x="1067469" y="1855637"/>
              <a:ext cx="3962072" cy="2246760"/>
            </a:xfrm>
            <a:prstGeom prst="rect">
              <a:avLst/>
            </a:prstGeom>
            <a:noFill/>
          </p:spPr>
          <p:txBody>
            <a:bodyPr>
              <a:spAutoFit/>
            </a:bodyPr>
            <a:lstStyle/>
            <a:p>
              <a:pPr marL="285750" indent="-285750">
                <a:buFont typeface="Arial" pitchFamily="34" charset="0"/>
                <a:buChar char="•"/>
                <a:defRPr/>
              </a:pPr>
              <a:r>
                <a:rPr lang="en-US" sz="2000" dirty="0">
                  <a:latin typeface="+mj-lt"/>
                </a:rPr>
                <a:t>Preferential Procurement</a:t>
              </a:r>
            </a:p>
            <a:p>
              <a:pPr marL="285750" indent="-285750">
                <a:buFont typeface="Arial" pitchFamily="34" charset="0"/>
                <a:buChar char="•"/>
                <a:defRPr/>
              </a:pPr>
              <a:r>
                <a:rPr lang="en-US" sz="2000" dirty="0">
                  <a:latin typeface="+mj-lt"/>
                </a:rPr>
                <a:t>Differential Standards &amp; Regulatory Models</a:t>
              </a:r>
            </a:p>
            <a:p>
              <a:pPr marL="285750" indent="-285750">
                <a:buFont typeface="Arial" pitchFamily="34" charset="0"/>
                <a:buChar char="•"/>
                <a:defRPr/>
              </a:pPr>
              <a:r>
                <a:rPr lang="en-US" sz="2000" dirty="0">
                  <a:latin typeface="+mj-lt"/>
                </a:rPr>
                <a:t>Availability of Finance</a:t>
              </a:r>
            </a:p>
            <a:p>
              <a:pPr marL="285750" indent="-285750">
                <a:buFont typeface="Arial" pitchFamily="34" charset="0"/>
                <a:buChar char="•"/>
                <a:defRPr/>
              </a:pPr>
              <a:r>
                <a:rPr lang="en-US" sz="2000" dirty="0">
                  <a:latin typeface="+mj-lt"/>
                </a:rPr>
                <a:t>Government Support for Foreign Competitors</a:t>
              </a:r>
            </a:p>
            <a:p>
              <a:pPr marL="285750" indent="-285750">
                <a:buFont typeface="Arial" pitchFamily="34" charset="0"/>
                <a:buChar char="•"/>
                <a:defRPr/>
              </a:pPr>
              <a:r>
                <a:rPr lang="en-US" sz="2000" dirty="0">
                  <a:latin typeface="+mj-lt"/>
                </a:rPr>
                <a:t>Low Technical Sophistication</a:t>
              </a:r>
            </a:p>
          </p:txBody>
        </p:sp>
        <p:sp>
          <p:nvSpPr>
            <p:cNvPr id="10" name="TextBox 9"/>
            <p:cNvSpPr txBox="1"/>
            <p:nvPr/>
          </p:nvSpPr>
          <p:spPr>
            <a:xfrm>
              <a:off x="5181928" y="4191315"/>
              <a:ext cx="3962072" cy="1938724"/>
            </a:xfrm>
            <a:prstGeom prst="rect">
              <a:avLst/>
            </a:prstGeom>
            <a:noFill/>
          </p:spPr>
          <p:txBody>
            <a:bodyPr>
              <a:spAutoFit/>
            </a:bodyPr>
            <a:lstStyle/>
            <a:p>
              <a:pPr marL="285750" indent="-285750">
                <a:buFont typeface="Arial" pitchFamily="34" charset="0"/>
                <a:buChar char="•"/>
                <a:defRPr/>
              </a:pPr>
              <a:r>
                <a:rPr lang="en-US" sz="2000" dirty="0">
                  <a:latin typeface="+mj-lt"/>
                </a:rPr>
                <a:t>EPA Shift Towards Export Promotion</a:t>
              </a:r>
            </a:p>
            <a:p>
              <a:pPr marL="285750" indent="-285750">
                <a:buFont typeface="Arial" pitchFamily="34" charset="0"/>
                <a:buChar char="•"/>
                <a:defRPr/>
              </a:pPr>
              <a:r>
                <a:rPr lang="en-US" sz="2000" dirty="0">
                  <a:latin typeface="+mj-lt"/>
                </a:rPr>
                <a:t>Web-based &amp; New Media Tools</a:t>
              </a:r>
            </a:p>
            <a:p>
              <a:pPr marL="285750" indent="-285750">
                <a:buFont typeface="Arial" pitchFamily="34" charset="0"/>
                <a:buChar char="•"/>
                <a:defRPr/>
              </a:pPr>
              <a:r>
                <a:rPr lang="en-US" sz="2000" dirty="0">
                  <a:latin typeface="+mj-lt"/>
                </a:rPr>
                <a:t>Partnerships with Key Industry Players</a:t>
              </a:r>
            </a:p>
            <a:p>
              <a:pPr marL="285750" indent="-285750">
                <a:buFont typeface="Arial" pitchFamily="34" charset="0"/>
                <a:buChar char="•"/>
                <a:defRPr/>
              </a:pPr>
              <a:r>
                <a:rPr lang="en-US" sz="2000" dirty="0">
                  <a:latin typeface="+mj-lt"/>
                </a:rPr>
                <a:t>NEI Platform</a:t>
              </a:r>
            </a:p>
          </p:txBody>
        </p:sp>
        <p:sp>
          <p:nvSpPr>
            <p:cNvPr id="11" name="TextBox 10"/>
            <p:cNvSpPr txBox="1"/>
            <p:nvPr/>
          </p:nvSpPr>
          <p:spPr>
            <a:xfrm>
              <a:off x="5181928" y="1855637"/>
              <a:ext cx="3962072" cy="2246760"/>
            </a:xfrm>
            <a:prstGeom prst="rect">
              <a:avLst/>
            </a:prstGeom>
            <a:noFill/>
          </p:spPr>
          <p:txBody>
            <a:bodyPr>
              <a:spAutoFit/>
            </a:bodyPr>
            <a:lstStyle/>
            <a:p>
              <a:pPr marL="285750" indent="-285750">
                <a:buFont typeface="Arial" pitchFamily="34" charset="0"/>
                <a:buChar char="•"/>
                <a:defRPr/>
              </a:pPr>
              <a:r>
                <a:rPr lang="en-US" sz="2000" dirty="0">
                  <a:latin typeface="+mj-lt"/>
                </a:rPr>
                <a:t>Unprecedented Growth</a:t>
              </a:r>
            </a:p>
            <a:p>
              <a:pPr marL="285750" indent="-285750">
                <a:buFont typeface="Arial" pitchFamily="34" charset="0"/>
                <a:buChar char="•"/>
                <a:defRPr/>
              </a:pPr>
              <a:r>
                <a:rPr lang="en-US" sz="2000" dirty="0">
                  <a:latin typeface="+mj-lt"/>
                </a:rPr>
                <a:t>Regulatory &amp; Standard Development</a:t>
              </a:r>
            </a:p>
            <a:p>
              <a:pPr marL="285750" indent="-285750">
                <a:buFont typeface="Arial" pitchFamily="34" charset="0"/>
                <a:buChar char="•"/>
                <a:defRPr/>
              </a:pPr>
              <a:r>
                <a:rPr lang="en-US" sz="2000" dirty="0">
                  <a:latin typeface="+mj-lt"/>
                </a:rPr>
                <a:t>Quality &amp; Sophistication of U.S. Products and Services</a:t>
              </a:r>
            </a:p>
            <a:p>
              <a:pPr marL="285750" indent="-285750">
                <a:buFont typeface="Arial" pitchFamily="34" charset="0"/>
                <a:buChar char="•"/>
                <a:defRPr/>
              </a:pPr>
              <a:r>
                <a:rPr lang="en-US" sz="2000" dirty="0">
                  <a:latin typeface="+mj-lt"/>
                </a:rPr>
                <a:t>Recognition of U.S. Brand &amp; Reputation</a:t>
              </a:r>
            </a:p>
          </p:txBody>
        </p:sp>
        <p:sp>
          <p:nvSpPr>
            <p:cNvPr id="12" name="TextBox 11"/>
            <p:cNvSpPr txBox="1"/>
            <p:nvPr/>
          </p:nvSpPr>
          <p:spPr>
            <a:xfrm>
              <a:off x="1067469" y="4191315"/>
              <a:ext cx="3962072" cy="1939378"/>
            </a:xfrm>
            <a:prstGeom prst="rect">
              <a:avLst/>
            </a:prstGeom>
            <a:noFill/>
          </p:spPr>
          <p:txBody>
            <a:bodyPr>
              <a:spAutoFit/>
            </a:bodyPr>
            <a:lstStyle/>
            <a:p>
              <a:pPr marL="285750" indent="-285750">
                <a:buFont typeface="Arial" pitchFamily="34" charset="0"/>
                <a:buChar char="•"/>
                <a:defRPr/>
              </a:pPr>
              <a:r>
                <a:rPr lang="en-US" sz="2000" dirty="0">
                  <a:latin typeface="+mj-lt"/>
                </a:rPr>
                <a:t>Industry Specific Data Gaps</a:t>
              </a:r>
            </a:p>
            <a:p>
              <a:pPr marL="285750" indent="-285750">
                <a:buFont typeface="Arial" pitchFamily="34" charset="0"/>
                <a:buChar char="•"/>
                <a:defRPr/>
              </a:pPr>
              <a:r>
                <a:rPr lang="en-US" sz="2000" dirty="0">
                  <a:latin typeface="+mj-lt"/>
                </a:rPr>
                <a:t>Diffuse Number of Programs</a:t>
              </a:r>
            </a:p>
            <a:p>
              <a:pPr marL="285750" indent="-285750">
                <a:buFont typeface="Arial" pitchFamily="34" charset="0"/>
                <a:buChar char="•"/>
                <a:defRPr/>
              </a:pPr>
              <a:r>
                <a:rPr lang="en-US" sz="2000" dirty="0">
                  <a:latin typeface="+mj-lt"/>
                </a:rPr>
                <a:t>Diminishing Resources</a:t>
              </a:r>
            </a:p>
            <a:p>
              <a:pPr marL="285750" indent="-285750">
                <a:buFont typeface="Arial" pitchFamily="34" charset="0"/>
                <a:buChar char="•"/>
                <a:defRPr/>
              </a:pPr>
              <a:r>
                <a:rPr lang="en-US" sz="2000" dirty="0">
                  <a:latin typeface="+mj-lt"/>
                </a:rPr>
                <a:t>Interagency Coordination</a:t>
              </a:r>
            </a:p>
            <a:p>
              <a:pPr marL="285750" indent="-285750">
                <a:buFont typeface="Arial" pitchFamily="34" charset="0"/>
                <a:buChar char="•"/>
                <a:defRPr/>
              </a:pPr>
              <a:r>
                <a:rPr lang="en-US" sz="2000" dirty="0">
                  <a:latin typeface="+mj-lt"/>
                </a:rPr>
                <a:t>Differential Missions</a:t>
              </a:r>
            </a:p>
            <a:p>
              <a:pPr marL="285750" indent="-285750">
                <a:buFont typeface="Arial" pitchFamily="34" charset="0"/>
                <a:buChar char="•"/>
                <a:defRPr/>
              </a:pPr>
              <a:r>
                <a:rPr lang="en-US" sz="2000" dirty="0">
                  <a:latin typeface="+mj-lt"/>
                </a:rPr>
                <a:t>Marketing &amp; Communication</a:t>
              </a:r>
            </a:p>
          </p:txBody>
        </p:sp>
        <p:sp>
          <p:nvSpPr>
            <p:cNvPr id="13" name="TextBox 12"/>
            <p:cNvSpPr txBox="1"/>
            <p:nvPr/>
          </p:nvSpPr>
          <p:spPr>
            <a:xfrm>
              <a:off x="1953220" y="1363414"/>
              <a:ext cx="2133423" cy="400130"/>
            </a:xfrm>
            <a:prstGeom prst="rect">
              <a:avLst/>
            </a:prstGeom>
            <a:noFill/>
          </p:spPr>
          <p:txBody>
            <a:bodyPr>
              <a:spAutoFit/>
            </a:bodyPr>
            <a:lstStyle/>
            <a:p>
              <a:pPr>
                <a:defRPr/>
              </a:pPr>
              <a:r>
                <a:rPr lang="en-US" sz="2000" b="1" dirty="0">
                  <a:latin typeface="+mj-lt"/>
                </a:rPr>
                <a:t>CHALLENGES</a:t>
              </a:r>
            </a:p>
          </p:txBody>
        </p:sp>
        <p:sp>
          <p:nvSpPr>
            <p:cNvPr id="14" name="TextBox 13"/>
            <p:cNvSpPr txBox="1"/>
            <p:nvPr/>
          </p:nvSpPr>
          <p:spPr>
            <a:xfrm>
              <a:off x="5502576" y="1347536"/>
              <a:ext cx="2895360" cy="400130"/>
            </a:xfrm>
            <a:prstGeom prst="rect">
              <a:avLst/>
            </a:prstGeom>
            <a:noFill/>
          </p:spPr>
          <p:txBody>
            <a:bodyPr>
              <a:spAutoFit/>
            </a:bodyPr>
            <a:lstStyle/>
            <a:p>
              <a:pPr>
                <a:defRPr/>
              </a:pPr>
              <a:r>
                <a:rPr lang="en-US" sz="2000" b="1" dirty="0">
                  <a:latin typeface="+mj-lt"/>
                </a:rPr>
                <a:t>OPPORTUNITIES</a:t>
              </a:r>
            </a:p>
          </p:txBody>
        </p:sp>
        <p:sp>
          <p:nvSpPr>
            <p:cNvPr id="15" name="TextBox 14"/>
            <p:cNvSpPr txBox="1"/>
            <p:nvPr/>
          </p:nvSpPr>
          <p:spPr>
            <a:xfrm rot="16200000">
              <a:off x="-401152" y="4769336"/>
              <a:ext cx="2165782" cy="400017"/>
            </a:xfrm>
            <a:prstGeom prst="rect">
              <a:avLst/>
            </a:prstGeom>
            <a:noFill/>
          </p:spPr>
          <p:txBody>
            <a:bodyPr>
              <a:spAutoFit/>
            </a:bodyPr>
            <a:lstStyle/>
            <a:p>
              <a:pPr>
                <a:defRPr/>
              </a:pPr>
              <a:r>
                <a:rPr lang="en-US" sz="2000" b="1" dirty="0">
                  <a:latin typeface="+mj-lt"/>
                </a:rPr>
                <a:t>GOVERNMENT</a:t>
              </a:r>
            </a:p>
          </p:txBody>
        </p:sp>
        <p:sp>
          <p:nvSpPr>
            <p:cNvPr id="16" name="TextBox 15"/>
            <p:cNvSpPr txBox="1"/>
            <p:nvPr/>
          </p:nvSpPr>
          <p:spPr>
            <a:xfrm rot="16200000">
              <a:off x="-118521" y="2581325"/>
              <a:ext cx="1600519" cy="400017"/>
            </a:xfrm>
            <a:prstGeom prst="rect">
              <a:avLst/>
            </a:prstGeom>
            <a:noFill/>
          </p:spPr>
          <p:txBody>
            <a:bodyPr>
              <a:spAutoFit/>
            </a:bodyPr>
            <a:lstStyle/>
            <a:p>
              <a:pPr>
                <a:defRPr/>
              </a:pPr>
              <a:r>
                <a:rPr lang="en-US" sz="2000" b="1" dirty="0">
                  <a:latin typeface="+mj-lt"/>
                </a:rPr>
                <a:t>MARKET</a:t>
              </a:r>
            </a:p>
          </p:txBody>
        </p:sp>
      </p:grpSp>
    </p:spTree>
    <p:extLst>
      <p:ext uri="{BB962C8B-B14F-4D97-AF65-F5344CB8AC3E}">
        <p14:creationId xmlns:p14="http://schemas.microsoft.com/office/powerpoint/2010/main" val="2882732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Technologies Team</a:t>
            </a:r>
          </a:p>
        </p:txBody>
      </p:sp>
      <p:pic>
        <p:nvPicPr>
          <p:cNvPr id="6" name="Picture 5"/>
          <p:cNvPicPr>
            <a:picLocks noChangeAspect="1"/>
          </p:cNvPicPr>
          <p:nvPr/>
        </p:nvPicPr>
        <p:blipFill>
          <a:blip r:embed="rId2"/>
          <a:stretch>
            <a:fillRect/>
          </a:stretch>
        </p:blipFill>
        <p:spPr>
          <a:xfrm>
            <a:off x="152401" y="1600200"/>
            <a:ext cx="7543800" cy="4800600"/>
          </a:xfrm>
          <a:prstGeom prst="rect">
            <a:avLst/>
          </a:prstGeom>
        </p:spPr>
      </p:pic>
      <p:sp>
        <p:nvSpPr>
          <p:cNvPr id="7" name="TextBox 6"/>
          <p:cNvSpPr txBox="1"/>
          <p:nvPr/>
        </p:nvSpPr>
        <p:spPr>
          <a:xfrm>
            <a:off x="152401" y="1066800"/>
            <a:ext cx="8762999" cy="800219"/>
          </a:xfrm>
          <a:prstGeom prst="rect">
            <a:avLst/>
          </a:prstGeom>
          <a:noFill/>
        </p:spPr>
        <p:txBody>
          <a:bodyPr wrap="square" rtlCol="0">
            <a:spAutoFit/>
          </a:bodyPr>
          <a:lstStyle/>
          <a:p>
            <a:r>
              <a:rPr lang="en-US" sz="2800" dirty="0">
                <a:hlinkClick r:id="rId3"/>
              </a:rPr>
              <a:t>http://2016.export.gov/industry/environment/index.asp</a:t>
            </a:r>
            <a:r>
              <a:rPr lang="en-US" sz="2800" dirty="0"/>
              <a:t> </a:t>
            </a:r>
          </a:p>
          <a:p>
            <a:endParaRPr lang="en-US" dirty="0"/>
          </a:p>
        </p:txBody>
      </p:sp>
    </p:spTree>
    <p:extLst>
      <p:ext uri="{BB962C8B-B14F-4D97-AF65-F5344CB8AC3E}">
        <p14:creationId xmlns:p14="http://schemas.microsoft.com/office/powerpoint/2010/main" val="994885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74869f0-c505-42f3-8c32-9cf672dd3cb6">2EQDZURJKH7C-256-81</_dlc_DocId>
    <_dlc_DocIdUrl xmlns="174869f0-c505-42f3-8c32-9cf672dd3cb6">
      <Url>http://itacentral/myorg/gm/regions/us/hq/_layouts/DocIdRedir.aspx?ID=2EQDZURJKH7C-256-81</Url>
      <Description>2EQDZURJKH7C-256-81</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A35D27FB3612E948BEDA8FD67701D031" ma:contentTypeVersion="12" ma:contentTypeDescription="Create a new document." ma:contentTypeScope="" ma:versionID="d8925a0858313706e150df488b74e028">
  <xsd:schema xmlns:xsd="http://www.w3.org/2001/XMLSchema" xmlns:xs="http://www.w3.org/2001/XMLSchema" xmlns:p="http://schemas.microsoft.com/office/2006/metadata/properties" xmlns:ns2="174869f0-c505-42f3-8c32-9cf672dd3cb6" targetNamespace="http://schemas.microsoft.com/office/2006/metadata/properties" ma:root="true" ma:fieldsID="c5aee3feea158d3bb1f1f89dd2402fb5" ns2:_="">
    <xsd:import namespace="174869f0-c505-42f3-8c32-9cf672dd3cb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869f0-c505-42f3-8c32-9cf672dd3cb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4D6BD0-DBED-468C-AF3B-6B8DC7C4BEA7}">
  <ds:schemaRefs>
    <ds:schemaRef ds:uri="174869f0-c505-42f3-8c32-9cf672dd3cb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3C337655-3C05-4C37-A2DE-14E71BB95B32}">
  <ds:schemaRefs>
    <ds:schemaRef ds:uri="http://schemas.microsoft.com/sharepoint/events"/>
  </ds:schemaRefs>
</ds:datastoreItem>
</file>

<file path=customXml/itemProps3.xml><?xml version="1.0" encoding="utf-8"?>
<ds:datastoreItem xmlns:ds="http://schemas.openxmlformats.org/officeDocument/2006/customXml" ds:itemID="{94ACB57D-5E56-421D-9643-ED280F1A1D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4869f0-c505-42f3-8c32-9cf672dd3c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0953037-71D9-468D-AACC-B06A1B4E53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37168</TotalTime>
  <Words>1721</Words>
  <Application>Microsoft Office PowerPoint</Application>
  <PresentationFormat>On-screen Show (4:3)</PresentationFormat>
  <Paragraphs>216</Paragraphs>
  <Slides>19</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Trebuchet MS</vt:lpstr>
      <vt:lpstr>Wingdings</vt:lpstr>
      <vt:lpstr>Office Theme</vt:lpstr>
      <vt:lpstr>Tools and Resources to Get Your Products into International Markets</vt:lpstr>
      <vt:lpstr>Let Us Help You Export</vt:lpstr>
      <vt:lpstr>We Open Doors No One Else Can</vt:lpstr>
      <vt:lpstr>Doing Business Internationally Just Got Easier</vt:lpstr>
      <vt:lpstr>Local Expertise; Worldwide Reach</vt:lpstr>
      <vt:lpstr>Industry Expertise:  ETechnologies</vt:lpstr>
      <vt:lpstr>The U.S. ET Export Imperative, U.S. Billion </vt:lpstr>
      <vt:lpstr>Key Challenges and Opportunities Identified </vt:lpstr>
      <vt:lpstr>Environmental Technologies Team</vt:lpstr>
      <vt:lpstr>Publications</vt:lpstr>
      <vt:lpstr>U.S. ET Manufacturing and Services Industry  $320.4 Billion</vt:lpstr>
      <vt:lpstr>Business Matchmaking</vt:lpstr>
      <vt:lpstr>Market Intelligence</vt:lpstr>
      <vt:lpstr>Trade Counseling</vt:lpstr>
      <vt:lpstr>Commercial Diplomacy</vt:lpstr>
      <vt:lpstr>Trade Shows and Business Forums</vt:lpstr>
      <vt:lpstr>How do our Clients Feel About Us? </vt:lpstr>
      <vt:lpstr>What Clients Love About Us</vt:lpstr>
      <vt:lpstr>Contact us today  to connect with a  world of opportunity. </vt:lpstr>
    </vt:vector>
  </TitlesOfParts>
  <Company>DOC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Rand</dc:creator>
  <cp:lastModifiedBy>Jorge Arce</cp:lastModifiedBy>
  <cp:revision>274</cp:revision>
  <dcterms:created xsi:type="dcterms:W3CDTF">2009-04-15T16:50:07Z</dcterms:created>
  <dcterms:modified xsi:type="dcterms:W3CDTF">2016-10-31T20:43:18Z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0x010100A35D27FB3612E948BEDA8FD67701D031</vt:lpwstr>
  </property>
  <property fmtid="{D5CDD505-2E9C-101B-9397-08002B2CF9AE}" pid="3" name="_dlc_DocIdItemGuid">
    <vt:lpwstr>ca0c49ca-78ee-414a-99fc-82d218aa517a</vt:lpwstr>
  </property>
</Properties>
</file>