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charts/chart46.xml" ContentType="application/vnd.openxmlformats-officedocument.drawingml.char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theme/themeOverride39.xml" ContentType="application/vnd.openxmlformats-officedocument.themeOverride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28.xml" ContentType="application/vnd.openxmlformats-officedocument.themeOverr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theme/themeOverride29.xml" ContentType="application/vnd.openxmlformats-officedocument.themeOverride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6.xml" ContentType="application/vnd.openxmlformats-officedocument.themeOverr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chart48.xml" ContentType="application/vnd.openxmlformats-officedocument.drawingml.char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theme/themeOverride37.xml" ContentType="application/vnd.openxmlformats-officedocument.themeOverr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theme/themeOverride38.xml" ContentType="application/vnd.openxmlformats-officedocument.themeOverride+xml"/>
  <Override PartName="/ppt/charts/colors1.xml" ContentType="application/vnd.ms-office.chartcolorstyl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slideLayouts/slideLayout39.xml" ContentType="application/vnd.openxmlformats-officedocument.presentationml.slideLayout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slideLayouts/slideLayout42.xml" ContentType="application/vnd.openxmlformats-officedocument.presentationml.slideLayout+xml"/>
  <Override PartName="/ppt/charts/chart42.xml" ContentType="application/vnd.openxmlformats-officedocument.drawingml.char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9"/>
  </p:notesMasterIdLst>
  <p:handoutMasterIdLst>
    <p:handoutMasterId r:id="rId30"/>
  </p:handoutMasterIdLst>
  <p:sldIdLst>
    <p:sldId id="256" r:id="rId5"/>
    <p:sldId id="457" r:id="rId6"/>
    <p:sldId id="474" r:id="rId7"/>
    <p:sldId id="462" r:id="rId8"/>
    <p:sldId id="475" r:id="rId9"/>
    <p:sldId id="476" r:id="rId10"/>
    <p:sldId id="446" r:id="rId11"/>
    <p:sldId id="419" r:id="rId12"/>
    <p:sldId id="448" r:id="rId13"/>
    <p:sldId id="468" r:id="rId14"/>
    <p:sldId id="459" r:id="rId15"/>
    <p:sldId id="467" r:id="rId16"/>
    <p:sldId id="454" r:id="rId17"/>
    <p:sldId id="463" r:id="rId18"/>
    <p:sldId id="472" r:id="rId19"/>
    <p:sldId id="480" r:id="rId20"/>
    <p:sldId id="481" r:id="rId21"/>
    <p:sldId id="466" r:id="rId22"/>
    <p:sldId id="440" r:id="rId23"/>
    <p:sldId id="477" r:id="rId24"/>
    <p:sldId id="478" r:id="rId25"/>
    <p:sldId id="479" r:id="rId26"/>
    <p:sldId id="473" r:id="rId27"/>
    <p:sldId id="465" r:id="rId2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6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7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8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9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0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1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2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3.xlsx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4.xlsx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5.xlsx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6.xlsx"/><Relationship Id="rId1" Type="http://schemas.openxmlformats.org/officeDocument/2006/relationships/themeOverride" Target="../theme/themeOverride24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7.xlsx"/><Relationship Id="rId1" Type="http://schemas.openxmlformats.org/officeDocument/2006/relationships/themeOverride" Target="../theme/themeOverride25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8.xlsx"/><Relationship Id="rId1" Type="http://schemas.openxmlformats.org/officeDocument/2006/relationships/themeOverride" Target="../theme/themeOverride26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9.xlsx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0.xlsx"/><Relationship Id="rId1" Type="http://schemas.openxmlformats.org/officeDocument/2006/relationships/themeOverride" Target="../theme/themeOverride28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1.xlsx"/><Relationship Id="rId1" Type="http://schemas.openxmlformats.org/officeDocument/2006/relationships/themeOverride" Target="../theme/themeOverride29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2.xlsx"/><Relationship Id="rId1" Type="http://schemas.openxmlformats.org/officeDocument/2006/relationships/themeOverride" Target="../theme/themeOverride30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3.xlsx"/><Relationship Id="rId1" Type="http://schemas.openxmlformats.org/officeDocument/2006/relationships/themeOverride" Target="../theme/themeOverride31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4.xlsx"/><Relationship Id="rId1" Type="http://schemas.openxmlformats.org/officeDocument/2006/relationships/themeOverride" Target="../theme/themeOverride32.xm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8.xlsx"/><Relationship Id="rId1" Type="http://schemas.openxmlformats.org/officeDocument/2006/relationships/themeOverride" Target="../theme/themeOverride3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9.xlsx"/><Relationship Id="rId1" Type="http://schemas.openxmlformats.org/officeDocument/2006/relationships/themeOverride" Target="../theme/themeOverride3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0.xlsx"/><Relationship Id="rId1" Type="http://schemas.openxmlformats.org/officeDocument/2006/relationships/themeOverride" Target="../theme/themeOverride35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1.xlsx"/><Relationship Id="rId1" Type="http://schemas.openxmlformats.org/officeDocument/2006/relationships/themeOverride" Target="../theme/themeOverride36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2.xlsx"/><Relationship Id="rId1" Type="http://schemas.openxmlformats.org/officeDocument/2006/relationships/themeOverride" Target="../theme/themeOverride37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3.xlsx"/><Relationship Id="rId1" Type="http://schemas.openxmlformats.org/officeDocument/2006/relationships/themeOverride" Target="../theme/themeOverride38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5.xlsx"/><Relationship Id="rId1" Type="http://schemas.openxmlformats.org/officeDocument/2006/relationships/themeOverride" Target="../theme/themeOverride39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6.xlsx"/><Relationship Id="rId1" Type="http://schemas.openxmlformats.org/officeDocument/2006/relationships/themeOverride" Target="../theme/themeOverride4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7.xlsx"/><Relationship Id="rId1" Type="http://schemas.openxmlformats.org/officeDocument/2006/relationships/themeOverride" Target="../theme/themeOverride41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49.xlsx"/><Relationship Id="rId1" Type="http://schemas.openxmlformats.org/officeDocument/2006/relationships/themeOverride" Target="../theme/themeOverride4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0.xlsx"/><Relationship Id="rId1" Type="http://schemas.openxmlformats.org/officeDocument/2006/relationships/themeOverride" Target="../theme/themeOverride43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1.xlsx"/><Relationship Id="rId1" Type="http://schemas.openxmlformats.org/officeDocument/2006/relationships/themeOverride" Target="../theme/themeOverride44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2.xlsx"/><Relationship Id="rId1" Type="http://schemas.openxmlformats.org/officeDocument/2006/relationships/themeOverride" Target="../theme/themeOverride4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8383177338681722"/>
          <c:y val="0.1741143266085029"/>
          <c:w val="0.76270910711632778"/>
          <c:h val="0.5827358730064743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</c:numCache>
            </c:numRef>
          </c:cat>
          <c:val>
            <c:numRef>
              <c:f>Sheet1!$B$2:$B$134</c:f>
              <c:numCache>
                <c:formatCode>#,##0</c:formatCode>
                <c:ptCount val="133"/>
                <c:pt idx="1">
                  <c:v>1180333</c:v>
                </c:pt>
                <c:pt idx="2">
                  <c:v>1180333</c:v>
                </c:pt>
                <c:pt idx="3">
                  <c:v>1180333</c:v>
                </c:pt>
                <c:pt idx="4">
                  <c:v>1180333</c:v>
                </c:pt>
                <c:pt idx="5">
                  <c:v>1180333</c:v>
                </c:pt>
                <c:pt idx="6">
                  <c:v>1180333</c:v>
                </c:pt>
                <c:pt idx="7">
                  <c:v>1180333</c:v>
                </c:pt>
                <c:pt idx="8">
                  <c:v>1180333</c:v>
                </c:pt>
                <c:pt idx="9">
                  <c:v>1180333</c:v>
                </c:pt>
                <c:pt idx="10">
                  <c:v>1180333</c:v>
                </c:pt>
                <c:pt idx="11">
                  <c:v>1180333</c:v>
                </c:pt>
                <c:pt idx="12">
                  <c:v>1180333</c:v>
                </c:pt>
                <c:pt idx="13">
                  <c:v>1180333</c:v>
                </c:pt>
                <c:pt idx="14">
                  <c:v>1180333</c:v>
                </c:pt>
                <c:pt idx="15">
                  <c:v>1180333</c:v>
                </c:pt>
                <c:pt idx="16">
                  <c:v>1180333</c:v>
                </c:pt>
                <c:pt idx="17">
                  <c:v>1180333</c:v>
                </c:pt>
                <c:pt idx="18">
                  <c:v>1180333</c:v>
                </c:pt>
                <c:pt idx="19">
                  <c:v>1180333</c:v>
                </c:pt>
                <c:pt idx="20">
                  <c:v>1180333</c:v>
                </c:pt>
                <c:pt idx="21">
                  <c:v>1180333</c:v>
                </c:pt>
                <c:pt idx="22">
                  <c:v>1180333</c:v>
                </c:pt>
                <c:pt idx="23">
                  <c:v>1180333</c:v>
                </c:pt>
                <c:pt idx="24">
                  <c:v>1180333</c:v>
                </c:pt>
                <c:pt idx="25">
                  <c:v>1180333</c:v>
                </c:pt>
                <c:pt idx="26">
                  <c:v>1180333</c:v>
                </c:pt>
                <c:pt idx="27">
                  <c:v>1180333</c:v>
                </c:pt>
                <c:pt idx="28">
                  <c:v>1180333</c:v>
                </c:pt>
                <c:pt idx="29">
                  <c:v>1180333</c:v>
                </c:pt>
                <c:pt idx="30">
                  <c:v>1180333</c:v>
                </c:pt>
                <c:pt idx="31">
                  <c:v>1180333</c:v>
                </c:pt>
                <c:pt idx="32">
                  <c:v>1180333</c:v>
                </c:pt>
                <c:pt idx="33">
                  <c:v>1180333</c:v>
                </c:pt>
                <c:pt idx="34">
                  <c:v>1180333</c:v>
                </c:pt>
                <c:pt idx="35">
                  <c:v>1180333</c:v>
                </c:pt>
                <c:pt idx="36">
                  <c:v>1180333</c:v>
                </c:pt>
                <c:pt idx="37">
                  <c:v>1180333</c:v>
                </c:pt>
                <c:pt idx="38">
                  <c:v>1180333</c:v>
                </c:pt>
                <c:pt idx="39">
                  <c:v>1180333</c:v>
                </c:pt>
                <c:pt idx="40">
                  <c:v>1180333</c:v>
                </c:pt>
                <c:pt idx="41">
                  <c:v>1180333</c:v>
                </c:pt>
                <c:pt idx="42">
                  <c:v>1180333</c:v>
                </c:pt>
                <c:pt idx="43">
                  <c:v>1180333</c:v>
                </c:pt>
                <c:pt idx="44">
                  <c:v>1180333</c:v>
                </c:pt>
                <c:pt idx="45">
                  <c:v>1180333</c:v>
                </c:pt>
                <c:pt idx="46">
                  <c:v>1180333</c:v>
                </c:pt>
                <c:pt idx="47">
                  <c:v>1180333</c:v>
                </c:pt>
                <c:pt idx="48">
                  <c:v>1180333</c:v>
                </c:pt>
                <c:pt idx="49">
                  <c:v>1180333</c:v>
                </c:pt>
                <c:pt idx="50">
                  <c:v>1180333</c:v>
                </c:pt>
                <c:pt idx="51">
                  <c:v>1180333</c:v>
                </c:pt>
                <c:pt idx="52">
                  <c:v>1180333</c:v>
                </c:pt>
                <c:pt idx="53">
                  <c:v>1180333</c:v>
                </c:pt>
                <c:pt idx="54">
                  <c:v>1180333</c:v>
                </c:pt>
                <c:pt idx="55">
                  <c:v>1180333</c:v>
                </c:pt>
                <c:pt idx="56">
                  <c:v>1180333</c:v>
                </c:pt>
                <c:pt idx="57">
                  <c:v>1180333</c:v>
                </c:pt>
                <c:pt idx="58">
                  <c:v>1180333</c:v>
                </c:pt>
                <c:pt idx="59">
                  <c:v>1180333</c:v>
                </c:pt>
                <c:pt idx="60">
                  <c:v>1180333</c:v>
                </c:pt>
                <c:pt idx="61">
                  <c:v>1180333</c:v>
                </c:pt>
                <c:pt idx="62">
                  <c:v>1180333</c:v>
                </c:pt>
                <c:pt idx="63">
                  <c:v>1180333</c:v>
                </c:pt>
                <c:pt idx="64">
                  <c:v>1180333</c:v>
                </c:pt>
                <c:pt idx="65">
                  <c:v>1180333</c:v>
                </c:pt>
                <c:pt idx="66">
                  <c:v>1180333</c:v>
                </c:pt>
                <c:pt idx="67">
                  <c:v>1180333</c:v>
                </c:pt>
                <c:pt idx="68">
                  <c:v>1180333</c:v>
                </c:pt>
                <c:pt idx="69">
                  <c:v>1180333</c:v>
                </c:pt>
                <c:pt idx="70">
                  <c:v>1180333</c:v>
                </c:pt>
                <c:pt idx="71">
                  <c:v>1180333</c:v>
                </c:pt>
                <c:pt idx="72">
                  <c:v>1180333</c:v>
                </c:pt>
                <c:pt idx="73">
                  <c:v>1180333</c:v>
                </c:pt>
                <c:pt idx="74">
                  <c:v>1180333</c:v>
                </c:pt>
                <c:pt idx="75">
                  <c:v>1180333</c:v>
                </c:pt>
                <c:pt idx="76">
                  <c:v>1180333</c:v>
                </c:pt>
                <c:pt idx="77">
                  <c:v>1180333</c:v>
                </c:pt>
                <c:pt idx="78">
                  <c:v>1180333</c:v>
                </c:pt>
                <c:pt idx="79">
                  <c:v>1180333</c:v>
                </c:pt>
                <c:pt idx="80">
                  <c:v>1180333</c:v>
                </c:pt>
                <c:pt idx="81">
                  <c:v>1180333</c:v>
                </c:pt>
                <c:pt idx="82">
                  <c:v>1180333</c:v>
                </c:pt>
                <c:pt idx="83">
                  <c:v>1180333</c:v>
                </c:pt>
                <c:pt idx="84">
                  <c:v>1180333</c:v>
                </c:pt>
                <c:pt idx="85">
                  <c:v>1180333</c:v>
                </c:pt>
                <c:pt idx="86">
                  <c:v>1180333</c:v>
                </c:pt>
                <c:pt idx="87">
                  <c:v>1180333</c:v>
                </c:pt>
                <c:pt idx="88">
                  <c:v>1180333</c:v>
                </c:pt>
                <c:pt idx="89">
                  <c:v>1180333</c:v>
                </c:pt>
                <c:pt idx="90">
                  <c:v>1180333</c:v>
                </c:pt>
                <c:pt idx="91">
                  <c:v>1180333</c:v>
                </c:pt>
                <c:pt idx="92">
                  <c:v>1180333</c:v>
                </c:pt>
                <c:pt idx="93">
                  <c:v>1180333</c:v>
                </c:pt>
                <c:pt idx="94">
                  <c:v>1180333</c:v>
                </c:pt>
                <c:pt idx="95">
                  <c:v>1180333</c:v>
                </c:pt>
                <c:pt idx="96">
                  <c:v>1180333</c:v>
                </c:pt>
                <c:pt idx="97">
                  <c:v>1180333</c:v>
                </c:pt>
                <c:pt idx="98">
                  <c:v>1180333</c:v>
                </c:pt>
                <c:pt idx="99">
                  <c:v>1180333</c:v>
                </c:pt>
                <c:pt idx="100">
                  <c:v>1180333</c:v>
                </c:pt>
                <c:pt idx="101">
                  <c:v>1180333</c:v>
                </c:pt>
                <c:pt idx="102">
                  <c:v>1180333</c:v>
                </c:pt>
                <c:pt idx="103">
                  <c:v>1180333</c:v>
                </c:pt>
                <c:pt idx="104">
                  <c:v>1180333</c:v>
                </c:pt>
                <c:pt idx="105">
                  <c:v>1180333</c:v>
                </c:pt>
                <c:pt idx="106">
                  <c:v>1180333</c:v>
                </c:pt>
                <c:pt idx="107">
                  <c:v>1180333</c:v>
                </c:pt>
                <c:pt idx="108">
                  <c:v>1180333</c:v>
                </c:pt>
                <c:pt idx="109">
                  <c:v>1180333</c:v>
                </c:pt>
                <c:pt idx="110">
                  <c:v>1180333</c:v>
                </c:pt>
                <c:pt idx="111">
                  <c:v>1180333</c:v>
                </c:pt>
                <c:pt idx="112">
                  <c:v>1180333</c:v>
                </c:pt>
                <c:pt idx="113">
                  <c:v>1180333</c:v>
                </c:pt>
                <c:pt idx="114">
                  <c:v>1180333</c:v>
                </c:pt>
                <c:pt idx="115">
                  <c:v>1180333</c:v>
                </c:pt>
                <c:pt idx="116">
                  <c:v>1180333</c:v>
                </c:pt>
                <c:pt idx="117">
                  <c:v>1180333</c:v>
                </c:pt>
                <c:pt idx="118">
                  <c:v>1180333</c:v>
                </c:pt>
                <c:pt idx="119">
                  <c:v>1180333</c:v>
                </c:pt>
                <c:pt idx="120">
                  <c:v>1180333</c:v>
                </c:pt>
                <c:pt idx="121">
                  <c:v>1180333</c:v>
                </c:pt>
                <c:pt idx="122">
                  <c:v>1180333</c:v>
                </c:pt>
                <c:pt idx="123">
                  <c:v>1180333</c:v>
                </c:pt>
                <c:pt idx="124">
                  <c:v>1180333</c:v>
                </c:pt>
                <c:pt idx="125">
                  <c:v>1180333</c:v>
                </c:pt>
                <c:pt idx="126">
                  <c:v>1180333</c:v>
                </c:pt>
                <c:pt idx="127">
                  <c:v>1180333</c:v>
                </c:pt>
                <c:pt idx="128">
                  <c:v>1180333</c:v>
                </c:pt>
                <c:pt idx="129">
                  <c:v>1180333</c:v>
                </c:pt>
                <c:pt idx="130">
                  <c:v>1180333</c:v>
                </c:pt>
                <c:pt idx="131">
                  <c:v>1180333</c:v>
                </c:pt>
                <c:pt idx="132">
                  <c:v>1180333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35-402B-A414-1D3436BDEF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</c:numCache>
            </c:numRef>
          </c:cat>
          <c:val>
            <c:numRef>
              <c:f>Sheet1!$C$2:$C$134</c:f>
              <c:numCache>
                <c:formatCode>#,##0</c:formatCode>
                <c:ptCount val="133"/>
                <c:pt idx="1">
                  <c:v>1205060</c:v>
                </c:pt>
                <c:pt idx="2">
                  <c:v>1205018</c:v>
                </c:pt>
                <c:pt idx="3">
                  <c:v>1192849</c:v>
                </c:pt>
                <c:pt idx="4">
                  <c:v>1180699</c:v>
                </c:pt>
                <c:pt idx="5">
                  <c:v>1172074</c:v>
                </c:pt>
                <c:pt idx="6">
                  <c:v>1157784</c:v>
                </c:pt>
                <c:pt idx="7">
                  <c:v>1146049</c:v>
                </c:pt>
                <c:pt idx="8">
                  <c:v>1136144</c:v>
                </c:pt>
                <c:pt idx="9">
                  <c:v>1123281</c:v>
                </c:pt>
                <c:pt idx="10">
                  <c:v>1122263</c:v>
                </c:pt>
                <c:pt idx="11">
                  <c:v>1134855</c:v>
                </c:pt>
                <c:pt idx="12">
                  <c:v>1138412</c:v>
                </c:pt>
                <c:pt idx="13">
                  <c:v>1138752</c:v>
                </c:pt>
                <c:pt idx="14">
                  <c:v>1146756</c:v>
                </c:pt>
                <c:pt idx="15">
                  <c:v>1150637</c:v>
                </c:pt>
                <c:pt idx="16">
                  <c:v>1161625</c:v>
                </c:pt>
                <c:pt idx="17">
                  <c:v>1162937</c:v>
                </c:pt>
                <c:pt idx="18">
                  <c:v>1155029</c:v>
                </c:pt>
                <c:pt idx="19">
                  <c:v>1158779</c:v>
                </c:pt>
                <c:pt idx="20">
                  <c:v>1158334</c:v>
                </c:pt>
                <c:pt idx="21">
                  <c:v>1153031</c:v>
                </c:pt>
                <c:pt idx="22">
                  <c:v>1133745</c:v>
                </c:pt>
                <c:pt idx="23">
                  <c:v>1114939</c:v>
                </c:pt>
                <c:pt idx="24">
                  <c:v>1111225</c:v>
                </c:pt>
                <c:pt idx="25">
                  <c:v>1097981</c:v>
                </c:pt>
                <c:pt idx="26">
                  <c:v>1103225</c:v>
                </c:pt>
                <c:pt idx="27">
                  <c:v>1101713</c:v>
                </c:pt>
                <c:pt idx="28">
                  <c:v>1101282</c:v>
                </c:pt>
                <c:pt idx="29">
                  <c:v>1089615</c:v>
                </c:pt>
                <c:pt idx="30">
                  <c:v>1087047</c:v>
                </c:pt>
                <c:pt idx="31">
                  <c:v>1069121</c:v>
                </c:pt>
                <c:pt idx="32">
                  <c:v>1059904</c:v>
                </c:pt>
                <c:pt idx="33">
                  <c:v>1056692</c:v>
                </c:pt>
                <c:pt idx="34">
                  <c:v>1035307</c:v>
                </c:pt>
                <c:pt idx="35">
                  <c:v>999710</c:v>
                </c:pt>
                <c:pt idx="36">
                  <c:v>969117</c:v>
                </c:pt>
                <c:pt idx="37">
                  <c:v>965485</c:v>
                </c:pt>
                <c:pt idx="38">
                  <c:v>958519</c:v>
                </c:pt>
                <c:pt idx="39">
                  <c:v>927456</c:v>
                </c:pt>
                <c:pt idx="40">
                  <c:v>913727</c:v>
                </c:pt>
                <c:pt idx="41">
                  <c:v>907196</c:v>
                </c:pt>
                <c:pt idx="42">
                  <c:v>906087</c:v>
                </c:pt>
                <c:pt idx="43">
                  <c:v>893746</c:v>
                </c:pt>
                <c:pt idx="44">
                  <c:v>882793</c:v>
                </c:pt>
                <c:pt idx="45">
                  <c:v>866972</c:v>
                </c:pt>
                <c:pt idx="46">
                  <c:v>853896</c:v>
                </c:pt>
                <c:pt idx="47">
                  <c:v>838737</c:v>
                </c:pt>
                <c:pt idx="48">
                  <c:v>814452</c:v>
                </c:pt>
                <c:pt idx="49">
                  <c:v>808245</c:v>
                </c:pt>
                <c:pt idx="50">
                  <c:v>815113</c:v>
                </c:pt>
                <c:pt idx="51">
                  <c:v>825199</c:v>
                </c:pt>
                <c:pt idx="52">
                  <c:v>821833</c:v>
                </c:pt>
                <c:pt idx="53">
                  <c:v>822777</c:v>
                </c:pt>
                <c:pt idx="54">
                  <c:v>796903</c:v>
                </c:pt>
                <c:pt idx="55">
                  <c:v>798360</c:v>
                </c:pt>
                <c:pt idx="56">
                  <c:v>803378</c:v>
                </c:pt>
                <c:pt idx="57">
                  <c:v>798831</c:v>
                </c:pt>
                <c:pt idx="58">
                  <c:v>798208</c:v>
                </c:pt>
                <c:pt idx="59">
                  <c:v>786597</c:v>
                </c:pt>
                <c:pt idx="60">
                  <c:v>754710</c:v>
                </c:pt>
                <c:pt idx="61">
                  <c:v>757019</c:v>
                </c:pt>
                <c:pt idx="62">
                  <c:v>768276</c:v>
                </c:pt>
                <c:pt idx="63">
                  <c:v>768555</c:v>
                </c:pt>
                <c:pt idx="64">
                  <c:v>775999</c:v>
                </c:pt>
                <c:pt idx="65">
                  <c:v>797238</c:v>
                </c:pt>
                <c:pt idx="66">
                  <c:v>792089</c:v>
                </c:pt>
                <c:pt idx="67">
                  <c:v>805366</c:v>
                </c:pt>
                <c:pt idx="68">
                  <c:v>807010</c:v>
                </c:pt>
                <c:pt idx="69">
                  <c:v>802658</c:v>
                </c:pt>
                <c:pt idx="70">
                  <c:v>806301</c:v>
                </c:pt>
                <c:pt idx="71">
                  <c:v>814989</c:v>
                </c:pt>
                <c:pt idx="72">
                  <c:v>823375</c:v>
                </c:pt>
                <c:pt idx="73">
                  <c:v>825163</c:v>
                </c:pt>
                <c:pt idx="74">
                  <c:v>828668</c:v>
                </c:pt>
                <c:pt idx="75">
                  <c:v>834951</c:v>
                </c:pt>
                <c:pt idx="76">
                  <c:v>849347</c:v>
                </c:pt>
                <c:pt idx="77">
                  <c:v>859250</c:v>
                </c:pt>
                <c:pt idx="78">
                  <c:v>857301</c:v>
                </c:pt>
                <c:pt idx="79">
                  <c:v>857558</c:v>
                </c:pt>
                <c:pt idx="80">
                  <c:v>862358</c:v>
                </c:pt>
                <c:pt idx="81">
                  <c:v>870362</c:v>
                </c:pt>
                <c:pt idx="82">
                  <c:v>866855</c:v>
                </c:pt>
                <c:pt idx="83">
                  <c:v>865730</c:v>
                </c:pt>
                <c:pt idx="84">
                  <c:v>857410</c:v>
                </c:pt>
                <c:pt idx="85">
                  <c:v>871574</c:v>
                </c:pt>
                <c:pt idx="86">
                  <c:v>865844</c:v>
                </c:pt>
                <c:pt idx="87">
                  <c:v>877799</c:v>
                </c:pt>
                <c:pt idx="88">
                  <c:v>882693</c:v>
                </c:pt>
                <c:pt idx="89">
                  <c:v>893248</c:v>
                </c:pt>
                <c:pt idx="90">
                  <c:v>909513</c:v>
                </c:pt>
                <c:pt idx="91">
                  <c:v>914609</c:v>
                </c:pt>
                <c:pt idx="92">
                  <c:v>924361</c:v>
                </c:pt>
                <c:pt idx="93">
                  <c:v>937982</c:v>
                </c:pt>
                <c:pt idx="94">
                  <c:v>948850</c:v>
                </c:pt>
                <c:pt idx="95">
                  <c:v>961996</c:v>
                </c:pt>
                <c:pt idx="96">
                  <c:v>977072</c:v>
                </c:pt>
                <c:pt idx="97">
                  <c:v>984715</c:v>
                </c:pt>
                <c:pt idx="98">
                  <c:v>993293</c:v>
                </c:pt>
                <c:pt idx="99">
                  <c:v>1002975</c:v>
                </c:pt>
                <c:pt idx="100">
                  <c:v>1004783</c:v>
                </c:pt>
                <c:pt idx="101">
                  <c:v>1003922</c:v>
                </c:pt>
                <c:pt idx="102">
                  <c:v>1004153</c:v>
                </c:pt>
                <c:pt idx="103">
                  <c:v>1000978</c:v>
                </c:pt>
                <c:pt idx="104">
                  <c:v>1004614</c:v>
                </c:pt>
                <c:pt idx="105">
                  <c:v>1029293</c:v>
                </c:pt>
                <c:pt idx="106">
                  <c:v>1029669</c:v>
                </c:pt>
                <c:pt idx="107">
                  <c:v>1042544</c:v>
                </c:pt>
                <c:pt idx="108">
                  <c:v>1038081</c:v>
                </c:pt>
                <c:pt idx="109">
                  <c:v>1047682</c:v>
                </c:pt>
                <c:pt idx="110">
                  <c:v>1062440</c:v>
                </c:pt>
                <c:pt idx="111">
                  <c:v>1094250</c:v>
                </c:pt>
                <c:pt idx="112">
                  <c:v>1112167</c:v>
                </c:pt>
                <c:pt idx="113">
                  <c:v>1130490</c:v>
                </c:pt>
                <c:pt idx="114">
                  <c:v>1135850</c:v>
                </c:pt>
                <c:pt idx="115">
                  <c:v>1145216</c:v>
                </c:pt>
                <c:pt idx="116">
                  <c:v>1152122</c:v>
                </c:pt>
                <c:pt idx="117">
                  <c:v>1134381</c:v>
                </c:pt>
                <c:pt idx="118">
                  <c:v>1135470</c:v>
                </c:pt>
                <c:pt idx="119">
                  <c:v>1133678</c:v>
                </c:pt>
                <c:pt idx="120">
                  <c:v>1144928</c:v>
                </c:pt>
                <c:pt idx="121">
                  <c:v>1157704</c:v>
                </c:pt>
                <c:pt idx="122">
                  <c:v>1176380</c:v>
                </c:pt>
                <c:pt idx="123">
                  <c:v>1142525</c:v>
                </c:pt>
                <c:pt idx="124">
                  <c:v>1143750</c:v>
                </c:pt>
                <c:pt idx="125">
                  <c:v>1154134</c:v>
                </c:pt>
                <c:pt idx="126">
                  <c:v>1160407</c:v>
                </c:pt>
                <c:pt idx="127">
                  <c:v>1166513</c:v>
                </c:pt>
                <c:pt idx="128">
                  <c:v>1164432</c:v>
                </c:pt>
                <c:pt idx="129">
                  <c:v>1173749</c:v>
                </c:pt>
                <c:pt idx="130">
                  <c:v>1191468</c:v>
                </c:pt>
                <c:pt idx="131">
                  <c:v>1192150</c:v>
                </c:pt>
                <c:pt idx="132">
                  <c:v>1180333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35-402B-A414-1D3436BDEF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
 Residential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</c:numCache>
            </c:numRef>
          </c:cat>
          <c:val>
            <c:numRef>
              <c:f>Sheet1!$D$2:$D$134</c:f>
              <c:numCache>
                <c:formatCode>#,##0</c:formatCode>
                <c:ptCount val="133"/>
                <c:pt idx="1">
                  <c:v>677984</c:v>
                </c:pt>
                <c:pt idx="2">
                  <c:v>668160</c:v>
                </c:pt>
                <c:pt idx="3">
                  <c:v>649941</c:v>
                </c:pt>
                <c:pt idx="4">
                  <c:v>633932</c:v>
                </c:pt>
                <c:pt idx="5">
                  <c:v>614999</c:v>
                </c:pt>
                <c:pt idx="6">
                  <c:v>598344</c:v>
                </c:pt>
                <c:pt idx="7">
                  <c:v>584601</c:v>
                </c:pt>
                <c:pt idx="8">
                  <c:v>574270</c:v>
                </c:pt>
                <c:pt idx="9">
                  <c:v>561811</c:v>
                </c:pt>
                <c:pt idx="10">
                  <c:v>549484</c:v>
                </c:pt>
                <c:pt idx="11">
                  <c:v>544460</c:v>
                </c:pt>
                <c:pt idx="12">
                  <c:v>538065</c:v>
                </c:pt>
                <c:pt idx="13">
                  <c:v>531361</c:v>
                </c:pt>
                <c:pt idx="14">
                  <c:v>527997</c:v>
                </c:pt>
                <c:pt idx="15">
                  <c:v>523714</c:v>
                </c:pt>
                <c:pt idx="16">
                  <c:v>514176</c:v>
                </c:pt>
                <c:pt idx="17">
                  <c:v>505362</c:v>
                </c:pt>
                <c:pt idx="18">
                  <c:v>495556</c:v>
                </c:pt>
                <c:pt idx="19">
                  <c:v>480676</c:v>
                </c:pt>
                <c:pt idx="20">
                  <c:v>465463</c:v>
                </c:pt>
                <c:pt idx="21">
                  <c:v>448359</c:v>
                </c:pt>
                <c:pt idx="22">
                  <c:v>432715</c:v>
                </c:pt>
                <c:pt idx="23">
                  <c:v>416284</c:v>
                </c:pt>
                <c:pt idx="24">
                  <c:v>402478</c:v>
                </c:pt>
                <c:pt idx="25">
                  <c:v>387440</c:v>
                </c:pt>
                <c:pt idx="26">
                  <c:v>390604</c:v>
                </c:pt>
                <c:pt idx="27">
                  <c:v>385491</c:v>
                </c:pt>
                <c:pt idx="28">
                  <c:v>381551</c:v>
                </c:pt>
                <c:pt idx="29">
                  <c:v>373908</c:v>
                </c:pt>
                <c:pt idx="30">
                  <c:v>364796</c:v>
                </c:pt>
                <c:pt idx="31">
                  <c:v>351705</c:v>
                </c:pt>
                <c:pt idx="32">
                  <c:v>340716</c:v>
                </c:pt>
                <c:pt idx="33">
                  <c:v>329677</c:v>
                </c:pt>
                <c:pt idx="34">
                  <c:v>313173</c:v>
                </c:pt>
                <c:pt idx="35">
                  <c:v>294255</c:v>
                </c:pt>
                <c:pt idx="36">
                  <c:v>278412</c:v>
                </c:pt>
                <c:pt idx="37">
                  <c:v>261765</c:v>
                </c:pt>
                <c:pt idx="38">
                  <c:v>249211</c:v>
                </c:pt>
                <c:pt idx="39">
                  <c:v>238736</c:v>
                </c:pt>
                <c:pt idx="40">
                  <c:v>230514</c:v>
                </c:pt>
                <c:pt idx="41">
                  <c:v>231686</c:v>
                </c:pt>
                <c:pt idx="42">
                  <c:v>238632</c:v>
                </c:pt>
                <c:pt idx="43">
                  <c:v>245068</c:v>
                </c:pt>
                <c:pt idx="44">
                  <c:v>249545</c:v>
                </c:pt>
                <c:pt idx="45">
                  <c:v>250530</c:v>
                </c:pt>
                <c:pt idx="46">
                  <c:v>252048</c:v>
                </c:pt>
                <c:pt idx="47">
                  <c:v>251718</c:v>
                </c:pt>
                <c:pt idx="48">
                  <c:v>251033</c:v>
                </c:pt>
                <c:pt idx="49">
                  <c:v>251076</c:v>
                </c:pt>
                <c:pt idx="50">
                  <c:v>250461</c:v>
                </c:pt>
                <c:pt idx="51">
                  <c:v>251355</c:v>
                </c:pt>
                <c:pt idx="52">
                  <c:v>248333</c:v>
                </c:pt>
                <c:pt idx="53">
                  <c:v>246309</c:v>
                </c:pt>
                <c:pt idx="54">
                  <c:v>240146</c:v>
                </c:pt>
                <c:pt idx="55">
                  <c:v>234716</c:v>
                </c:pt>
                <c:pt idx="56">
                  <c:v>234220</c:v>
                </c:pt>
                <c:pt idx="57">
                  <c:v>233388</c:v>
                </c:pt>
                <c:pt idx="58">
                  <c:v>234250</c:v>
                </c:pt>
                <c:pt idx="59">
                  <c:v>235936</c:v>
                </c:pt>
                <c:pt idx="60">
                  <c:v>237832</c:v>
                </c:pt>
                <c:pt idx="61">
                  <c:v>238430</c:v>
                </c:pt>
                <c:pt idx="62">
                  <c:v>240206</c:v>
                </c:pt>
                <c:pt idx="63">
                  <c:v>241982</c:v>
                </c:pt>
                <c:pt idx="64">
                  <c:v>242227</c:v>
                </c:pt>
                <c:pt idx="65">
                  <c:v>244108</c:v>
                </c:pt>
                <c:pt idx="66">
                  <c:v>245187</c:v>
                </c:pt>
                <c:pt idx="67">
                  <c:v>248716</c:v>
                </c:pt>
                <c:pt idx="68">
                  <c:v>247863</c:v>
                </c:pt>
                <c:pt idx="69">
                  <c:v>246718</c:v>
                </c:pt>
                <c:pt idx="70">
                  <c:v>245509</c:v>
                </c:pt>
                <c:pt idx="71">
                  <c:v>246393</c:v>
                </c:pt>
                <c:pt idx="72">
                  <c:v>249174</c:v>
                </c:pt>
                <c:pt idx="73">
                  <c:v>250549</c:v>
                </c:pt>
                <c:pt idx="74">
                  <c:v>250973</c:v>
                </c:pt>
                <c:pt idx="75">
                  <c:v>255138</c:v>
                </c:pt>
                <c:pt idx="76">
                  <c:v>259103</c:v>
                </c:pt>
                <c:pt idx="77">
                  <c:v>264209</c:v>
                </c:pt>
                <c:pt idx="78">
                  <c:v>267291</c:v>
                </c:pt>
                <c:pt idx="79">
                  <c:v>273995</c:v>
                </c:pt>
                <c:pt idx="80">
                  <c:v>281260</c:v>
                </c:pt>
                <c:pt idx="81">
                  <c:v>289601</c:v>
                </c:pt>
                <c:pt idx="82">
                  <c:v>293589</c:v>
                </c:pt>
                <c:pt idx="83">
                  <c:v>295627</c:v>
                </c:pt>
                <c:pt idx="84">
                  <c:v>299340</c:v>
                </c:pt>
                <c:pt idx="85">
                  <c:v>305399</c:v>
                </c:pt>
                <c:pt idx="86">
                  <c:v>308952</c:v>
                </c:pt>
                <c:pt idx="87">
                  <c:v>311918</c:v>
                </c:pt>
                <c:pt idx="88">
                  <c:v>314234</c:v>
                </c:pt>
                <c:pt idx="89">
                  <c:v>317073</c:v>
                </c:pt>
                <c:pt idx="90">
                  <c:v>320879</c:v>
                </c:pt>
                <c:pt idx="91">
                  <c:v>326788</c:v>
                </c:pt>
                <c:pt idx="92">
                  <c:v>332773</c:v>
                </c:pt>
                <c:pt idx="93">
                  <c:v>338378</c:v>
                </c:pt>
                <c:pt idx="94">
                  <c:v>347826</c:v>
                </c:pt>
                <c:pt idx="95">
                  <c:v>355228</c:v>
                </c:pt>
                <c:pt idx="96">
                  <c:v>361354</c:v>
                </c:pt>
                <c:pt idx="97">
                  <c:v>361751</c:v>
                </c:pt>
                <c:pt idx="98">
                  <c:v>367429</c:v>
                </c:pt>
                <c:pt idx="99">
                  <c:v>369287</c:v>
                </c:pt>
                <c:pt idx="100">
                  <c:v>368215</c:v>
                </c:pt>
                <c:pt idx="101">
                  <c:v>364037</c:v>
                </c:pt>
                <c:pt idx="102">
                  <c:v>361903</c:v>
                </c:pt>
                <c:pt idx="103">
                  <c:v>361280</c:v>
                </c:pt>
                <c:pt idx="104">
                  <c:v>369466</c:v>
                </c:pt>
                <c:pt idx="105">
                  <c:v>374795</c:v>
                </c:pt>
                <c:pt idx="106">
                  <c:v>386644</c:v>
                </c:pt>
                <c:pt idx="107">
                  <c:v>397554</c:v>
                </c:pt>
                <c:pt idx="108">
                  <c:v>404132</c:v>
                </c:pt>
                <c:pt idx="109">
                  <c:v>409932</c:v>
                </c:pt>
                <c:pt idx="110">
                  <c:v>414235</c:v>
                </c:pt>
                <c:pt idx="111">
                  <c:v>422244</c:v>
                </c:pt>
                <c:pt idx="112">
                  <c:v>428694</c:v>
                </c:pt>
                <c:pt idx="113">
                  <c:v>434451</c:v>
                </c:pt>
                <c:pt idx="114">
                  <c:v>437301</c:v>
                </c:pt>
                <c:pt idx="115">
                  <c:v>443018</c:v>
                </c:pt>
                <c:pt idx="116">
                  <c:v>449698</c:v>
                </c:pt>
                <c:pt idx="117">
                  <c:v>445361</c:v>
                </c:pt>
                <c:pt idx="118">
                  <c:v>449493</c:v>
                </c:pt>
                <c:pt idx="119">
                  <c:v>450123</c:v>
                </c:pt>
                <c:pt idx="120">
                  <c:v>450037</c:v>
                </c:pt>
                <c:pt idx="121">
                  <c:v>455693</c:v>
                </c:pt>
                <c:pt idx="122">
                  <c:v>468362</c:v>
                </c:pt>
                <c:pt idx="123">
                  <c:v>445499</c:v>
                </c:pt>
                <c:pt idx="124">
                  <c:v>444403</c:v>
                </c:pt>
                <c:pt idx="125">
                  <c:v>448142</c:v>
                </c:pt>
                <c:pt idx="126">
                  <c:v>456586</c:v>
                </c:pt>
                <c:pt idx="127">
                  <c:v>456206</c:v>
                </c:pt>
                <c:pt idx="128">
                  <c:v>450972</c:v>
                </c:pt>
                <c:pt idx="129">
                  <c:v>459538</c:v>
                </c:pt>
                <c:pt idx="130">
                  <c:v>470807</c:v>
                </c:pt>
                <c:pt idx="131">
                  <c:v>473999</c:v>
                </c:pt>
                <c:pt idx="132">
                  <c:v>476395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35-402B-A414-1D3436BDEF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Private
 Nonresidential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</c:numCache>
            </c:numRef>
          </c:cat>
          <c:val>
            <c:numRef>
              <c:f>Sheet1!$E$2:$E$134</c:f>
              <c:numCache>
                <c:formatCode>#,##0</c:formatCode>
                <c:ptCount val="133"/>
                <c:pt idx="1">
                  <c:v>280283</c:v>
                </c:pt>
                <c:pt idx="2">
                  <c:v>285365</c:v>
                </c:pt>
                <c:pt idx="3">
                  <c:v>287651</c:v>
                </c:pt>
                <c:pt idx="4">
                  <c:v>292927</c:v>
                </c:pt>
                <c:pt idx="5">
                  <c:v>299334</c:v>
                </c:pt>
                <c:pt idx="6">
                  <c:v>301402</c:v>
                </c:pt>
                <c:pt idx="7">
                  <c:v>306563</c:v>
                </c:pt>
                <c:pt idx="8">
                  <c:v>307094</c:v>
                </c:pt>
                <c:pt idx="9">
                  <c:v>304567</c:v>
                </c:pt>
                <c:pt idx="10">
                  <c:v>312164</c:v>
                </c:pt>
                <c:pt idx="11">
                  <c:v>320162</c:v>
                </c:pt>
                <c:pt idx="12">
                  <c:v>320249</c:v>
                </c:pt>
                <c:pt idx="13">
                  <c:v>332339</c:v>
                </c:pt>
                <c:pt idx="14">
                  <c:v>340354</c:v>
                </c:pt>
                <c:pt idx="15">
                  <c:v>345178</c:v>
                </c:pt>
                <c:pt idx="16">
                  <c:v>358048</c:v>
                </c:pt>
                <c:pt idx="17">
                  <c:v>369495</c:v>
                </c:pt>
                <c:pt idx="18">
                  <c:v>370632</c:v>
                </c:pt>
                <c:pt idx="19">
                  <c:v>384672</c:v>
                </c:pt>
                <c:pt idx="20">
                  <c:v>395532</c:v>
                </c:pt>
                <c:pt idx="21">
                  <c:v>408729</c:v>
                </c:pt>
                <c:pt idx="22">
                  <c:v>402136</c:v>
                </c:pt>
                <c:pt idx="23">
                  <c:v>401961</c:v>
                </c:pt>
                <c:pt idx="24">
                  <c:v>414495</c:v>
                </c:pt>
                <c:pt idx="25">
                  <c:v>411218</c:v>
                </c:pt>
                <c:pt idx="26">
                  <c:v>406082</c:v>
                </c:pt>
                <c:pt idx="27">
                  <c:v>411710</c:v>
                </c:pt>
                <c:pt idx="28">
                  <c:v>414411</c:v>
                </c:pt>
                <c:pt idx="29">
                  <c:v>408149</c:v>
                </c:pt>
                <c:pt idx="30">
                  <c:v>411642</c:v>
                </c:pt>
                <c:pt idx="31">
                  <c:v>403732</c:v>
                </c:pt>
                <c:pt idx="32">
                  <c:v>410629</c:v>
                </c:pt>
                <c:pt idx="33">
                  <c:v>412683</c:v>
                </c:pt>
                <c:pt idx="34">
                  <c:v>405237</c:v>
                </c:pt>
                <c:pt idx="35">
                  <c:v>393499</c:v>
                </c:pt>
                <c:pt idx="36">
                  <c:v>381153</c:v>
                </c:pt>
                <c:pt idx="37">
                  <c:v>382353</c:v>
                </c:pt>
                <c:pt idx="38">
                  <c:v>383827</c:v>
                </c:pt>
                <c:pt idx="39">
                  <c:v>369824</c:v>
                </c:pt>
                <c:pt idx="40">
                  <c:v>366137</c:v>
                </c:pt>
                <c:pt idx="41">
                  <c:v>354548</c:v>
                </c:pt>
                <c:pt idx="42">
                  <c:v>344862</c:v>
                </c:pt>
                <c:pt idx="43">
                  <c:v>334225</c:v>
                </c:pt>
                <c:pt idx="44">
                  <c:v>322378</c:v>
                </c:pt>
                <c:pt idx="45">
                  <c:v>308575</c:v>
                </c:pt>
                <c:pt idx="46">
                  <c:v>299212</c:v>
                </c:pt>
                <c:pt idx="47">
                  <c:v>286689</c:v>
                </c:pt>
                <c:pt idx="48">
                  <c:v>267563</c:v>
                </c:pt>
                <c:pt idx="49">
                  <c:v>266904</c:v>
                </c:pt>
                <c:pt idx="50">
                  <c:v>266899</c:v>
                </c:pt>
                <c:pt idx="51">
                  <c:v>267444</c:v>
                </c:pt>
                <c:pt idx="52">
                  <c:v>264186</c:v>
                </c:pt>
                <c:pt idx="53">
                  <c:v>264409</c:v>
                </c:pt>
                <c:pt idx="54">
                  <c:v>252457</c:v>
                </c:pt>
                <c:pt idx="55">
                  <c:v>255274</c:v>
                </c:pt>
                <c:pt idx="56">
                  <c:v>254117</c:v>
                </c:pt>
                <c:pt idx="57">
                  <c:v>258876</c:v>
                </c:pt>
                <c:pt idx="58">
                  <c:v>265093</c:v>
                </c:pt>
                <c:pt idx="59">
                  <c:v>259162</c:v>
                </c:pt>
                <c:pt idx="60">
                  <c:v>225725</c:v>
                </c:pt>
                <c:pt idx="61">
                  <c:v>231591</c:v>
                </c:pt>
                <c:pt idx="62">
                  <c:v>238405</c:v>
                </c:pt>
                <c:pt idx="63">
                  <c:v>240520</c:v>
                </c:pt>
                <c:pt idx="64">
                  <c:v>250268</c:v>
                </c:pt>
                <c:pt idx="65">
                  <c:v>265070</c:v>
                </c:pt>
                <c:pt idx="66">
                  <c:v>265346</c:v>
                </c:pt>
                <c:pt idx="67">
                  <c:v>268976</c:v>
                </c:pt>
                <c:pt idx="68">
                  <c:v>271557</c:v>
                </c:pt>
                <c:pt idx="69">
                  <c:v>271888</c:v>
                </c:pt>
                <c:pt idx="70">
                  <c:v>274813</c:v>
                </c:pt>
                <c:pt idx="71">
                  <c:v>280259</c:v>
                </c:pt>
                <c:pt idx="72">
                  <c:v>292515</c:v>
                </c:pt>
                <c:pt idx="73">
                  <c:v>291236</c:v>
                </c:pt>
                <c:pt idx="74">
                  <c:v>297493</c:v>
                </c:pt>
                <c:pt idx="75">
                  <c:v>301701</c:v>
                </c:pt>
                <c:pt idx="76">
                  <c:v>306375</c:v>
                </c:pt>
                <c:pt idx="77">
                  <c:v>306129</c:v>
                </c:pt>
                <c:pt idx="78">
                  <c:v>308669</c:v>
                </c:pt>
                <c:pt idx="79">
                  <c:v>303866</c:v>
                </c:pt>
                <c:pt idx="80">
                  <c:v>307535</c:v>
                </c:pt>
                <c:pt idx="81">
                  <c:v>305485</c:v>
                </c:pt>
                <c:pt idx="82">
                  <c:v>300283</c:v>
                </c:pt>
                <c:pt idx="83">
                  <c:v>303499</c:v>
                </c:pt>
                <c:pt idx="84">
                  <c:v>290942</c:v>
                </c:pt>
                <c:pt idx="85">
                  <c:v>291925</c:v>
                </c:pt>
                <c:pt idx="86">
                  <c:v>292298</c:v>
                </c:pt>
                <c:pt idx="87">
                  <c:v>294483</c:v>
                </c:pt>
                <c:pt idx="88">
                  <c:v>298907</c:v>
                </c:pt>
                <c:pt idx="89">
                  <c:v>302108</c:v>
                </c:pt>
                <c:pt idx="90">
                  <c:v>315199</c:v>
                </c:pt>
                <c:pt idx="91">
                  <c:v>316706</c:v>
                </c:pt>
                <c:pt idx="92">
                  <c:v>320810</c:v>
                </c:pt>
                <c:pt idx="93">
                  <c:v>327293</c:v>
                </c:pt>
                <c:pt idx="94">
                  <c:v>333564</c:v>
                </c:pt>
                <c:pt idx="95">
                  <c:v>339647</c:v>
                </c:pt>
                <c:pt idx="96">
                  <c:v>350477</c:v>
                </c:pt>
                <c:pt idx="97">
                  <c:v>359600</c:v>
                </c:pt>
                <c:pt idx="98">
                  <c:v>358734</c:v>
                </c:pt>
                <c:pt idx="99">
                  <c:v>360218</c:v>
                </c:pt>
                <c:pt idx="100">
                  <c:v>358939</c:v>
                </c:pt>
                <c:pt idx="101">
                  <c:v>362824</c:v>
                </c:pt>
                <c:pt idx="102">
                  <c:v>360405</c:v>
                </c:pt>
                <c:pt idx="103">
                  <c:v>361090</c:v>
                </c:pt>
                <c:pt idx="104">
                  <c:v>359226</c:v>
                </c:pt>
                <c:pt idx="105">
                  <c:v>367129</c:v>
                </c:pt>
                <c:pt idx="106">
                  <c:v>366963</c:v>
                </c:pt>
                <c:pt idx="107">
                  <c:v>364201</c:v>
                </c:pt>
                <c:pt idx="108">
                  <c:v>361726</c:v>
                </c:pt>
                <c:pt idx="109">
                  <c:v>363531</c:v>
                </c:pt>
                <c:pt idx="110">
                  <c:v>368736</c:v>
                </c:pt>
                <c:pt idx="111">
                  <c:v>383674</c:v>
                </c:pt>
                <c:pt idx="112">
                  <c:v>391962</c:v>
                </c:pt>
                <c:pt idx="113">
                  <c:v>395489</c:v>
                </c:pt>
                <c:pt idx="114">
                  <c:v>400956</c:v>
                </c:pt>
                <c:pt idx="115">
                  <c:v>405546</c:v>
                </c:pt>
                <c:pt idx="116">
                  <c:v>409191</c:v>
                </c:pt>
                <c:pt idx="117">
                  <c:v>400358</c:v>
                </c:pt>
                <c:pt idx="118">
                  <c:v>404165</c:v>
                </c:pt>
                <c:pt idx="119">
                  <c:v>393934</c:v>
                </c:pt>
                <c:pt idx="120">
                  <c:v>399706</c:v>
                </c:pt>
                <c:pt idx="121">
                  <c:v>402444</c:v>
                </c:pt>
                <c:pt idx="122">
                  <c:v>410629</c:v>
                </c:pt>
                <c:pt idx="123">
                  <c:v>409125</c:v>
                </c:pt>
                <c:pt idx="124">
                  <c:v>415882</c:v>
                </c:pt>
                <c:pt idx="125">
                  <c:v>419799</c:v>
                </c:pt>
                <c:pt idx="126">
                  <c:v>428265</c:v>
                </c:pt>
                <c:pt idx="127">
                  <c:v>432217</c:v>
                </c:pt>
                <c:pt idx="128">
                  <c:v>432632</c:v>
                </c:pt>
                <c:pt idx="129">
                  <c:v>426634</c:v>
                </c:pt>
                <c:pt idx="130">
                  <c:v>433900</c:v>
                </c:pt>
                <c:pt idx="131">
                  <c:v>435389</c:v>
                </c:pt>
                <c:pt idx="132">
                  <c:v>435250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35-402B-A414-1D3436BDEF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Total
 Public
 Construction3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Sheet1!$A$2:$A$134</c:f>
              <c:numCache>
                <c:formatCode>m/d/yyyy</c:formatCode>
                <c:ptCount val="133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</c:numCache>
            </c:numRef>
          </c:cat>
          <c:val>
            <c:numRef>
              <c:f>Sheet1!$F$2:$F$134</c:f>
              <c:numCache>
                <c:formatCode>#,##0</c:formatCode>
                <c:ptCount val="133"/>
                <c:pt idx="1">
                  <c:v>246794</c:v>
                </c:pt>
                <c:pt idx="2">
                  <c:v>251494</c:v>
                </c:pt>
                <c:pt idx="3">
                  <c:v>255257</c:v>
                </c:pt>
                <c:pt idx="4">
                  <c:v>253839</c:v>
                </c:pt>
                <c:pt idx="5">
                  <c:v>257741</c:v>
                </c:pt>
                <c:pt idx="6">
                  <c:v>258037</c:v>
                </c:pt>
                <c:pt idx="7">
                  <c:v>254884</c:v>
                </c:pt>
                <c:pt idx="8">
                  <c:v>254781</c:v>
                </c:pt>
                <c:pt idx="9">
                  <c:v>256903</c:v>
                </c:pt>
                <c:pt idx="10">
                  <c:v>260614</c:v>
                </c:pt>
                <c:pt idx="11">
                  <c:v>270232</c:v>
                </c:pt>
                <c:pt idx="12">
                  <c:v>280098</c:v>
                </c:pt>
                <c:pt idx="13">
                  <c:v>275052</c:v>
                </c:pt>
                <c:pt idx="14">
                  <c:v>278405</c:v>
                </c:pt>
                <c:pt idx="15">
                  <c:v>281745</c:v>
                </c:pt>
                <c:pt idx="16">
                  <c:v>289401</c:v>
                </c:pt>
                <c:pt idx="17">
                  <c:v>288080</c:v>
                </c:pt>
                <c:pt idx="18">
                  <c:v>288841</c:v>
                </c:pt>
                <c:pt idx="19">
                  <c:v>293431</c:v>
                </c:pt>
                <c:pt idx="20">
                  <c:v>297339</c:v>
                </c:pt>
                <c:pt idx="21">
                  <c:v>295943</c:v>
                </c:pt>
                <c:pt idx="22">
                  <c:v>298893</c:v>
                </c:pt>
                <c:pt idx="23">
                  <c:v>296694</c:v>
                </c:pt>
                <c:pt idx="24">
                  <c:v>294251</c:v>
                </c:pt>
                <c:pt idx="25">
                  <c:v>299323</c:v>
                </c:pt>
                <c:pt idx="26">
                  <c:v>306539</c:v>
                </c:pt>
                <c:pt idx="27">
                  <c:v>304512</c:v>
                </c:pt>
                <c:pt idx="28">
                  <c:v>305320</c:v>
                </c:pt>
                <c:pt idx="29">
                  <c:v>307558</c:v>
                </c:pt>
                <c:pt idx="30">
                  <c:v>310609</c:v>
                </c:pt>
                <c:pt idx="31">
                  <c:v>313684</c:v>
                </c:pt>
                <c:pt idx="32">
                  <c:v>308559</c:v>
                </c:pt>
                <c:pt idx="33">
                  <c:v>314332</c:v>
                </c:pt>
                <c:pt idx="34">
                  <c:v>316897</c:v>
                </c:pt>
                <c:pt idx="35">
                  <c:v>311957</c:v>
                </c:pt>
                <c:pt idx="36">
                  <c:v>309552</c:v>
                </c:pt>
                <c:pt idx="37">
                  <c:v>321367</c:v>
                </c:pt>
                <c:pt idx="38">
                  <c:v>325481</c:v>
                </c:pt>
                <c:pt idx="39">
                  <c:v>318896</c:v>
                </c:pt>
                <c:pt idx="40">
                  <c:v>317075</c:v>
                </c:pt>
                <c:pt idx="41">
                  <c:v>320961</c:v>
                </c:pt>
                <c:pt idx="42">
                  <c:v>322593</c:v>
                </c:pt>
                <c:pt idx="43">
                  <c:v>314453</c:v>
                </c:pt>
                <c:pt idx="44">
                  <c:v>310870</c:v>
                </c:pt>
                <c:pt idx="45">
                  <c:v>307866</c:v>
                </c:pt>
                <c:pt idx="46">
                  <c:v>302635</c:v>
                </c:pt>
                <c:pt idx="47">
                  <c:v>300330</c:v>
                </c:pt>
                <c:pt idx="48">
                  <c:v>295857</c:v>
                </c:pt>
                <c:pt idx="49">
                  <c:v>290265</c:v>
                </c:pt>
                <c:pt idx="50">
                  <c:v>297753</c:v>
                </c:pt>
                <c:pt idx="51">
                  <c:v>306401</c:v>
                </c:pt>
                <c:pt idx="52">
                  <c:v>309314</c:v>
                </c:pt>
                <c:pt idx="53">
                  <c:v>312059</c:v>
                </c:pt>
                <c:pt idx="54">
                  <c:v>304301</c:v>
                </c:pt>
                <c:pt idx="55">
                  <c:v>308370</c:v>
                </c:pt>
                <c:pt idx="56">
                  <c:v>315041</c:v>
                </c:pt>
                <c:pt idx="57">
                  <c:v>306567</c:v>
                </c:pt>
                <c:pt idx="58">
                  <c:v>298865</c:v>
                </c:pt>
                <c:pt idx="59">
                  <c:v>291499</c:v>
                </c:pt>
                <c:pt idx="60">
                  <c:v>291154</c:v>
                </c:pt>
                <c:pt idx="61">
                  <c:v>286998</c:v>
                </c:pt>
                <c:pt idx="62">
                  <c:v>289665</c:v>
                </c:pt>
                <c:pt idx="63">
                  <c:v>286053</c:v>
                </c:pt>
                <c:pt idx="64">
                  <c:v>283505</c:v>
                </c:pt>
                <c:pt idx="65">
                  <c:v>288061</c:v>
                </c:pt>
                <c:pt idx="66">
                  <c:v>281556</c:v>
                </c:pt>
                <c:pt idx="67">
                  <c:v>287675</c:v>
                </c:pt>
                <c:pt idx="68">
                  <c:v>287590</c:v>
                </c:pt>
                <c:pt idx="69">
                  <c:v>284052</c:v>
                </c:pt>
                <c:pt idx="70">
                  <c:v>285979</c:v>
                </c:pt>
                <c:pt idx="71">
                  <c:v>288337</c:v>
                </c:pt>
                <c:pt idx="72">
                  <c:v>281687</c:v>
                </c:pt>
                <c:pt idx="73">
                  <c:v>283378</c:v>
                </c:pt>
                <c:pt idx="74">
                  <c:v>280202</c:v>
                </c:pt>
                <c:pt idx="75">
                  <c:v>278112</c:v>
                </c:pt>
                <c:pt idx="76">
                  <c:v>283869</c:v>
                </c:pt>
                <c:pt idx="77">
                  <c:v>288911</c:v>
                </c:pt>
                <c:pt idx="78">
                  <c:v>281342</c:v>
                </c:pt>
                <c:pt idx="79">
                  <c:v>279697</c:v>
                </c:pt>
                <c:pt idx="80">
                  <c:v>273563</c:v>
                </c:pt>
                <c:pt idx="81">
                  <c:v>275276</c:v>
                </c:pt>
                <c:pt idx="82">
                  <c:v>272983</c:v>
                </c:pt>
                <c:pt idx="83">
                  <c:v>266604</c:v>
                </c:pt>
                <c:pt idx="84">
                  <c:v>267129</c:v>
                </c:pt>
                <c:pt idx="85">
                  <c:v>274250</c:v>
                </c:pt>
                <c:pt idx="86">
                  <c:v>264594</c:v>
                </c:pt>
                <c:pt idx="87">
                  <c:v>271398</c:v>
                </c:pt>
                <c:pt idx="88">
                  <c:v>269552</c:v>
                </c:pt>
                <c:pt idx="89">
                  <c:v>274067</c:v>
                </c:pt>
                <c:pt idx="90">
                  <c:v>273435</c:v>
                </c:pt>
                <c:pt idx="91">
                  <c:v>271115</c:v>
                </c:pt>
                <c:pt idx="92">
                  <c:v>270778</c:v>
                </c:pt>
                <c:pt idx="93">
                  <c:v>272312</c:v>
                </c:pt>
                <c:pt idx="94">
                  <c:v>267460</c:v>
                </c:pt>
                <c:pt idx="95">
                  <c:v>267120</c:v>
                </c:pt>
                <c:pt idx="96">
                  <c:v>265242</c:v>
                </c:pt>
                <c:pt idx="97">
                  <c:v>263364</c:v>
                </c:pt>
                <c:pt idx="98">
                  <c:v>267130</c:v>
                </c:pt>
                <c:pt idx="99">
                  <c:v>273470</c:v>
                </c:pt>
                <c:pt idx="100">
                  <c:v>277629</c:v>
                </c:pt>
                <c:pt idx="101">
                  <c:v>277061</c:v>
                </c:pt>
                <c:pt idx="102">
                  <c:v>281845</c:v>
                </c:pt>
                <c:pt idx="103">
                  <c:v>278607</c:v>
                </c:pt>
                <c:pt idx="104">
                  <c:v>275923</c:v>
                </c:pt>
                <c:pt idx="105">
                  <c:v>287369</c:v>
                </c:pt>
                <c:pt idx="106">
                  <c:v>276063</c:v>
                </c:pt>
                <c:pt idx="107">
                  <c:v>280789</c:v>
                </c:pt>
                <c:pt idx="108">
                  <c:v>272222</c:v>
                </c:pt>
                <c:pt idx="109">
                  <c:v>274219</c:v>
                </c:pt>
                <c:pt idx="110">
                  <c:v>279469</c:v>
                </c:pt>
                <c:pt idx="111">
                  <c:v>288332</c:v>
                </c:pt>
                <c:pt idx="112">
                  <c:v>291511</c:v>
                </c:pt>
                <c:pt idx="113">
                  <c:v>300551</c:v>
                </c:pt>
                <c:pt idx="114">
                  <c:v>297593</c:v>
                </c:pt>
                <c:pt idx="115">
                  <c:v>296652</c:v>
                </c:pt>
                <c:pt idx="116">
                  <c:v>293233</c:v>
                </c:pt>
                <c:pt idx="117">
                  <c:v>288662</c:v>
                </c:pt>
                <c:pt idx="118">
                  <c:v>281812</c:v>
                </c:pt>
                <c:pt idx="119">
                  <c:v>289622</c:v>
                </c:pt>
                <c:pt idx="120">
                  <c:v>295186</c:v>
                </c:pt>
                <c:pt idx="121">
                  <c:v>299567</c:v>
                </c:pt>
                <c:pt idx="122">
                  <c:v>297390</c:v>
                </c:pt>
                <c:pt idx="123">
                  <c:v>287902</c:v>
                </c:pt>
                <c:pt idx="124">
                  <c:v>283466</c:v>
                </c:pt>
                <c:pt idx="125">
                  <c:v>286193</c:v>
                </c:pt>
                <c:pt idx="126">
                  <c:v>275556</c:v>
                </c:pt>
                <c:pt idx="127">
                  <c:v>278090</c:v>
                </c:pt>
                <c:pt idx="128">
                  <c:v>280828</c:v>
                </c:pt>
                <c:pt idx="129">
                  <c:v>287577</c:v>
                </c:pt>
                <c:pt idx="130">
                  <c:v>286761</c:v>
                </c:pt>
                <c:pt idx="131">
                  <c:v>282763</c:v>
                </c:pt>
                <c:pt idx="132">
                  <c:v>268689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35-402B-A414-1D3436BDEF72}"/>
            </c:ext>
          </c:extLst>
        </c:ser>
        <c:dLbls/>
        <c:marker val="1"/>
        <c:axId val="52631424"/>
        <c:axId val="52632960"/>
      </c:lineChart>
      <c:dateAx>
        <c:axId val="52631424"/>
        <c:scaling>
          <c:orientation val="minMax"/>
        </c:scaling>
        <c:axPos val="b"/>
        <c:numFmt formatCode="yyyy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2960"/>
        <c:crosses val="autoZero"/>
        <c:auto val="1"/>
        <c:lblOffset val="100"/>
        <c:baseTimeUnit val="months"/>
        <c:majorUnit val="2"/>
        <c:majorTimeUnit val="years"/>
      </c:dateAx>
      <c:valAx>
        <c:axId val="52632960"/>
        <c:scaling>
          <c:orientation val="minMax"/>
          <c:max val="1250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1424"/>
        <c:crosses val="autoZero"/>
        <c:crossBetween val="between"/>
        <c:majorUnit val="250000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46420816103039E-2"/>
          <c:y val="0.19149638716526093"/>
          <c:w val="0.81112634302007258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39043</c:v>
                </c:pt>
                <c:pt idx="1">
                  <c:v>39043</c:v>
                </c:pt>
                <c:pt idx="2">
                  <c:v>39043</c:v>
                </c:pt>
                <c:pt idx="3">
                  <c:v>39043</c:v>
                </c:pt>
                <c:pt idx="4">
                  <c:v>39043</c:v>
                </c:pt>
                <c:pt idx="5">
                  <c:v>39043</c:v>
                </c:pt>
                <c:pt idx="6">
                  <c:v>39043</c:v>
                </c:pt>
                <c:pt idx="7">
                  <c:v>39043</c:v>
                </c:pt>
                <c:pt idx="8">
                  <c:v>39043</c:v>
                </c:pt>
                <c:pt idx="9">
                  <c:v>39043</c:v>
                </c:pt>
                <c:pt idx="10">
                  <c:v>39043</c:v>
                </c:pt>
                <c:pt idx="11">
                  <c:v>39043</c:v>
                </c:pt>
                <c:pt idx="12">
                  <c:v>39043</c:v>
                </c:pt>
                <c:pt idx="13">
                  <c:v>39043</c:v>
                </c:pt>
                <c:pt idx="14">
                  <c:v>39043</c:v>
                </c:pt>
                <c:pt idx="15">
                  <c:v>39043</c:v>
                </c:pt>
                <c:pt idx="16">
                  <c:v>39043</c:v>
                </c:pt>
                <c:pt idx="17">
                  <c:v>39043</c:v>
                </c:pt>
                <c:pt idx="18">
                  <c:v>39043</c:v>
                </c:pt>
                <c:pt idx="19">
                  <c:v>39043</c:v>
                </c:pt>
                <c:pt idx="20">
                  <c:v>39043</c:v>
                </c:pt>
                <c:pt idx="21">
                  <c:v>39043</c:v>
                </c:pt>
                <c:pt idx="22">
                  <c:v>39043</c:v>
                </c:pt>
                <c:pt idx="23">
                  <c:v>39043</c:v>
                </c:pt>
                <c:pt idx="24">
                  <c:v>39043</c:v>
                </c:pt>
                <c:pt idx="25">
                  <c:v>39043</c:v>
                </c:pt>
                <c:pt idx="26">
                  <c:v>39043</c:v>
                </c:pt>
                <c:pt idx="27">
                  <c:v>39043</c:v>
                </c:pt>
                <c:pt idx="28">
                  <c:v>39043</c:v>
                </c:pt>
                <c:pt idx="29">
                  <c:v>39043</c:v>
                </c:pt>
                <c:pt idx="30">
                  <c:v>39043</c:v>
                </c:pt>
                <c:pt idx="31">
                  <c:v>39043</c:v>
                </c:pt>
                <c:pt idx="32">
                  <c:v>39043</c:v>
                </c:pt>
                <c:pt idx="33">
                  <c:v>39043</c:v>
                </c:pt>
                <c:pt idx="34">
                  <c:v>39043</c:v>
                </c:pt>
                <c:pt idx="35">
                  <c:v>39043</c:v>
                </c:pt>
                <c:pt idx="36">
                  <c:v>39043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B9-4001-993E-4063186A4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Transportation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39180</c:v>
                </c:pt>
                <c:pt idx="1">
                  <c:v>40438</c:v>
                </c:pt>
                <c:pt idx="2">
                  <c:v>40503</c:v>
                </c:pt>
                <c:pt idx="3">
                  <c:v>40574</c:v>
                </c:pt>
                <c:pt idx="4">
                  <c:v>43308</c:v>
                </c:pt>
                <c:pt idx="5">
                  <c:v>43135</c:v>
                </c:pt>
                <c:pt idx="6">
                  <c:v>42044</c:v>
                </c:pt>
                <c:pt idx="7">
                  <c:v>41090</c:v>
                </c:pt>
                <c:pt idx="8">
                  <c:v>41530</c:v>
                </c:pt>
                <c:pt idx="9">
                  <c:v>43734</c:v>
                </c:pt>
                <c:pt idx="10">
                  <c:v>43771</c:v>
                </c:pt>
                <c:pt idx="11">
                  <c:v>43464</c:v>
                </c:pt>
                <c:pt idx="12">
                  <c:v>44229</c:v>
                </c:pt>
                <c:pt idx="13">
                  <c:v>44246</c:v>
                </c:pt>
                <c:pt idx="14">
                  <c:v>45976</c:v>
                </c:pt>
                <c:pt idx="15">
                  <c:v>45252</c:v>
                </c:pt>
                <c:pt idx="16">
                  <c:v>45392</c:v>
                </c:pt>
                <c:pt idx="17">
                  <c:v>45105</c:v>
                </c:pt>
                <c:pt idx="18">
                  <c:v>45597</c:v>
                </c:pt>
                <c:pt idx="19">
                  <c:v>46253</c:v>
                </c:pt>
                <c:pt idx="20">
                  <c:v>46962</c:v>
                </c:pt>
                <c:pt idx="21">
                  <c:v>46289</c:v>
                </c:pt>
                <c:pt idx="22">
                  <c:v>46170</c:v>
                </c:pt>
                <c:pt idx="23">
                  <c:v>45029</c:v>
                </c:pt>
                <c:pt idx="24">
                  <c:v>44129</c:v>
                </c:pt>
                <c:pt idx="25">
                  <c:v>44050</c:v>
                </c:pt>
                <c:pt idx="26">
                  <c:v>45285</c:v>
                </c:pt>
                <c:pt idx="27">
                  <c:v>42211</c:v>
                </c:pt>
                <c:pt idx="28">
                  <c:v>43608</c:v>
                </c:pt>
                <c:pt idx="29">
                  <c:v>43152</c:v>
                </c:pt>
                <c:pt idx="30">
                  <c:v>43839</c:v>
                </c:pt>
                <c:pt idx="31">
                  <c:v>40514</c:v>
                </c:pt>
                <c:pt idx="32">
                  <c:v>41104</c:v>
                </c:pt>
                <c:pt idx="33">
                  <c:v>42541</c:v>
                </c:pt>
                <c:pt idx="34">
                  <c:v>41638</c:v>
                </c:pt>
                <c:pt idx="35">
                  <c:v>41746</c:v>
                </c:pt>
                <c:pt idx="36">
                  <c:v>39043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B9-4001-993E-4063186A4E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
Transportation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Sheet1!$D$2:$D$38</c:f>
              <c:numCache>
                <c:formatCode>#,##0</c:formatCode>
                <c:ptCount val="37"/>
                <c:pt idx="0">
                  <c:v>28350</c:v>
                </c:pt>
                <c:pt idx="1">
                  <c:v>29064</c:v>
                </c:pt>
                <c:pt idx="2">
                  <c:v>29043</c:v>
                </c:pt>
                <c:pt idx="3">
                  <c:v>28387</c:v>
                </c:pt>
                <c:pt idx="4">
                  <c:v>30817</c:v>
                </c:pt>
                <c:pt idx="5">
                  <c:v>30831</c:v>
                </c:pt>
                <c:pt idx="6">
                  <c:v>30403</c:v>
                </c:pt>
                <c:pt idx="7">
                  <c:v>29846</c:v>
                </c:pt>
                <c:pt idx="8">
                  <c:v>29762</c:v>
                </c:pt>
                <c:pt idx="9">
                  <c:v>30910</c:v>
                </c:pt>
                <c:pt idx="10">
                  <c:v>30398</c:v>
                </c:pt>
                <c:pt idx="11">
                  <c:v>29784</c:v>
                </c:pt>
                <c:pt idx="12">
                  <c:v>30434</c:v>
                </c:pt>
                <c:pt idx="13">
                  <c:v>30600</c:v>
                </c:pt>
                <c:pt idx="14">
                  <c:v>32243</c:v>
                </c:pt>
                <c:pt idx="15">
                  <c:v>32268</c:v>
                </c:pt>
                <c:pt idx="16">
                  <c:v>32526</c:v>
                </c:pt>
                <c:pt idx="17">
                  <c:v>32104</c:v>
                </c:pt>
                <c:pt idx="18">
                  <c:v>32108</c:v>
                </c:pt>
                <c:pt idx="19">
                  <c:v>32637</c:v>
                </c:pt>
                <c:pt idx="20">
                  <c:v>32982</c:v>
                </c:pt>
                <c:pt idx="21">
                  <c:v>32543</c:v>
                </c:pt>
                <c:pt idx="22">
                  <c:v>32177</c:v>
                </c:pt>
                <c:pt idx="23">
                  <c:v>31529</c:v>
                </c:pt>
                <c:pt idx="24">
                  <c:v>31561</c:v>
                </c:pt>
                <c:pt idx="25">
                  <c:v>32096</c:v>
                </c:pt>
                <c:pt idx="26">
                  <c:v>32738</c:v>
                </c:pt>
                <c:pt idx="27">
                  <c:v>29309</c:v>
                </c:pt>
                <c:pt idx="28">
                  <c:v>30879</c:v>
                </c:pt>
                <c:pt idx="29">
                  <c:v>30312</c:v>
                </c:pt>
                <c:pt idx="30">
                  <c:v>30786</c:v>
                </c:pt>
                <c:pt idx="31">
                  <c:v>28892</c:v>
                </c:pt>
                <c:pt idx="32">
                  <c:v>29168</c:v>
                </c:pt>
                <c:pt idx="33">
                  <c:v>30170</c:v>
                </c:pt>
                <c:pt idx="34">
                  <c:v>30172</c:v>
                </c:pt>
                <c:pt idx="35">
                  <c:v>30318</c:v>
                </c:pt>
                <c:pt idx="36">
                  <c:v>27867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B9-4001-993E-4063186A4E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Private
Transportation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Sheet1!$E$2:$E$38</c:f>
              <c:numCache>
                <c:formatCode>#,##0</c:formatCode>
                <c:ptCount val="37"/>
                <c:pt idx="0">
                  <c:v>10829</c:v>
                </c:pt>
                <c:pt idx="1">
                  <c:v>11373</c:v>
                </c:pt>
                <c:pt idx="2">
                  <c:v>11460</c:v>
                </c:pt>
                <c:pt idx="3">
                  <c:v>12187</c:v>
                </c:pt>
                <c:pt idx="4">
                  <c:v>12491</c:v>
                </c:pt>
                <c:pt idx="5">
                  <c:v>12303</c:v>
                </c:pt>
                <c:pt idx="6">
                  <c:v>11640</c:v>
                </c:pt>
                <c:pt idx="7">
                  <c:v>11244</c:v>
                </c:pt>
                <c:pt idx="8">
                  <c:v>11768</c:v>
                </c:pt>
                <c:pt idx="9">
                  <c:v>12824</c:v>
                </c:pt>
                <c:pt idx="10">
                  <c:v>13373</c:v>
                </c:pt>
                <c:pt idx="11">
                  <c:v>13681</c:v>
                </c:pt>
                <c:pt idx="12">
                  <c:v>13795</c:v>
                </c:pt>
                <c:pt idx="13">
                  <c:v>13645</c:v>
                </c:pt>
                <c:pt idx="14">
                  <c:v>13733</c:v>
                </c:pt>
                <c:pt idx="15">
                  <c:v>12984</c:v>
                </c:pt>
                <c:pt idx="16">
                  <c:v>12866</c:v>
                </c:pt>
                <c:pt idx="17">
                  <c:v>13001</c:v>
                </c:pt>
                <c:pt idx="18">
                  <c:v>13489</c:v>
                </c:pt>
                <c:pt idx="19">
                  <c:v>13616</c:v>
                </c:pt>
                <c:pt idx="20">
                  <c:v>13980</c:v>
                </c:pt>
                <c:pt idx="21">
                  <c:v>13746</c:v>
                </c:pt>
                <c:pt idx="22">
                  <c:v>13993</c:v>
                </c:pt>
                <c:pt idx="23">
                  <c:v>13499</c:v>
                </c:pt>
                <c:pt idx="24">
                  <c:v>12568</c:v>
                </c:pt>
                <c:pt idx="25">
                  <c:v>11954</c:v>
                </c:pt>
                <c:pt idx="26">
                  <c:v>12547</c:v>
                </c:pt>
                <c:pt idx="27">
                  <c:v>12903</c:v>
                </c:pt>
                <c:pt idx="28">
                  <c:v>12729</c:v>
                </c:pt>
                <c:pt idx="29">
                  <c:v>12840</c:v>
                </c:pt>
                <c:pt idx="30">
                  <c:v>13053</c:v>
                </c:pt>
                <c:pt idx="31">
                  <c:v>11622</c:v>
                </c:pt>
                <c:pt idx="32">
                  <c:v>11936</c:v>
                </c:pt>
                <c:pt idx="33">
                  <c:v>12371</c:v>
                </c:pt>
                <c:pt idx="34">
                  <c:v>11466</c:v>
                </c:pt>
                <c:pt idx="35">
                  <c:v>11428</c:v>
                </c:pt>
                <c:pt idx="36">
                  <c:v>11175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B9-4001-993E-4063186A4E31}"/>
            </c:ext>
          </c:extLst>
        </c:ser>
        <c:dLbls/>
        <c:marker val="1"/>
        <c:axId val="101229696"/>
        <c:axId val="101231232"/>
      </c:lineChart>
      <c:dateAx>
        <c:axId val="101229696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01231232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01231232"/>
        <c:scaling>
          <c:orientation val="minMax"/>
          <c:max val="5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01229696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4258388564736E-2"/>
          <c:y val="0.18572021782071044"/>
          <c:w val="0.806330179950527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General</c:formatCode>
                <c:ptCount val="3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0F-4897-A908-8F6207938C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Oil &amp; Gas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General</c:formatCode>
                <c:ptCount val="3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0F-4897-A908-8F6207938C2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Electric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Sheet1!$D$2:$D$38</c:f>
              <c:numCache>
                <c:formatCode>General</c:formatCode>
                <c:ptCount val="3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0F-4897-A908-8F6207938C2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
Power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Sheet1!$E$2:$E$38</c:f>
              <c:numCache>
                <c:formatCode>#,##0</c:formatCode>
                <c:ptCount val="37"/>
                <c:pt idx="0">
                  <c:v>121525</c:v>
                </c:pt>
                <c:pt idx="1">
                  <c:v>128021</c:v>
                </c:pt>
                <c:pt idx="2">
                  <c:v>128313</c:v>
                </c:pt>
                <c:pt idx="3">
                  <c:v>123120</c:v>
                </c:pt>
                <c:pt idx="4">
                  <c:v>118849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30F-4897-A908-8F6207938C2B}"/>
            </c:ext>
          </c:extLst>
        </c:ser>
        <c:dLbls/>
        <c:marker val="1"/>
        <c:axId val="101234176"/>
        <c:axId val="101235712"/>
      </c:lineChart>
      <c:dateAx>
        <c:axId val="101234176"/>
        <c:scaling>
          <c:orientation val="minMax"/>
        </c:scaling>
        <c:delete val="1"/>
        <c:axPos val="b"/>
        <c:numFmt formatCode="\'yy" sourceLinked="0"/>
        <c:minorTickMark val="in"/>
        <c:tickLblPos val="none"/>
        <c:crossAx val="101235712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01235712"/>
        <c:scaling>
          <c:orientation val="minMax"/>
          <c:max val="150000"/>
          <c:min val="30000"/>
        </c:scaling>
        <c:delete val="1"/>
        <c:axPos val="l"/>
        <c:numFmt formatCode="&quot;$&quot;#,##0" sourceLinked="0"/>
        <c:tickLblPos val="none"/>
        <c:crossAx val="101234176"/>
        <c:crosses val="autoZero"/>
        <c:crossBetween val="between"/>
        <c:majorUnit val="30000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4258388564736E-2"/>
          <c:y val="0.19149638716526093"/>
          <c:w val="0.806330179950527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96987</c:v>
                </c:pt>
                <c:pt idx="1">
                  <c:v>96987</c:v>
                </c:pt>
                <c:pt idx="2">
                  <c:v>96987</c:v>
                </c:pt>
                <c:pt idx="3">
                  <c:v>96987</c:v>
                </c:pt>
                <c:pt idx="4">
                  <c:v>96987</c:v>
                </c:pt>
                <c:pt idx="5">
                  <c:v>96987</c:v>
                </c:pt>
                <c:pt idx="6">
                  <c:v>96987</c:v>
                </c:pt>
                <c:pt idx="7">
                  <c:v>96987</c:v>
                </c:pt>
                <c:pt idx="8">
                  <c:v>96987</c:v>
                </c:pt>
                <c:pt idx="9">
                  <c:v>96987</c:v>
                </c:pt>
                <c:pt idx="10">
                  <c:v>96987</c:v>
                </c:pt>
                <c:pt idx="11">
                  <c:v>96987</c:v>
                </c:pt>
                <c:pt idx="12">
                  <c:v>96987</c:v>
                </c:pt>
                <c:pt idx="13">
                  <c:v>96987</c:v>
                </c:pt>
                <c:pt idx="14">
                  <c:v>96987</c:v>
                </c:pt>
                <c:pt idx="15">
                  <c:v>96987</c:v>
                </c:pt>
                <c:pt idx="16">
                  <c:v>96987</c:v>
                </c:pt>
                <c:pt idx="17">
                  <c:v>96987</c:v>
                </c:pt>
                <c:pt idx="18">
                  <c:v>96987</c:v>
                </c:pt>
                <c:pt idx="19">
                  <c:v>96987</c:v>
                </c:pt>
                <c:pt idx="20">
                  <c:v>96987</c:v>
                </c:pt>
                <c:pt idx="21">
                  <c:v>96987</c:v>
                </c:pt>
                <c:pt idx="22">
                  <c:v>96987</c:v>
                </c:pt>
                <c:pt idx="23">
                  <c:v>96987</c:v>
                </c:pt>
                <c:pt idx="24">
                  <c:v>96987</c:v>
                </c:pt>
                <c:pt idx="25">
                  <c:v>96987</c:v>
                </c:pt>
                <c:pt idx="26">
                  <c:v>96987</c:v>
                </c:pt>
                <c:pt idx="27">
                  <c:v>96987</c:v>
                </c:pt>
                <c:pt idx="28">
                  <c:v>96987</c:v>
                </c:pt>
                <c:pt idx="29">
                  <c:v>96987</c:v>
                </c:pt>
                <c:pt idx="30">
                  <c:v>96987</c:v>
                </c:pt>
                <c:pt idx="31">
                  <c:v>96987</c:v>
                </c:pt>
                <c:pt idx="32">
                  <c:v>96987</c:v>
                </c:pt>
                <c:pt idx="33">
                  <c:v>96987</c:v>
                </c:pt>
                <c:pt idx="34">
                  <c:v>96987</c:v>
                </c:pt>
                <c:pt idx="35">
                  <c:v>96987</c:v>
                </c:pt>
                <c:pt idx="36">
                  <c:v>96987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63-443A-909A-7CE496CAA1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Oil &amp; Gas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30024</c:v>
                </c:pt>
                <c:pt idx="1">
                  <c:v>30372</c:v>
                </c:pt>
                <c:pt idx="2">
                  <c:v>30924</c:v>
                </c:pt>
                <c:pt idx="3">
                  <c:v>31224</c:v>
                </c:pt>
                <c:pt idx="4">
                  <c:v>31608</c:v>
                </c:pt>
                <c:pt idx="5">
                  <c:v>31404</c:v>
                </c:pt>
                <c:pt idx="6">
                  <c:v>29880</c:v>
                </c:pt>
                <c:pt idx="7">
                  <c:v>27960</c:v>
                </c:pt>
                <c:pt idx="8">
                  <c:v>26484</c:v>
                </c:pt>
                <c:pt idx="9">
                  <c:v>24516</c:v>
                </c:pt>
                <c:pt idx="10">
                  <c:v>22932</c:v>
                </c:pt>
                <c:pt idx="11">
                  <c:v>21504</c:v>
                </c:pt>
                <c:pt idx="12">
                  <c:v>20544</c:v>
                </c:pt>
                <c:pt idx="13">
                  <c:v>20484</c:v>
                </c:pt>
                <c:pt idx="14">
                  <c:v>21408</c:v>
                </c:pt>
                <c:pt idx="15">
                  <c:v>23328</c:v>
                </c:pt>
                <c:pt idx="16">
                  <c:v>24252</c:v>
                </c:pt>
                <c:pt idx="17">
                  <c:v>24804</c:v>
                </c:pt>
                <c:pt idx="18">
                  <c:v>25032</c:v>
                </c:pt>
                <c:pt idx="19">
                  <c:v>25020</c:v>
                </c:pt>
                <c:pt idx="20">
                  <c:v>24960</c:v>
                </c:pt>
                <c:pt idx="21">
                  <c:v>24876</c:v>
                </c:pt>
                <c:pt idx="22">
                  <c:v>24588</c:v>
                </c:pt>
                <c:pt idx="23">
                  <c:v>24312</c:v>
                </c:pt>
                <c:pt idx="24">
                  <c:v>23294</c:v>
                </c:pt>
                <c:pt idx="25">
                  <c:v>22384</c:v>
                </c:pt>
                <c:pt idx="26">
                  <c:v>21832</c:v>
                </c:pt>
                <c:pt idx="27">
                  <c:v>21735</c:v>
                </c:pt>
                <c:pt idx="28">
                  <c:v>21720</c:v>
                </c:pt>
                <c:pt idx="29">
                  <c:v>21843</c:v>
                </c:pt>
                <c:pt idx="30">
                  <c:v>21920</c:v>
                </c:pt>
                <c:pt idx="31">
                  <c:v>21229</c:v>
                </c:pt>
                <c:pt idx="32">
                  <c:v>20924</c:v>
                </c:pt>
                <c:pt idx="33">
                  <c:v>19896</c:v>
                </c:pt>
                <c:pt idx="34">
                  <c:v>19531</c:v>
                </c:pt>
                <c:pt idx="35">
                  <c:v>19462</c:v>
                </c:pt>
                <c:pt idx="36">
                  <c:v>19413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63-443A-909A-7CE496CAA1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Electric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Sheet1!$D$2:$D$38</c:f>
              <c:numCache>
                <c:formatCode>#,##0</c:formatCode>
                <c:ptCount val="37"/>
                <c:pt idx="0">
                  <c:v>91501</c:v>
                </c:pt>
                <c:pt idx="1">
                  <c:v>97649</c:v>
                </c:pt>
                <c:pt idx="2">
                  <c:v>97389</c:v>
                </c:pt>
                <c:pt idx="3">
                  <c:v>91896</c:v>
                </c:pt>
                <c:pt idx="4">
                  <c:v>87241</c:v>
                </c:pt>
                <c:pt idx="5">
                  <c:v>84943</c:v>
                </c:pt>
                <c:pt idx="6">
                  <c:v>86461</c:v>
                </c:pt>
                <c:pt idx="7">
                  <c:v>82384</c:v>
                </c:pt>
                <c:pt idx="8">
                  <c:v>74357</c:v>
                </c:pt>
                <c:pt idx="9">
                  <c:v>72489</c:v>
                </c:pt>
                <c:pt idx="10">
                  <c:v>67921</c:v>
                </c:pt>
                <c:pt idx="11">
                  <c:v>68845</c:v>
                </c:pt>
                <c:pt idx="12">
                  <c:v>65850</c:v>
                </c:pt>
                <c:pt idx="13">
                  <c:v>66409</c:v>
                </c:pt>
                <c:pt idx="14">
                  <c:v>67262</c:v>
                </c:pt>
                <c:pt idx="15">
                  <c:v>70328</c:v>
                </c:pt>
                <c:pt idx="16">
                  <c:v>70322</c:v>
                </c:pt>
                <c:pt idx="17">
                  <c:v>69446</c:v>
                </c:pt>
                <c:pt idx="18">
                  <c:v>72170</c:v>
                </c:pt>
                <c:pt idx="19">
                  <c:v>73785</c:v>
                </c:pt>
                <c:pt idx="20">
                  <c:v>71974</c:v>
                </c:pt>
                <c:pt idx="21">
                  <c:v>66222</c:v>
                </c:pt>
                <c:pt idx="22">
                  <c:v>68832</c:v>
                </c:pt>
                <c:pt idx="23">
                  <c:v>69343</c:v>
                </c:pt>
                <c:pt idx="24">
                  <c:v>71646</c:v>
                </c:pt>
                <c:pt idx="25">
                  <c:v>71930</c:v>
                </c:pt>
                <c:pt idx="26">
                  <c:v>72850</c:v>
                </c:pt>
                <c:pt idx="27">
                  <c:v>75011</c:v>
                </c:pt>
                <c:pt idx="28">
                  <c:v>77097</c:v>
                </c:pt>
                <c:pt idx="29">
                  <c:v>78757</c:v>
                </c:pt>
                <c:pt idx="30">
                  <c:v>76063</c:v>
                </c:pt>
                <c:pt idx="31">
                  <c:v>75880</c:v>
                </c:pt>
                <c:pt idx="32">
                  <c:v>74741</c:v>
                </c:pt>
                <c:pt idx="33">
                  <c:v>72753</c:v>
                </c:pt>
                <c:pt idx="34">
                  <c:v>74329</c:v>
                </c:pt>
                <c:pt idx="35">
                  <c:v>76046</c:v>
                </c:pt>
                <c:pt idx="36">
                  <c:v>77574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63-443A-909A-7CE496CAA15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
Power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Sheet1!$E$2:$E$38</c:f>
              <c:numCache>
                <c:formatCode>#,##0</c:formatCode>
                <c:ptCount val="37"/>
                <c:pt idx="0">
                  <c:v>121525</c:v>
                </c:pt>
                <c:pt idx="1">
                  <c:v>128021</c:v>
                </c:pt>
                <c:pt idx="2">
                  <c:v>128313</c:v>
                </c:pt>
                <c:pt idx="3">
                  <c:v>123120</c:v>
                </c:pt>
                <c:pt idx="4">
                  <c:v>118849</c:v>
                </c:pt>
                <c:pt idx="5">
                  <c:v>116347</c:v>
                </c:pt>
                <c:pt idx="6">
                  <c:v>116341</c:v>
                </c:pt>
                <c:pt idx="7">
                  <c:v>110344</c:v>
                </c:pt>
                <c:pt idx="8">
                  <c:v>100841</c:v>
                </c:pt>
                <c:pt idx="9">
                  <c:v>97005</c:v>
                </c:pt>
                <c:pt idx="10">
                  <c:v>90853</c:v>
                </c:pt>
                <c:pt idx="11">
                  <c:v>90349</c:v>
                </c:pt>
                <c:pt idx="12">
                  <c:v>86394</c:v>
                </c:pt>
                <c:pt idx="13">
                  <c:v>86893</c:v>
                </c:pt>
                <c:pt idx="14">
                  <c:v>88670</c:v>
                </c:pt>
                <c:pt idx="15">
                  <c:v>93656</c:v>
                </c:pt>
                <c:pt idx="16">
                  <c:v>94574</c:v>
                </c:pt>
                <c:pt idx="17">
                  <c:v>94250</c:v>
                </c:pt>
                <c:pt idx="18">
                  <c:v>97202</c:v>
                </c:pt>
                <c:pt idx="19">
                  <c:v>98805</c:v>
                </c:pt>
                <c:pt idx="20">
                  <c:v>96934</c:v>
                </c:pt>
                <c:pt idx="21">
                  <c:v>91098</c:v>
                </c:pt>
                <c:pt idx="22">
                  <c:v>93420</c:v>
                </c:pt>
                <c:pt idx="23">
                  <c:v>93655</c:v>
                </c:pt>
                <c:pt idx="24">
                  <c:v>94940</c:v>
                </c:pt>
                <c:pt idx="25">
                  <c:v>94314</c:v>
                </c:pt>
                <c:pt idx="26">
                  <c:v>94682</c:v>
                </c:pt>
                <c:pt idx="27">
                  <c:v>96746</c:v>
                </c:pt>
                <c:pt idx="28">
                  <c:v>98817</c:v>
                </c:pt>
                <c:pt idx="29">
                  <c:v>100600</c:v>
                </c:pt>
                <c:pt idx="30">
                  <c:v>97983</c:v>
                </c:pt>
                <c:pt idx="31">
                  <c:v>97109</c:v>
                </c:pt>
                <c:pt idx="32">
                  <c:v>95665</c:v>
                </c:pt>
                <c:pt idx="33">
                  <c:v>92649</c:v>
                </c:pt>
                <c:pt idx="34">
                  <c:v>93860</c:v>
                </c:pt>
                <c:pt idx="35">
                  <c:v>95508</c:v>
                </c:pt>
                <c:pt idx="36">
                  <c:v>96987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63-443A-909A-7CE496CAA153}"/>
            </c:ext>
          </c:extLst>
        </c:ser>
        <c:dLbls/>
        <c:marker val="1"/>
        <c:axId val="102411648"/>
        <c:axId val="102429824"/>
      </c:lineChart>
      <c:dateAx>
        <c:axId val="102411648"/>
        <c:scaling>
          <c:orientation val="minMax"/>
        </c:scaling>
        <c:axPos val="b"/>
        <c:majorGridlines/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 sz="1400"/>
            </a:pPr>
            <a:endParaRPr lang="en-US"/>
          </a:p>
        </c:txPr>
        <c:crossAx val="102429824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02429824"/>
        <c:scaling>
          <c:orientation val="minMax"/>
          <c:max val="12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02411648"/>
        <c:crosses val="autoZero"/>
        <c:crossBetween val="between"/>
        <c:majorUnit val="3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260479093312"/>
          <c:y val="0.19149648632632543"/>
          <c:w val="0.4312764780310977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96987</c:v>
                </c:pt>
                <c:pt idx="1">
                  <c:v>96987</c:v>
                </c:pt>
                <c:pt idx="2">
                  <c:v>96987</c:v>
                </c:pt>
                <c:pt idx="3">
                  <c:v>96987</c:v>
                </c:pt>
                <c:pt idx="4">
                  <c:v>96987</c:v>
                </c:pt>
                <c:pt idx="5">
                  <c:v>96987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D7-4243-8532-A856C91B85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Power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81075</c:v>
                </c:pt>
                <c:pt idx="1">
                  <c:v>88861</c:v>
                </c:pt>
                <c:pt idx="2">
                  <c:v>77945</c:v>
                </c:pt>
                <c:pt idx="3">
                  <c:v>75185</c:v>
                </c:pt>
                <c:pt idx="4">
                  <c:v>97434</c:v>
                </c:pt>
                <c:pt idx="5">
                  <c:v>93317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D7-4243-8532-A856C91B85F5}"/>
            </c:ext>
          </c:extLst>
        </c:ser>
        <c:dLbls/>
        <c:marker val="1"/>
        <c:axId val="102551552"/>
        <c:axId val="102553088"/>
      </c:lineChart>
      <c:dateAx>
        <c:axId val="102551552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 sz="1400"/>
            </a:pPr>
            <a:endParaRPr lang="en-US"/>
          </a:p>
        </c:txPr>
        <c:crossAx val="102553088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02553088"/>
        <c:scaling>
          <c:orientation val="minMax"/>
          <c:max val="12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02551552"/>
        <c:crosses val="autoZero"/>
        <c:crossBetween val="between"/>
        <c:majorUnit val="3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5050465870498"/>
          <c:y val="0.19149648632632543"/>
          <c:w val="0.46017698628842502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21702</c:v>
                </c:pt>
                <c:pt idx="1">
                  <c:v>21702</c:v>
                </c:pt>
                <c:pt idx="2">
                  <c:v>21702</c:v>
                </c:pt>
                <c:pt idx="3">
                  <c:v>21702</c:v>
                </c:pt>
                <c:pt idx="4">
                  <c:v>21702</c:v>
                </c:pt>
                <c:pt idx="5">
                  <c:v>21702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4-4A67-8D8D-919F83F8FD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Transportation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#,###">
                  <c:v>26487</c:v>
                </c:pt>
                <c:pt idx="1">
                  <c:v>27646</c:v>
                </c:pt>
                <c:pt idx="2">
                  <c:v>28446</c:v>
                </c:pt>
                <c:pt idx="3">
                  <c:v>25200</c:v>
                </c:pt>
                <c:pt idx="4">
                  <c:v>26979</c:v>
                </c:pt>
                <c:pt idx="5">
                  <c:v>28430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E4-4A67-8D8D-919F83F8FD12}"/>
            </c:ext>
          </c:extLst>
        </c:ser>
        <c:dLbls/>
        <c:marker val="1"/>
        <c:axId val="102513664"/>
        <c:axId val="102703872"/>
      </c:lineChart>
      <c:dateAx>
        <c:axId val="102513664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0270387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02703872"/>
        <c:scaling>
          <c:orientation val="minMax"/>
          <c:max val="5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02513664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5025774655869E-2"/>
          <c:y val="0.19149638716526093"/>
          <c:w val="0.815922506089616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21702</c:v>
                </c:pt>
                <c:pt idx="1">
                  <c:v>21702</c:v>
                </c:pt>
                <c:pt idx="2">
                  <c:v>21702</c:v>
                </c:pt>
                <c:pt idx="3">
                  <c:v>21702</c:v>
                </c:pt>
                <c:pt idx="4">
                  <c:v>21702</c:v>
                </c:pt>
                <c:pt idx="5">
                  <c:v>21702</c:v>
                </c:pt>
                <c:pt idx="6">
                  <c:v>21702</c:v>
                </c:pt>
                <c:pt idx="7">
                  <c:v>21702</c:v>
                </c:pt>
                <c:pt idx="8">
                  <c:v>21702</c:v>
                </c:pt>
                <c:pt idx="9">
                  <c:v>21702</c:v>
                </c:pt>
                <c:pt idx="10">
                  <c:v>21702</c:v>
                </c:pt>
                <c:pt idx="11">
                  <c:v>21702</c:v>
                </c:pt>
                <c:pt idx="12">
                  <c:v>21702</c:v>
                </c:pt>
                <c:pt idx="13">
                  <c:v>21702</c:v>
                </c:pt>
                <c:pt idx="14">
                  <c:v>21702</c:v>
                </c:pt>
                <c:pt idx="15">
                  <c:v>21702</c:v>
                </c:pt>
                <c:pt idx="16">
                  <c:v>21702</c:v>
                </c:pt>
                <c:pt idx="17">
                  <c:v>21702</c:v>
                </c:pt>
                <c:pt idx="18">
                  <c:v>21702</c:v>
                </c:pt>
                <c:pt idx="19">
                  <c:v>21702</c:v>
                </c:pt>
                <c:pt idx="20">
                  <c:v>21702</c:v>
                </c:pt>
                <c:pt idx="21">
                  <c:v>21702</c:v>
                </c:pt>
                <c:pt idx="22">
                  <c:v>21702</c:v>
                </c:pt>
                <c:pt idx="23">
                  <c:v>21702</c:v>
                </c:pt>
                <c:pt idx="24">
                  <c:v>21702</c:v>
                </c:pt>
                <c:pt idx="25">
                  <c:v>21702</c:v>
                </c:pt>
                <c:pt idx="26">
                  <c:v>21702</c:v>
                </c:pt>
                <c:pt idx="27">
                  <c:v>21702</c:v>
                </c:pt>
                <c:pt idx="28">
                  <c:v>21702</c:v>
                </c:pt>
                <c:pt idx="29">
                  <c:v>21702</c:v>
                </c:pt>
                <c:pt idx="30">
                  <c:v>21702</c:v>
                </c:pt>
                <c:pt idx="31">
                  <c:v>21702</c:v>
                </c:pt>
                <c:pt idx="32">
                  <c:v>21702</c:v>
                </c:pt>
                <c:pt idx="33">
                  <c:v>21702</c:v>
                </c:pt>
                <c:pt idx="34">
                  <c:v>21702</c:v>
                </c:pt>
                <c:pt idx="35">
                  <c:v>21702</c:v>
                </c:pt>
                <c:pt idx="36">
                  <c:v>21702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2-4531-98EA-F3ABC777CA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Communication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18195</c:v>
                </c:pt>
                <c:pt idx="1">
                  <c:v>19150</c:v>
                </c:pt>
                <c:pt idx="2">
                  <c:v>18457</c:v>
                </c:pt>
                <c:pt idx="3">
                  <c:v>17509</c:v>
                </c:pt>
                <c:pt idx="4">
                  <c:v>17412</c:v>
                </c:pt>
                <c:pt idx="5">
                  <c:v>16872</c:v>
                </c:pt>
                <c:pt idx="6">
                  <c:v>16687</c:v>
                </c:pt>
                <c:pt idx="7">
                  <c:v>16855</c:v>
                </c:pt>
                <c:pt idx="8">
                  <c:v>16739</c:v>
                </c:pt>
                <c:pt idx="9">
                  <c:v>16633</c:v>
                </c:pt>
                <c:pt idx="10">
                  <c:v>16944</c:v>
                </c:pt>
                <c:pt idx="11">
                  <c:v>16793</c:v>
                </c:pt>
                <c:pt idx="12">
                  <c:v>18025</c:v>
                </c:pt>
                <c:pt idx="13">
                  <c:v>18191</c:v>
                </c:pt>
                <c:pt idx="14">
                  <c:v>18505</c:v>
                </c:pt>
                <c:pt idx="15">
                  <c:v>20028</c:v>
                </c:pt>
                <c:pt idx="16">
                  <c:v>21053</c:v>
                </c:pt>
                <c:pt idx="17">
                  <c:v>20127</c:v>
                </c:pt>
                <c:pt idx="18">
                  <c:v>20956</c:v>
                </c:pt>
                <c:pt idx="19">
                  <c:v>21455</c:v>
                </c:pt>
                <c:pt idx="20">
                  <c:v>21309</c:v>
                </c:pt>
                <c:pt idx="21">
                  <c:v>22092</c:v>
                </c:pt>
                <c:pt idx="22">
                  <c:v>21650</c:v>
                </c:pt>
                <c:pt idx="23">
                  <c:v>21124</c:v>
                </c:pt>
                <c:pt idx="24">
                  <c:v>22039</c:v>
                </c:pt>
                <c:pt idx="25">
                  <c:v>19721</c:v>
                </c:pt>
                <c:pt idx="26">
                  <c:v>18421</c:v>
                </c:pt>
                <c:pt idx="27">
                  <c:v>18660</c:v>
                </c:pt>
                <c:pt idx="28">
                  <c:v>18959</c:v>
                </c:pt>
                <c:pt idx="29">
                  <c:v>18857</c:v>
                </c:pt>
                <c:pt idx="30">
                  <c:v>19023</c:v>
                </c:pt>
                <c:pt idx="31">
                  <c:v>19037</c:v>
                </c:pt>
                <c:pt idx="32">
                  <c:v>18617</c:v>
                </c:pt>
                <c:pt idx="33">
                  <c:v>20028</c:v>
                </c:pt>
                <c:pt idx="34">
                  <c:v>20625</c:v>
                </c:pt>
                <c:pt idx="35">
                  <c:v>21589</c:v>
                </c:pt>
                <c:pt idx="36">
                  <c:v>21702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A2-4531-98EA-F3ABC777CA36}"/>
            </c:ext>
          </c:extLst>
        </c:ser>
        <c:dLbls/>
        <c:marker val="1"/>
        <c:axId val="102742272"/>
        <c:axId val="102756352"/>
      </c:lineChart>
      <c:dateAx>
        <c:axId val="102742272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02756352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02756352"/>
        <c:scaling>
          <c:orientation val="minMax"/>
          <c:max val="5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02742272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260479093312"/>
          <c:y val="0.19149648632632543"/>
          <c:w val="0.4312764780310977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70055</c:v>
                </c:pt>
                <c:pt idx="1">
                  <c:v>70055</c:v>
                </c:pt>
                <c:pt idx="2">
                  <c:v>70055</c:v>
                </c:pt>
                <c:pt idx="3">
                  <c:v>70055</c:v>
                </c:pt>
                <c:pt idx="4">
                  <c:v>70055</c:v>
                </c:pt>
                <c:pt idx="5">
                  <c:v>70055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ED-482F-908D-75F869F801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Water supply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54105</c:v>
                </c:pt>
                <c:pt idx="1">
                  <c:v>57895</c:v>
                </c:pt>
                <c:pt idx="2">
                  <c:v>41178</c:v>
                </c:pt>
                <c:pt idx="3">
                  <c:v>40559</c:v>
                </c:pt>
                <c:pt idx="4">
                  <c:v>47741</c:v>
                </c:pt>
                <c:pt idx="5">
                  <c:v>50548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ED-482F-908D-75F869F8015C}"/>
            </c:ext>
          </c:extLst>
        </c:ser>
        <c:dLbls/>
        <c:marker val="1"/>
        <c:axId val="104208256"/>
        <c:axId val="104209792"/>
      </c:lineChart>
      <c:dateAx>
        <c:axId val="104208256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0420979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04209792"/>
        <c:scaling>
          <c:orientation val="minMax"/>
          <c:max val="10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04208256"/>
        <c:crosses val="autoZero"/>
        <c:crossBetween val="between"/>
        <c:majorUnit val="25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5025774655869E-2"/>
          <c:y val="0.19149638716526093"/>
          <c:w val="0.815922506089616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70055</c:v>
                </c:pt>
                <c:pt idx="1">
                  <c:v>70055</c:v>
                </c:pt>
                <c:pt idx="2">
                  <c:v>70055</c:v>
                </c:pt>
                <c:pt idx="3">
                  <c:v>70055</c:v>
                </c:pt>
                <c:pt idx="4">
                  <c:v>70055</c:v>
                </c:pt>
                <c:pt idx="5">
                  <c:v>70055</c:v>
                </c:pt>
                <c:pt idx="6">
                  <c:v>70055</c:v>
                </c:pt>
                <c:pt idx="7">
                  <c:v>70055</c:v>
                </c:pt>
                <c:pt idx="8">
                  <c:v>70055</c:v>
                </c:pt>
                <c:pt idx="9">
                  <c:v>70055</c:v>
                </c:pt>
                <c:pt idx="10">
                  <c:v>70055</c:v>
                </c:pt>
                <c:pt idx="11">
                  <c:v>70055</c:v>
                </c:pt>
                <c:pt idx="12">
                  <c:v>70055</c:v>
                </c:pt>
                <c:pt idx="13">
                  <c:v>70055</c:v>
                </c:pt>
                <c:pt idx="14">
                  <c:v>70055</c:v>
                </c:pt>
                <c:pt idx="15">
                  <c:v>70055</c:v>
                </c:pt>
                <c:pt idx="16">
                  <c:v>70055</c:v>
                </c:pt>
                <c:pt idx="17">
                  <c:v>70055</c:v>
                </c:pt>
                <c:pt idx="18">
                  <c:v>70055</c:v>
                </c:pt>
                <c:pt idx="19">
                  <c:v>70055</c:v>
                </c:pt>
                <c:pt idx="20">
                  <c:v>70055</c:v>
                </c:pt>
                <c:pt idx="21">
                  <c:v>70055</c:v>
                </c:pt>
                <c:pt idx="22">
                  <c:v>70055</c:v>
                </c:pt>
                <c:pt idx="23">
                  <c:v>70055</c:v>
                </c:pt>
                <c:pt idx="24">
                  <c:v>70055</c:v>
                </c:pt>
                <c:pt idx="25">
                  <c:v>70055</c:v>
                </c:pt>
                <c:pt idx="26">
                  <c:v>70055</c:v>
                </c:pt>
                <c:pt idx="27">
                  <c:v>70055</c:v>
                </c:pt>
                <c:pt idx="28">
                  <c:v>70055</c:v>
                </c:pt>
                <c:pt idx="29">
                  <c:v>70055</c:v>
                </c:pt>
                <c:pt idx="30">
                  <c:v>70055</c:v>
                </c:pt>
                <c:pt idx="31">
                  <c:v>70055</c:v>
                </c:pt>
                <c:pt idx="32">
                  <c:v>70055</c:v>
                </c:pt>
                <c:pt idx="33">
                  <c:v>70055</c:v>
                </c:pt>
                <c:pt idx="34">
                  <c:v>70055</c:v>
                </c:pt>
                <c:pt idx="35">
                  <c:v>70055</c:v>
                </c:pt>
                <c:pt idx="36">
                  <c:v>70055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83-4349-B8DC-45FE26E5B7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Chemical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17385</c:v>
                </c:pt>
                <c:pt idx="1">
                  <c:v>17368</c:v>
                </c:pt>
                <c:pt idx="2">
                  <c:v>15753</c:v>
                </c:pt>
                <c:pt idx="3">
                  <c:v>18388</c:v>
                </c:pt>
                <c:pt idx="4">
                  <c:v>18478</c:v>
                </c:pt>
                <c:pt idx="5">
                  <c:v>20724</c:v>
                </c:pt>
                <c:pt idx="6">
                  <c:v>22207</c:v>
                </c:pt>
                <c:pt idx="7">
                  <c:v>24024</c:v>
                </c:pt>
                <c:pt idx="8">
                  <c:v>25017</c:v>
                </c:pt>
                <c:pt idx="9">
                  <c:v>29533</c:v>
                </c:pt>
                <c:pt idx="10">
                  <c:v>32609</c:v>
                </c:pt>
                <c:pt idx="11">
                  <c:v>28275</c:v>
                </c:pt>
                <c:pt idx="12">
                  <c:v>33196</c:v>
                </c:pt>
                <c:pt idx="13">
                  <c:v>34869</c:v>
                </c:pt>
                <c:pt idx="14">
                  <c:v>33914</c:v>
                </c:pt>
                <c:pt idx="15">
                  <c:v>36793</c:v>
                </c:pt>
                <c:pt idx="16">
                  <c:v>38295</c:v>
                </c:pt>
                <c:pt idx="17">
                  <c:v>37750</c:v>
                </c:pt>
                <c:pt idx="18">
                  <c:v>39182</c:v>
                </c:pt>
                <c:pt idx="19">
                  <c:v>39025</c:v>
                </c:pt>
                <c:pt idx="20">
                  <c:v>40265</c:v>
                </c:pt>
                <c:pt idx="21">
                  <c:v>38967</c:v>
                </c:pt>
                <c:pt idx="22">
                  <c:v>37249</c:v>
                </c:pt>
                <c:pt idx="23">
                  <c:v>34387</c:v>
                </c:pt>
                <c:pt idx="24">
                  <c:v>34899</c:v>
                </c:pt>
                <c:pt idx="25">
                  <c:v>33633</c:v>
                </c:pt>
                <c:pt idx="26">
                  <c:v>35616</c:v>
                </c:pt>
                <c:pt idx="27">
                  <c:v>36396</c:v>
                </c:pt>
                <c:pt idx="28">
                  <c:v>35030</c:v>
                </c:pt>
                <c:pt idx="29">
                  <c:v>36851</c:v>
                </c:pt>
                <c:pt idx="30">
                  <c:v>39630</c:v>
                </c:pt>
                <c:pt idx="31">
                  <c:v>39298</c:v>
                </c:pt>
                <c:pt idx="32">
                  <c:v>36932</c:v>
                </c:pt>
                <c:pt idx="33">
                  <c:v>34920</c:v>
                </c:pt>
                <c:pt idx="34">
                  <c:v>34784</c:v>
                </c:pt>
                <c:pt idx="35">
                  <c:v>32657</c:v>
                </c:pt>
                <c:pt idx="36">
                  <c:v>36365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83-4349-B8DC-45FE26E5B7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Sheet1!$D$2:$D$38</c:f>
              <c:numCache>
                <c:formatCode>#,##0</c:formatCode>
                <c:ptCount val="37"/>
                <c:pt idx="0">
                  <c:v>36372</c:v>
                </c:pt>
                <c:pt idx="1">
                  <c:v>34863</c:v>
                </c:pt>
                <c:pt idx="2">
                  <c:v>34374</c:v>
                </c:pt>
                <c:pt idx="3">
                  <c:v>33825</c:v>
                </c:pt>
                <c:pt idx="4">
                  <c:v>33675</c:v>
                </c:pt>
                <c:pt idx="5">
                  <c:v>35949</c:v>
                </c:pt>
                <c:pt idx="6">
                  <c:v>34290</c:v>
                </c:pt>
                <c:pt idx="7">
                  <c:v>34787</c:v>
                </c:pt>
                <c:pt idx="8">
                  <c:v>35687</c:v>
                </c:pt>
                <c:pt idx="9">
                  <c:v>39389</c:v>
                </c:pt>
                <c:pt idx="10">
                  <c:v>38460</c:v>
                </c:pt>
                <c:pt idx="11">
                  <c:v>40171</c:v>
                </c:pt>
                <c:pt idx="12">
                  <c:v>39212</c:v>
                </c:pt>
                <c:pt idx="13">
                  <c:v>40750</c:v>
                </c:pt>
                <c:pt idx="14">
                  <c:v>42451</c:v>
                </c:pt>
                <c:pt idx="15">
                  <c:v>40795</c:v>
                </c:pt>
                <c:pt idx="16">
                  <c:v>40982</c:v>
                </c:pt>
                <c:pt idx="17">
                  <c:v>41754</c:v>
                </c:pt>
                <c:pt idx="18">
                  <c:v>40942</c:v>
                </c:pt>
                <c:pt idx="19">
                  <c:v>42054</c:v>
                </c:pt>
                <c:pt idx="20">
                  <c:v>42636</c:v>
                </c:pt>
                <c:pt idx="21">
                  <c:v>41852</c:v>
                </c:pt>
                <c:pt idx="22">
                  <c:v>42367</c:v>
                </c:pt>
                <c:pt idx="23">
                  <c:v>38706</c:v>
                </c:pt>
                <c:pt idx="24">
                  <c:v>40314</c:v>
                </c:pt>
                <c:pt idx="25">
                  <c:v>41110</c:v>
                </c:pt>
                <c:pt idx="26">
                  <c:v>41450</c:v>
                </c:pt>
                <c:pt idx="27">
                  <c:v>38420</c:v>
                </c:pt>
                <c:pt idx="28">
                  <c:v>40497</c:v>
                </c:pt>
                <c:pt idx="29">
                  <c:v>36585</c:v>
                </c:pt>
                <c:pt idx="30">
                  <c:v>38913</c:v>
                </c:pt>
                <c:pt idx="31">
                  <c:v>39925</c:v>
                </c:pt>
                <c:pt idx="32">
                  <c:v>39436</c:v>
                </c:pt>
                <c:pt idx="33">
                  <c:v>38187</c:v>
                </c:pt>
                <c:pt idx="34">
                  <c:v>38692</c:v>
                </c:pt>
                <c:pt idx="35">
                  <c:v>37044</c:v>
                </c:pt>
                <c:pt idx="36">
                  <c:v>33690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83-4349-B8DC-45FE26E5B7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
Manufacturing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Sheet1!$E$2:$E$38</c:f>
              <c:numCache>
                <c:formatCode>#,##0</c:formatCode>
                <c:ptCount val="37"/>
                <c:pt idx="0">
                  <c:v>53757</c:v>
                </c:pt>
                <c:pt idx="1">
                  <c:v>52231</c:v>
                </c:pt>
                <c:pt idx="2">
                  <c:v>50127</c:v>
                </c:pt>
                <c:pt idx="3">
                  <c:v>52213</c:v>
                </c:pt>
                <c:pt idx="4">
                  <c:v>52153</c:v>
                </c:pt>
                <c:pt idx="5">
                  <c:v>56673</c:v>
                </c:pt>
                <c:pt idx="6">
                  <c:v>56497</c:v>
                </c:pt>
                <c:pt idx="7">
                  <c:v>58811</c:v>
                </c:pt>
                <c:pt idx="8">
                  <c:v>60704</c:v>
                </c:pt>
                <c:pt idx="9">
                  <c:v>68922</c:v>
                </c:pt>
                <c:pt idx="10">
                  <c:v>71069</c:v>
                </c:pt>
                <c:pt idx="11">
                  <c:v>68446</c:v>
                </c:pt>
                <c:pt idx="12">
                  <c:v>72408</c:v>
                </c:pt>
                <c:pt idx="13">
                  <c:v>75619</c:v>
                </c:pt>
                <c:pt idx="14">
                  <c:v>76365</c:v>
                </c:pt>
                <c:pt idx="15">
                  <c:v>77588</c:v>
                </c:pt>
                <c:pt idx="16">
                  <c:v>79277</c:v>
                </c:pt>
                <c:pt idx="17">
                  <c:v>79504</c:v>
                </c:pt>
                <c:pt idx="18">
                  <c:v>80124</c:v>
                </c:pt>
                <c:pt idx="19">
                  <c:v>81079</c:v>
                </c:pt>
                <c:pt idx="20">
                  <c:v>82901</c:v>
                </c:pt>
                <c:pt idx="21">
                  <c:v>80819</c:v>
                </c:pt>
                <c:pt idx="22">
                  <c:v>79616</c:v>
                </c:pt>
                <c:pt idx="23">
                  <c:v>73093</c:v>
                </c:pt>
                <c:pt idx="24">
                  <c:v>75213</c:v>
                </c:pt>
                <c:pt idx="25">
                  <c:v>74743</c:v>
                </c:pt>
                <c:pt idx="26">
                  <c:v>77066</c:v>
                </c:pt>
                <c:pt idx="27">
                  <c:v>74816</c:v>
                </c:pt>
                <c:pt idx="28">
                  <c:v>75527</c:v>
                </c:pt>
                <c:pt idx="29">
                  <c:v>73436</c:v>
                </c:pt>
                <c:pt idx="30">
                  <c:v>78543</c:v>
                </c:pt>
                <c:pt idx="31">
                  <c:v>79223</c:v>
                </c:pt>
                <c:pt idx="32">
                  <c:v>76368</c:v>
                </c:pt>
                <c:pt idx="33">
                  <c:v>73107</c:v>
                </c:pt>
                <c:pt idx="34">
                  <c:v>73476</c:v>
                </c:pt>
                <c:pt idx="35">
                  <c:v>69701</c:v>
                </c:pt>
                <c:pt idx="36">
                  <c:v>70055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83-4349-B8DC-45FE26E5B79B}"/>
            </c:ext>
          </c:extLst>
        </c:ser>
        <c:dLbls/>
        <c:marker val="1"/>
        <c:axId val="104305024"/>
        <c:axId val="104306560"/>
      </c:lineChart>
      <c:dateAx>
        <c:axId val="104305024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04306560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04306560"/>
        <c:scaling>
          <c:orientation val="minMax"/>
          <c:max val="10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04305024"/>
        <c:crosses val="autoZero"/>
        <c:crossBetween val="between"/>
        <c:majorUnit val="25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46420816103039E-2"/>
          <c:y val="0.19149638716526093"/>
          <c:w val="0.81112634302007258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22174</c:v>
                </c:pt>
                <c:pt idx="1">
                  <c:v>22174</c:v>
                </c:pt>
                <c:pt idx="2">
                  <c:v>22174</c:v>
                </c:pt>
                <c:pt idx="3">
                  <c:v>22174</c:v>
                </c:pt>
                <c:pt idx="4">
                  <c:v>22174</c:v>
                </c:pt>
                <c:pt idx="5">
                  <c:v>22174</c:v>
                </c:pt>
                <c:pt idx="6">
                  <c:v>22174</c:v>
                </c:pt>
                <c:pt idx="7">
                  <c:v>22174</c:v>
                </c:pt>
                <c:pt idx="8">
                  <c:v>22174</c:v>
                </c:pt>
                <c:pt idx="9">
                  <c:v>22174</c:v>
                </c:pt>
                <c:pt idx="10">
                  <c:v>22174</c:v>
                </c:pt>
                <c:pt idx="11">
                  <c:v>22174</c:v>
                </c:pt>
                <c:pt idx="12">
                  <c:v>22174</c:v>
                </c:pt>
                <c:pt idx="13">
                  <c:v>22174</c:v>
                </c:pt>
                <c:pt idx="14">
                  <c:v>22174</c:v>
                </c:pt>
                <c:pt idx="15">
                  <c:v>22174</c:v>
                </c:pt>
                <c:pt idx="16">
                  <c:v>22174</c:v>
                </c:pt>
                <c:pt idx="17">
                  <c:v>22174</c:v>
                </c:pt>
                <c:pt idx="18">
                  <c:v>22174</c:v>
                </c:pt>
                <c:pt idx="19">
                  <c:v>22174</c:v>
                </c:pt>
                <c:pt idx="20">
                  <c:v>22174</c:v>
                </c:pt>
                <c:pt idx="21">
                  <c:v>22174</c:v>
                </c:pt>
                <c:pt idx="22">
                  <c:v>22174</c:v>
                </c:pt>
                <c:pt idx="23">
                  <c:v>22174</c:v>
                </c:pt>
                <c:pt idx="24">
                  <c:v>22174</c:v>
                </c:pt>
                <c:pt idx="25">
                  <c:v>22174</c:v>
                </c:pt>
                <c:pt idx="26">
                  <c:v>22174</c:v>
                </c:pt>
                <c:pt idx="27">
                  <c:v>22174</c:v>
                </c:pt>
                <c:pt idx="28">
                  <c:v>22174</c:v>
                </c:pt>
                <c:pt idx="29">
                  <c:v>22174</c:v>
                </c:pt>
                <c:pt idx="30">
                  <c:v>22174</c:v>
                </c:pt>
                <c:pt idx="31">
                  <c:v>22174</c:v>
                </c:pt>
                <c:pt idx="32">
                  <c:v>22174</c:v>
                </c:pt>
                <c:pt idx="33">
                  <c:v>22174</c:v>
                </c:pt>
                <c:pt idx="34">
                  <c:v>22174</c:v>
                </c:pt>
                <c:pt idx="35">
                  <c:v>22174</c:v>
                </c:pt>
                <c:pt idx="36">
                  <c:v>22174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99-4E62-880F-EF158B29D4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Amusement
 and 
recreation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15270</c:v>
                </c:pt>
                <c:pt idx="1">
                  <c:v>14702</c:v>
                </c:pt>
                <c:pt idx="2">
                  <c:v>15530</c:v>
                </c:pt>
                <c:pt idx="3">
                  <c:v>16170</c:v>
                </c:pt>
                <c:pt idx="4">
                  <c:v>16780</c:v>
                </c:pt>
                <c:pt idx="5">
                  <c:v>17105</c:v>
                </c:pt>
                <c:pt idx="6">
                  <c:v>17055</c:v>
                </c:pt>
                <c:pt idx="7">
                  <c:v>16925</c:v>
                </c:pt>
                <c:pt idx="8">
                  <c:v>17058</c:v>
                </c:pt>
                <c:pt idx="9">
                  <c:v>17663</c:v>
                </c:pt>
                <c:pt idx="10">
                  <c:v>17845</c:v>
                </c:pt>
                <c:pt idx="11">
                  <c:v>18183</c:v>
                </c:pt>
                <c:pt idx="12">
                  <c:v>17695</c:v>
                </c:pt>
                <c:pt idx="13">
                  <c:v>18613</c:v>
                </c:pt>
                <c:pt idx="14">
                  <c:v>18508</c:v>
                </c:pt>
                <c:pt idx="15">
                  <c:v>19625</c:v>
                </c:pt>
                <c:pt idx="16">
                  <c:v>19929</c:v>
                </c:pt>
                <c:pt idx="17">
                  <c:v>21679</c:v>
                </c:pt>
                <c:pt idx="18">
                  <c:v>20857</c:v>
                </c:pt>
                <c:pt idx="19">
                  <c:v>20453</c:v>
                </c:pt>
                <c:pt idx="20">
                  <c:v>20660</c:v>
                </c:pt>
                <c:pt idx="21">
                  <c:v>20476</c:v>
                </c:pt>
                <c:pt idx="22">
                  <c:v>19867</c:v>
                </c:pt>
                <c:pt idx="23">
                  <c:v>20175</c:v>
                </c:pt>
                <c:pt idx="24">
                  <c:v>20217</c:v>
                </c:pt>
                <c:pt idx="25">
                  <c:v>21012</c:v>
                </c:pt>
                <c:pt idx="26">
                  <c:v>21229</c:v>
                </c:pt>
                <c:pt idx="27">
                  <c:v>21781</c:v>
                </c:pt>
                <c:pt idx="28">
                  <c:v>21705</c:v>
                </c:pt>
                <c:pt idx="29">
                  <c:v>22315</c:v>
                </c:pt>
                <c:pt idx="30">
                  <c:v>21673</c:v>
                </c:pt>
                <c:pt idx="31">
                  <c:v>21947</c:v>
                </c:pt>
                <c:pt idx="32">
                  <c:v>21775</c:v>
                </c:pt>
                <c:pt idx="33">
                  <c:v>22360</c:v>
                </c:pt>
                <c:pt idx="34">
                  <c:v>22629</c:v>
                </c:pt>
                <c:pt idx="35">
                  <c:v>22478</c:v>
                </c:pt>
                <c:pt idx="36">
                  <c:v>22174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99-4E62-880F-EF158B29D4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
Amusement 
and recreation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Sheet1!$D$2:$D$38</c:f>
              <c:numCache>
                <c:formatCode>#,##0</c:formatCode>
                <c:ptCount val="37"/>
                <c:pt idx="0">
                  <c:v>7149</c:v>
                </c:pt>
                <c:pt idx="1">
                  <c:v>7019</c:v>
                </c:pt>
                <c:pt idx="2">
                  <c:v>7116</c:v>
                </c:pt>
                <c:pt idx="3">
                  <c:v>7447</c:v>
                </c:pt>
                <c:pt idx="4">
                  <c:v>7272</c:v>
                </c:pt>
                <c:pt idx="5">
                  <c:v>7819</c:v>
                </c:pt>
                <c:pt idx="6">
                  <c:v>7820</c:v>
                </c:pt>
                <c:pt idx="7">
                  <c:v>7532</c:v>
                </c:pt>
                <c:pt idx="8">
                  <c:v>7778</c:v>
                </c:pt>
                <c:pt idx="9">
                  <c:v>8293</c:v>
                </c:pt>
                <c:pt idx="10">
                  <c:v>8434</c:v>
                </c:pt>
                <c:pt idx="11">
                  <c:v>8772</c:v>
                </c:pt>
                <c:pt idx="12">
                  <c:v>8112</c:v>
                </c:pt>
                <c:pt idx="13">
                  <c:v>8686</c:v>
                </c:pt>
                <c:pt idx="14">
                  <c:v>8346</c:v>
                </c:pt>
                <c:pt idx="15">
                  <c:v>9188</c:v>
                </c:pt>
                <c:pt idx="16">
                  <c:v>9373</c:v>
                </c:pt>
                <c:pt idx="17">
                  <c:v>10486</c:v>
                </c:pt>
                <c:pt idx="18">
                  <c:v>10146</c:v>
                </c:pt>
                <c:pt idx="19">
                  <c:v>10076</c:v>
                </c:pt>
                <c:pt idx="20">
                  <c:v>10241</c:v>
                </c:pt>
                <c:pt idx="21">
                  <c:v>10459</c:v>
                </c:pt>
                <c:pt idx="22">
                  <c:v>10298</c:v>
                </c:pt>
                <c:pt idx="23">
                  <c:v>10159</c:v>
                </c:pt>
                <c:pt idx="24">
                  <c:v>10329</c:v>
                </c:pt>
                <c:pt idx="25">
                  <c:v>10978</c:v>
                </c:pt>
                <c:pt idx="26">
                  <c:v>11152</c:v>
                </c:pt>
                <c:pt idx="27">
                  <c:v>11020</c:v>
                </c:pt>
                <c:pt idx="28">
                  <c:v>11356</c:v>
                </c:pt>
                <c:pt idx="29">
                  <c:v>12261</c:v>
                </c:pt>
                <c:pt idx="30">
                  <c:v>11955</c:v>
                </c:pt>
                <c:pt idx="31">
                  <c:v>12410</c:v>
                </c:pt>
                <c:pt idx="32">
                  <c:v>12350</c:v>
                </c:pt>
                <c:pt idx="33">
                  <c:v>12255</c:v>
                </c:pt>
                <c:pt idx="34">
                  <c:v>12585</c:v>
                </c:pt>
                <c:pt idx="35">
                  <c:v>12579</c:v>
                </c:pt>
                <c:pt idx="36">
                  <c:v>12165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99-4E62-880F-EF158B29D4F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Public
Amusement 
and recreation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Sheet1!$E$2:$E$38</c:f>
              <c:numCache>
                <c:formatCode>#,##0</c:formatCode>
                <c:ptCount val="37"/>
                <c:pt idx="0">
                  <c:v>8121</c:v>
                </c:pt>
                <c:pt idx="1">
                  <c:v>7683</c:v>
                </c:pt>
                <c:pt idx="2">
                  <c:v>8414</c:v>
                </c:pt>
                <c:pt idx="3">
                  <c:v>8724</c:v>
                </c:pt>
                <c:pt idx="4">
                  <c:v>9508</c:v>
                </c:pt>
                <c:pt idx="5">
                  <c:v>9286</c:v>
                </c:pt>
                <c:pt idx="6">
                  <c:v>9235</c:v>
                </c:pt>
                <c:pt idx="7">
                  <c:v>9392</c:v>
                </c:pt>
                <c:pt idx="8">
                  <c:v>9279</c:v>
                </c:pt>
                <c:pt idx="9">
                  <c:v>9370</c:v>
                </c:pt>
                <c:pt idx="10">
                  <c:v>9411</c:v>
                </c:pt>
                <c:pt idx="11">
                  <c:v>9410</c:v>
                </c:pt>
                <c:pt idx="12">
                  <c:v>9583</c:v>
                </c:pt>
                <c:pt idx="13">
                  <c:v>9926</c:v>
                </c:pt>
                <c:pt idx="14">
                  <c:v>10162</c:v>
                </c:pt>
                <c:pt idx="15">
                  <c:v>10437</c:v>
                </c:pt>
                <c:pt idx="16">
                  <c:v>10555</c:v>
                </c:pt>
                <c:pt idx="17">
                  <c:v>11193</c:v>
                </c:pt>
                <c:pt idx="18">
                  <c:v>10711</c:v>
                </c:pt>
                <c:pt idx="19">
                  <c:v>10377</c:v>
                </c:pt>
                <c:pt idx="20">
                  <c:v>10418</c:v>
                </c:pt>
                <c:pt idx="21">
                  <c:v>10018</c:v>
                </c:pt>
                <c:pt idx="22">
                  <c:v>9569</c:v>
                </c:pt>
                <c:pt idx="23">
                  <c:v>10016</c:v>
                </c:pt>
                <c:pt idx="24">
                  <c:v>9888</c:v>
                </c:pt>
                <c:pt idx="25">
                  <c:v>10034</c:v>
                </c:pt>
                <c:pt idx="26">
                  <c:v>10077</c:v>
                </c:pt>
                <c:pt idx="27">
                  <c:v>10761</c:v>
                </c:pt>
                <c:pt idx="28">
                  <c:v>10349</c:v>
                </c:pt>
                <c:pt idx="29">
                  <c:v>10053</c:v>
                </c:pt>
                <c:pt idx="30">
                  <c:v>9718</c:v>
                </c:pt>
                <c:pt idx="31">
                  <c:v>9537</c:v>
                </c:pt>
                <c:pt idx="32">
                  <c:v>9425</c:v>
                </c:pt>
                <c:pt idx="33">
                  <c:v>10105</c:v>
                </c:pt>
                <c:pt idx="34">
                  <c:v>10044</c:v>
                </c:pt>
                <c:pt idx="35">
                  <c:v>9899</c:v>
                </c:pt>
                <c:pt idx="36">
                  <c:v>10009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699-4E62-880F-EF158B29D4FF}"/>
            </c:ext>
          </c:extLst>
        </c:ser>
        <c:dLbls/>
        <c:marker val="1"/>
        <c:axId val="104425728"/>
        <c:axId val="104341504"/>
      </c:lineChart>
      <c:dateAx>
        <c:axId val="104425728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04341504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04341504"/>
        <c:scaling>
          <c:orientation val="minMax"/>
          <c:max val="3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04425728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40546748850789"/>
          <c:y val="0.19149648632632543"/>
          <c:w val="0.45319950487352334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22174</c:v>
                </c:pt>
                <c:pt idx="1">
                  <c:v>22174</c:v>
                </c:pt>
                <c:pt idx="2">
                  <c:v>22174</c:v>
                </c:pt>
                <c:pt idx="3">
                  <c:v>22174</c:v>
                </c:pt>
                <c:pt idx="4">
                  <c:v>22174</c:v>
                </c:pt>
                <c:pt idx="5">
                  <c:v>22174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FA-4197-A627-ECE4412403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Amusement and recreation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21829</c:v>
                </c:pt>
                <c:pt idx="1">
                  <c:v>19404</c:v>
                </c:pt>
                <c:pt idx="2">
                  <c:v>16943</c:v>
                </c:pt>
                <c:pt idx="3">
                  <c:v>15995</c:v>
                </c:pt>
                <c:pt idx="4">
                  <c:v>15480</c:v>
                </c:pt>
                <c:pt idx="5">
                  <c:v>15207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FA-4197-A627-ECE44124031F}"/>
            </c:ext>
          </c:extLst>
        </c:ser>
        <c:dLbls/>
        <c:marker val="1"/>
        <c:axId val="104387712"/>
        <c:axId val="104389248"/>
      </c:lineChart>
      <c:dateAx>
        <c:axId val="104387712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04389248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04389248"/>
        <c:scaling>
          <c:orientation val="minMax"/>
          <c:max val="3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04387712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152032882682124"/>
          <c:y val="5.9066987511829018E-2"/>
          <c:w val="0.77873124350022294"/>
          <c:h val="0.6956981309833957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</c:numCache>
            </c:numRef>
          </c:cat>
          <c:val>
            <c:numRef>
              <c:f>Sheet1!$B$2:$B$133</c:f>
              <c:numCache>
                <c:formatCode>General</c:formatCode>
                <c:ptCount val="132"/>
                <c:pt idx="3" formatCode="0">
                  <c:v>6699</c:v>
                </c:pt>
                <c:pt idx="4" formatCode="0">
                  <c:v>6699</c:v>
                </c:pt>
                <c:pt idx="5" formatCode="0">
                  <c:v>6699</c:v>
                </c:pt>
                <c:pt idx="6" formatCode="0">
                  <c:v>6699</c:v>
                </c:pt>
                <c:pt idx="7" formatCode="0">
                  <c:v>6699</c:v>
                </c:pt>
                <c:pt idx="8" formatCode="0">
                  <c:v>6699</c:v>
                </c:pt>
                <c:pt idx="9" formatCode="0">
                  <c:v>6699</c:v>
                </c:pt>
                <c:pt idx="10" formatCode="0">
                  <c:v>6699</c:v>
                </c:pt>
                <c:pt idx="11" formatCode="0">
                  <c:v>6699</c:v>
                </c:pt>
                <c:pt idx="12" formatCode="0">
                  <c:v>6699</c:v>
                </c:pt>
                <c:pt idx="13" formatCode="0">
                  <c:v>6699</c:v>
                </c:pt>
                <c:pt idx="14" formatCode="0">
                  <c:v>6699</c:v>
                </c:pt>
                <c:pt idx="15" formatCode="0">
                  <c:v>6699</c:v>
                </c:pt>
                <c:pt idx="16" formatCode="0">
                  <c:v>6699</c:v>
                </c:pt>
                <c:pt idx="17" formatCode="0">
                  <c:v>6699</c:v>
                </c:pt>
                <c:pt idx="18" formatCode="0">
                  <c:v>6699</c:v>
                </c:pt>
                <c:pt idx="19" formatCode="0">
                  <c:v>6699</c:v>
                </c:pt>
                <c:pt idx="20" formatCode="0">
                  <c:v>6699</c:v>
                </c:pt>
                <c:pt idx="21" formatCode="0">
                  <c:v>6699</c:v>
                </c:pt>
                <c:pt idx="22" formatCode="0">
                  <c:v>6699</c:v>
                </c:pt>
                <c:pt idx="23" formatCode="0">
                  <c:v>6699</c:v>
                </c:pt>
                <c:pt idx="24" formatCode="0">
                  <c:v>6699</c:v>
                </c:pt>
                <c:pt idx="25" formatCode="0">
                  <c:v>6699</c:v>
                </c:pt>
                <c:pt idx="26" formatCode="0">
                  <c:v>6699</c:v>
                </c:pt>
                <c:pt idx="27" formatCode="0">
                  <c:v>6699</c:v>
                </c:pt>
                <c:pt idx="28" formatCode="0">
                  <c:v>6699</c:v>
                </c:pt>
                <c:pt idx="29" formatCode="0">
                  <c:v>6699</c:v>
                </c:pt>
                <c:pt idx="30" formatCode="0">
                  <c:v>6699</c:v>
                </c:pt>
                <c:pt idx="31" formatCode="0">
                  <c:v>6699</c:v>
                </c:pt>
                <c:pt idx="32" formatCode="0">
                  <c:v>6699</c:v>
                </c:pt>
                <c:pt idx="33" formatCode="0">
                  <c:v>6699</c:v>
                </c:pt>
                <c:pt idx="34" formatCode="0">
                  <c:v>6699</c:v>
                </c:pt>
                <c:pt idx="35" formatCode="0">
                  <c:v>6699</c:v>
                </c:pt>
                <c:pt idx="36" formatCode="0">
                  <c:v>6699</c:v>
                </c:pt>
                <c:pt idx="37" formatCode="0">
                  <c:v>6699</c:v>
                </c:pt>
                <c:pt idx="38" formatCode="0">
                  <c:v>6699</c:v>
                </c:pt>
                <c:pt idx="39" formatCode="0">
                  <c:v>6699</c:v>
                </c:pt>
                <c:pt idx="40" formatCode="0">
                  <c:v>6699</c:v>
                </c:pt>
                <c:pt idx="41" formatCode="0">
                  <c:v>6699</c:v>
                </c:pt>
                <c:pt idx="42" formatCode="0">
                  <c:v>6699</c:v>
                </c:pt>
                <c:pt idx="43" formatCode="0">
                  <c:v>6699</c:v>
                </c:pt>
                <c:pt idx="44" formatCode="0">
                  <c:v>6699</c:v>
                </c:pt>
                <c:pt idx="45" formatCode="0">
                  <c:v>6699</c:v>
                </c:pt>
                <c:pt idx="46" formatCode="0">
                  <c:v>6699</c:v>
                </c:pt>
                <c:pt idx="47" formatCode="0">
                  <c:v>6699</c:v>
                </c:pt>
                <c:pt idx="48" formatCode="0">
                  <c:v>6699</c:v>
                </c:pt>
                <c:pt idx="49" formatCode="0">
                  <c:v>6699</c:v>
                </c:pt>
                <c:pt idx="50" formatCode="0">
                  <c:v>6699</c:v>
                </c:pt>
                <c:pt idx="51" formatCode="0">
                  <c:v>6699</c:v>
                </c:pt>
                <c:pt idx="52" formatCode="0">
                  <c:v>6699</c:v>
                </c:pt>
                <c:pt idx="53" formatCode="0">
                  <c:v>6699</c:v>
                </c:pt>
                <c:pt idx="54" formatCode="0">
                  <c:v>6699</c:v>
                </c:pt>
                <c:pt idx="55" formatCode="0">
                  <c:v>6699</c:v>
                </c:pt>
                <c:pt idx="56" formatCode="0">
                  <c:v>6699</c:v>
                </c:pt>
                <c:pt idx="57" formatCode="0">
                  <c:v>6699</c:v>
                </c:pt>
                <c:pt idx="58" formatCode="0">
                  <c:v>6699</c:v>
                </c:pt>
                <c:pt idx="59" formatCode="0">
                  <c:v>6699</c:v>
                </c:pt>
                <c:pt idx="60" formatCode="0">
                  <c:v>6699</c:v>
                </c:pt>
                <c:pt idx="61" formatCode="0">
                  <c:v>6699</c:v>
                </c:pt>
                <c:pt idx="62" formatCode="0">
                  <c:v>6699</c:v>
                </c:pt>
                <c:pt idx="63" formatCode="0">
                  <c:v>6699</c:v>
                </c:pt>
                <c:pt idx="64" formatCode="0">
                  <c:v>6699</c:v>
                </c:pt>
                <c:pt idx="65" formatCode="0">
                  <c:v>6699</c:v>
                </c:pt>
                <c:pt idx="66" formatCode="0">
                  <c:v>6699</c:v>
                </c:pt>
                <c:pt idx="67" formatCode="0">
                  <c:v>6699</c:v>
                </c:pt>
                <c:pt idx="68" formatCode="0">
                  <c:v>6699</c:v>
                </c:pt>
                <c:pt idx="69" formatCode="0">
                  <c:v>6699</c:v>
                </c:pt>
                <c:pt idx="70" formatCode="0">
                  <c:v>6699</c:v>
                </c:pt>
                <c:pt idx="71" formatCode="0">
                  <c:v>6699</c:v>
                </c:pt>
                <c:pt idx="72" formatCode="0">
                  <c:v>6699</c:v>
                </c:pt>
                <c:pt idx="73" formatCode="0">
                  <c:v>6699</c:v>
                </c:pt>
                <c:pt idx="74" formatCode="0">
                  <c:v>6699</c:v>
                </c:pt>
                <c:pt idx="75" formatCode="0">
                  <c:v>6699</c:v>
                </c:pt>
                <c:pt idx="76" formatCode="0">
                  <c:v>6699</c:v>
                </c:pt>
                <c:pt idx="77" formatCode="0">
                  <c:v>6699</c:v>
                </c:pt>
                <c:pt idx="78" formatCode="0">
                  <c:v>6699</c:v>
                </c:pt>
                <c:pt idx="79" formatCode="0">
                  <c:v>6699</c:v>
                </c:pt>
                <c:pt idx="80" formatCode="0">
                  <c:v>6699</c:v>
                </c:pt>
                <c:pt idx="81" formatCode="0">
                  <c:v>6699</c:v>
                </c:pt>
                <c:pt idx="82" formatCode="0">
                  <c:v>6699</c:v>
                </c:pt>
                <c:pt idx="83" formatCode="0">
                  <c:v>6699</c:v>
                </c:pt>
                <c:pt idx="84" formatCode="0">
                  <c:v>6699</c:v>
                </c:pt>
                <c:pt idx="85" formatCode="0">
                  <c:v>6699</c:v>
                </c:pt>
                <c:pt idx="86" formatCode="0">
                  <c:v>6699</c:v>
                </c:pt>
                <c:pt idx="87" formatCode="0">
                  <c:v>6699</c:v>
                </c:pt>
                <c:pt idx="88" formatCode="0">
                  <c:v>6699</c:v>
                </c:pt>
                <c:pt idx="89" formatCode="0">
                  <c:v>6699</c:v>
                </c:pt>
                <c:pt idx="90" formatCode="0">
                  <c:v>6699</c:v>
                </c:pt>
                <c:pt idx="91" formatCode="0">
                  <c:v>6699</c:v>
                </c:pt>
                <c:pt idx="92" formatCode="0">
                  <c:v>6699</c:v>
                </c:pt>
                <c:pt idx="93" formatCode="0">
                  <c:v>6699</c:v>
                </c:pt>
                <c:pt idx="94" formatCode="0">
                  <c:v>6699</c:v>
                </c:pt>
                <c:pt idx="95" formatCode="0">
                  <c:v>6699</c:v>
                </c:pt>
                <c:pt idx="96" formatCode="0">
                  <c:v>6699</c:v>
                </c:pt>
                <c:pt idx="97" formatCode="0">
                  <c:v>6699</c:v>
                </c:pt>
                <c:pt idx="98" formatCode="0">
                  <c:v>6699</c:v>
                </c:pt>
                <c:pt idx="99" formatCode="0">
                  <c:v>6699</c:v>
                </c:pt>
                <c:pt idx="100" formatCode="0">
                  <c:v>6699</c:v>
                </c:pt>
                <c:pt idx="101" formatCode="0">
                  <c:v>6699</c:v>
                </c:pt>
                <c:pt idx="102" formatCode="0">
                  <c:v>6699</c:v>
                </c:pt>
                <c:pt idx="103" formatCode="0">
                  <c:v>6699</c:v>
                </c:pt>
                <c:pt idx="104" formatCode="0">
                  <c:v>6699</c:v>
                </c:pt>
                <c:pt idx="105" formatCode="0">
                  <c:v>6699</c:v>
                </c:pt>
                <c:pt idx="106" formatCode="0">
                  <c:v>6699</c:v>
                </c:pt>
                <c:pt idx="107" formatCode="0">
                  <c:v>6699</c:v>
                </c:pt>
                <c:pt idx="108" formatCode="0">
                  <c:v>6699</c:v>
                </c:pt>
                <c:pt idx="109" formatCode="0">
                  <c:v>6699</c:v>
                </c:pt>
                <c:pt idx="110" formatCode="0">
                  <c:v>6699</c:v>
                </c:pt>
                <c:pt idx="111" formatCode="0">
                  <c:v>6699</c:v>
                </c:pt>
                <c:pt idx="112" formatCode="0">
                  <c:v>6699</c:v>
                </c:pt>
                <c:pt idx="113" formatCode="0">
                  <c:v>6699</c:v>
                </c:pt>
                <c:pt idx="114" formatCode="0">
                  <c:v>6699</c:v>
                </c:pt>
                <c:pt idx="115" formatCode="0">
                  <c:v>6699</c:v>
                </c:pt>
                <c:pt idx="116" formatCode="0">
                  <c:v>6699</c:v>
                </c:pt>
                <c:pt idx="117" formatCode="0">
                  <c:v>6699</c:v>
                </c:pt>
                <c:pt idx="118" formatCode="0">
                  <c:v>6699</c:v>
                </c:pt>
                <c:pt idx="119" formatCode="0">
                  <c:v>6699</c:v>
                </c:pt>
                <c:pt idx="120" formatCode="0">
                  <c:v>6699</c:v>
                </c:pt>
                <c:pt idx="121" formatCode="0">
                  <c:v>6699</c:v>
                </c:pt>
                <c:pt idx="122" formatCode="0">
                  <c:v>6699</c:v>
                </c:pt>
                <c:pt idx="123" formatCode="0">
                  <c:v>6699</c:v>
                </c:pt>
                <c:pt idx="124" formatCode="0">
                  <c:v>6699</c:v>
                </c:pt>
                <c:pt idx="125" formatCode="0">
                  <c:v>6699</c:v>
                </c:pt>
                <c:pt idx="126" formatCode="0">
                  <c:v>6699</c:v>
                </c:pt>
                <c:pt idx="127" formatCode="0">
                  <c:v>6699</c:v>
                </c:pt>
                <c:pt idx="128" formatCode="0">
                  <c:v>6699</c:v>
                </c:pt>
                <c:pt idx="129" formatCode="0">
                  <c:v>6699</c:v>
                </c:pt>
                <c:pt idx="130" formatCode="0">
                  <c:v>6699</c:v>
                </c:pt>
                <c:pt idx="131" formatCode="0">
                  <c:v>6699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19-47BD-B52C-0628AFA583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</c:numCache>
            </c:numRef>
          </c:cat>
          <c:val>
            <c:numRef>
              <c:f>Sheet1!$C$2:$C$133</c:f>
              <c:numCache>
                <c:formatCode>General</c:formatCode>
                <c:ptCount val="132"/>
                <c:pt idx="3" formatCode="0">
                  <c:v>7726</c:v>
                </c:pt>
                <c:pt idx="4" formatCode="0">
                  <c:v>7713</c:v>
                </c:pt>
                <c:pt idx="5" formatCode="0">
                  <c:v>7699</c:v>
                </c:pt>
                <c:pt idx="6" formatCode="0">
                  <c:v>7712</c:v>
                </c:pt>
                <c:pt idx="7" formatCode="0">
                  <c:v>7720</c:v>
                </c:pt>
                <c:pt idx="8" formatCode="0">
                  <c:v>7718</c:v>
                </c:pt>
                <c:pt idx="9" formatCode="0">
                  <c:v>7682</c:v>
                </c:pt>
                <c:pt idx="10" formatCode="0">
                  <c:v>7666</c:v>
                </c:pt>
                <c:pt idx="11" formatCode="0">
                  <c:v>7685</c:v>
                </c:pt>
                <c:pt idx="12" formatCode="0">
                  <c:v>7725</c:v>
                </c:pt>
                <c:pt idx="13" formatCode="0">
                  <c:v>7626</c:v>
                </c:pt>
                <c:pt idx="14" formatCode="0">
                  <c:v>7706</c:v>
                </c:pt>
                <c:pt idx="15" formatCode="0">
                  <c:v>7686</c:v>
                </c:pt>
                <c:pt idx="16" formatCode="0">
                  <c:v>7673</c:v>
                </c:pt>
                <c:pt idx="17" formatCode="0">
                  <c:v>7687</c:v>
                </c:pt>
                <c:pt idx="18" formatCode="0">
                  <c:v>7660</c:v>
                </c:pt>
                <c:pt idx="19" formatCode="0">
                  <c:v>7610</c:v>
                </c:pt>
                <c:pt idx="20" formatCode="0">
                  <c:v>7577</c:v>
                </c:pt>
                <c:pt idx="21" formatCode="0">
                  <c:v>7565</c:v>
                </c:pt>
                <c:pt idx="22" formatCode="0">
                  <c:v>7523</c:v>
                </c:pt>
                <c:pt idx="23" formatCode="0">
                  <c:v>7490</c:v>
                </c:pt>
                <c:pt idx="24" formatCode="0">
                  <c:v>7476</c:v>
                </c:pt>
                <c:pt idx="25" formatCode="0">
                  <c:v>7453</c:v>
                </c:pt>
                <c:pt idx="26" formatCode="0">
                  <c:v>7406</c:v>
                </c:pt>
                <c:pt idx="27" formatCode="0">
                  <c:v>7327</c:v>
                </c:pt>
                <c:pt idx="28" formatCode="0">
                  <c:v>7274</c:v>
                </c:pt>
                <c:pt idx="29" formatCode="0">
                  <c:v>7213</c:v>
                </c:pt>
                <c:pt idx="30" formatCode="0">
                  <c:v>7160</c:v>
                </c:pt>
                <c:pt idx="31" formatCode="0">
                  <c:v>7114</c:v>
                </c:pt>
                <c:pt idx="32" formatCode="0">
                  <c:v>7044</c:v>
                </c:pt>
                <c:pt idx="33" formatCode="0">
                  <c:v>6967</c:v>
                </c:pt>
                <c:pt idx="34" formatCode="0">
                  <c:v>6813</c:v>
                </c:pt>
                <c:pt idx="35" formatCode="0">
                  <c:v>6701</c:v>
                </c:pt>
                <c:pt idx="36" formatCode="0">
                  <c:v>6567</c:v>
                </c:pt>
                <c:pt idx="37" formatCode="0">
                  <c:v>6446</c:v>
                </c:pt>
                <c:pt idx="38" formatCode="0">
                  <c:v>6291</c:v>
                </c:pt>
                <c:pt idx="39" formatCode="0">
                  <c:v>6154</c:v>
                </c:pt>
                <c:pt idx="40" formatCode="0">
                  <c:v>6100</c:v>
                </c:pt>
                <c:pt idx="41" formatCode="0">
                  <c:v>6010</c:v>
                </c:pt>
                <c:pt idx="42" formatCode="0">
                  <c:v>5932</c:v>
                </c:pt>
                <c:pt idx="43" formatCode="0">
                  <c:v>5855</c:v>
                </c:pt>
                <c:pt idx="44" formatCode="0">
                  <c:v>5787</c:v>
                </c:pt>
                <c:pt idx="45" formatCode="0">
                  <c:v>5716</c:v>
                </c:pt>
                <c:pt idx="46" formatCode="0">
                  <c:v>5696</c:v>
                </c:pt>
                <c:pt idx="47" formatCode="0">
                  <c:v>5654</c:v>
                </c:pt>
                <c:pt idx="48" formatCode="0">
                  <c:v>5580</c:v>
                </c:pt>
                <c:pt idx="49" formatCode="0">
                  <c:v>5500</c:v>
                </c:pt>
                <c:pt idx="50" formatCode="0">
                  <c:v>5537</c:v>
                </c:pt>
                <c:pt idx="51" formatCode="0">
                  <c:v>5553</c:v>
                </c:pt>
                <c:pt idx="52" formatCode="0">
                  <c:v>5520</c:v>
                </c:pt>
                <c:pt idx="53" formatCode="0">
                  <c:v>5516</c:v>
                </c:pt>
                <c:pt idx="54" formatCode="0">
                  <c:v>5508</c:v>
                </c:pt>
                <c:pt idx="55" formatCode="0">
                  <c:v>5524</c:v>
                </c:pt>
                <c:pt idx="56" formatCode="0">
                  <c:v>5501</c:v>
                </c:pt>
                <c:pt idx="57" formatCode="0">
                  <c:v>5508</c:v>
                </c:pt>
                <c:pt idx="58" formatCode="0">
                  <c:v>5506</c:v>
                </c:pt>
                <c:pt idx="59" formatCode="0">
                  <c:v>5467</c:v>
                </c:pt>
                <c:pt idx="60" formatCode="0">
                  <c:v>5427</c:v>
                </c:pt>
                <c:pt idx="61" formatCode="0">
                  <c:v>5451</c:v>
                </c:pt>
                <c:pt idx="62" formatCode="0">
                  <c:v>5477</c:v>
                </c:pt>
                <c:pt idx="63" formatCode="0">
                  <c:v>5485</c:v>
                </c:pt>
                <c:pt idx="64" formatCode="0">
                  <c:v>5516</c:v>
                </c:pt>
                <c:pt idx="65" formatCode="0">
                  <c:v>5528</c:v>
                </c:pt>
                <c:pt idx="66" formatCode="0">
                  <c:v>5547</c:v>
                </c:pt>
                <c:pt idx="67" formatCode="0">
                  <c:v>5552</c:v>
                </c:pt>
                <c:pt idx="68" formatCode="0">
                  <c:v>5584</c:v>
                </c:pt>
                <c:pt idx="69" formatCode="0">
                  <c:v>5588</c:v>
                </c:pt>
                <c:pt idx="70" formatCode="0">
                  <c:v>5593</c:v>
                </c:pt>
                <c:pt idx="71" formatCode="0">
                  <c:v>5611</c:v>
                </c:pt>
                <c:pt idx="72" formatCode="0">
                  <c:v>5626</c:v>
                </c:pt>
                <c:pt idx="73" formatCode="0">
                  <c:v>5626</c:v>
                </c:pt>
                <c:pt idx="74" formatCode="0">
                  <c:v>5629</c:v>
                </c:pt>
                <c:pt idx="75" formatCode="0">
                  <c:v>5626</c:v>
                </c:pt>
                <c:pt idx="76" formatCode="0">
                  <c:v>5606</c:v>
                </c:pt>
                <c:pt idx="77" formatCode="0">
                  <c:v>5622</c:v>
                </c:pt>
                <c:pt idx="78" formatCode="0">
                  <c:v>5633</c:v>
                </c:pt>
                <c:pt idx="79" formatCode="0">
                  <c:v>5647</c:v>
                </c:pt>
                <c:pt idx="80" formatCode="0">
                  <c:v>5656</c:v>
                </c:pt>
                <c:pt idx="81" formatCode="0">
                  <c:v>5673</c:v>
                </c:pt>
                <c:pt idx="82" formatCode="0">
                  <c:v>5682</c:v>
                </c:pt>
                <c:pt idx="83" formatCode="0">
                  <c:v>5728</c:v>
                </c:pt>
                <c:pt idx="84" formatCode="0">
                  <c:v>5741</c:v>
                </c:pt>
                <c:pt idx="85" formatCode="0">
                  <c:v>5793</c:v>
                </c:pt>
                <c:pt idx="86" formatCode="0">
                  <c:v>5814</c:v>
                </c:pt>
                <c:pt idx="87" formatCode="0">
                  <c:v>5811</c:v>
                </c:pt>
                <c:pt idx="88" formatCode="0">
                  <c:v>5831</c:v>
                </c:pt>
                <c:pt idx="89" formatCode="0">
                  <c:v>5854</c:v>
                </c:pt>
                <c:pt idx="90" formatCode="0">
                  <c:v>5857</c:v>
                </c:pt>
                <c:pt idx="91" formatCode="0">
                  <c:v>5874</c:v>
                </c:pt>
                <c:pt idx="92" formatCode="0">
                  <c:v>5900</c:v>
                </c:pt>
                <c:pt idx="93" formatCode="0">
                  <c:v>5923</c:v>
                </c:pt>
                <c:pt idx="94" formatCode="0">
                  <c:v>5954</c:v>
                </c:pt>
                <c:pt idx="95" formatCode="0">
                  <c:v>5939</c:v>
                </c:pt>
                <c:pt idx="96" formatCode="0">
                  <c:v>5999</c:v>
                </c:pt>
                <c:pt idx="97" formatCode="0">
                  <c:v>6020</c:v>
                </c:pt>
                <c:pt idx="98" formatCode="0">
                  <c:v>6062</c:v>
                </c:pt>
                <c:pt idx="99" formatCode="0">
                  <c:v>6103</c:v>
                </c:pt>
                <c:pt idx="100" formatCode="0">
                  <c:v>6115</c:v>
                </c:pt>
                <c:pt idx="101" formatCode="0">
                  <c:v>6128</c:v>
                </c:pt>
                <c:pt idx="102" formatCode="0">
                  <c:v>6169</c:v>
                </c:pt>
                <c:pt idx="103" formatCode="0">
                  <c:v>6194</c:v>
                </c:pt>
                <c:pt idx="104" formatCode="0">
                  <c:v>6219</c:v>
                </c:pt>
                <c:pt idx="105" formatCode="0">
                  <c:v>6233</c:v>
                </c:pt>
                <c:pt idx="106" formatCode="0">
                  <c:v>6256</c:v>
                </c:pt>
                <c:pt idx="107" formatCode="0">
                  <c:v>6301</c:v>
                </c:pt>
                <c:pt idx="108" formatCode="0">
                  <c:v>6351</c:v>
                </c:pt>
                <c:pt idx="109" formatCode="0">
                  <c:v>6378</c:v>
                </c:pt>
                <c:pt idx="110" formatCode="0">
                  <c:v>6371</c:v>
                </c:pt>
                <c:pt idx="111" formatCode="0">
                  <c:v>6409</c:v>
                </c:pt>
                <c:pt idx="112" formatCode="0">
                  <c:v>6426</c:v>
                </c:pt>
                <c:pt idx="113" formatCode="0">
                  <c:v>6426</c:v>
                </c:pt>
                <c:pt idx="114" formatCode="0">
                  <c:v>6437</c:v>
                </c:pt>
                <c:pt idx="115" formatCode="0">
                  <c:v>6441</c:v>
                </c:pt>
                <c:pt idx="116" formatCode="0">
                  <c:v>6451</c:v>
                </c:pt>
                <c:pt idx="117" formatCode="0">
                  <c:v>6484</c:v>
                </c:pt>
                <c:pt idx="118" formatCode="0">
                  <c:v>6549</c:v>
                </c:pt>
                <c:pt idx="119" formatCode="0">
                  <c:v>6597</c:v>
                </c:pt>
                <c:pt idx="120" formatCode="0">
                  <c:v>6615</c:v>
                </c:pt>
                <c:pt idx="121" formatCode="0">
                  <c:v>6628</c:v>
                </c:pt>
                <c:pt idx="122" formatCode="0">
                  <c:v>6665</c:v>
                </c:pt>
                <c:pt idx="123" formatCode="0">
                  <c:v>6659</c:v>
                </c:pt>
                <c:pt idx="124" formatCode="0">
                  <c:v>6641</c:v>
                </c:pt>
                <c:pt idx="125" formatCode="0">
                  <c:v>6635</c:v>
                </c:pt>
                <c:pt idx="126" formatCode="0">
                  <c:v>6651</c:v>
                </c:pt>
                <c:pt idx="127" formatCode="0">
                  <c:v>6645</c:v>
                </c:pt>
                <c:pt idx="128" formatCode="0">
                  <c:v>6671</c:v>
                </c:pt>
                <c:pt idx="129" formatCode="0">
                  <c:v>6685</c:v>
                </c:pt>
                <c:pt idx="130" formatCode="0">
                  <c:v>6702</c:v>
                </c:pt>
                <c:pt idx="131" formatCode="0">
                  <c:v>6699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19-47BD-B52C-0628AFA583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Nonresidential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</c:numCache>
            </c:numRef>
          </c:cat>
          <c:val>
            <c:numRef>
              <c:f>Sheet1!$D$2:$D$133</c:f>
              <c:numCache>
                <c:formatCode>General</c:formatCode>
                <c:ptCount val="132"/>
                <c:pt idx="3" formatCode="0.0">
                  <c:v>4275.6000000000004</c:v>
                </c:pt>
                <c:pt idx="4" formatCode="0.0">
                  <c:v>4271.1000000000004</c:v>
                </c:pt>
                <c:pt idx="5" formatCode="0.0">
                  <c:v>4276</c:v>
                </c:pt>
                <c:pt idx="6" formatCode="0.0">
                  <c:v>4304</c:v>
                </c:pt>
                <c:pt idx="7" formatCode="0.0">
                  <c:v>4302.9000000000005</c:v>
                </c:pt>
                <c:pt idx="8" formatCode="0.0">
                  <c:v>4328.3</c:v>
                </c:pt>
                <c:pt idx="9" formatCode="0.0">
                  <c:v>4333.9000000000005</c:v>
                </c:pt>
                <c:pt idx="10" formatCode="0.0">
                  <c:v>4325.1000000000004</c:v>
                </c:pt>
                <c:pt idx="11" formatCode="0.0">
                  <c:v>4352.1000000000004</c:v>
                </c:pt>
                <c:pt idx="12" formatCode="0.0">
                  <c:v>4396.4000000000005</c:v>
                </c:pt>
                <c:pt idx="13" formatCode="0.0">
                  <c:v>4331.1000000000004</c:v>
                </c:pt>
                <c:pt idx="14" formatCode="0.0">
                  <c:v>4398.1000000000004</c:v>
                </c:pt>
                <c:pt idx="15" formatCode="0.0">
                  <c:v>4393.9000000000005</c:v>
                </c:pt>
                <c:pt idx="16" formatCode="0.0">
                  <c:v>4391.8</c:v>
                </c:pt>
                <c:pt idx="17" formatCode="0.0">
                  <c:v>4413.9000000000005</c:v>
                </c:pt>
                <c:pt idx="18" formatCode="0.0">
                  <c:v>4404.2</c:v>
                </c:pt>
                <c:pt idx="19" formatCode="0.0">
                  <c:v>4397.7</c:v>
                </c:pt>
                <c:pt idx="20" formatCode="0.0">
                  <c:v>4402.1000000000004</c:v>
                </c:pt>
                <c:pt idx="21" formatCode="0.0">
                  <c:v>4428.7</c:v>
                </c:pt>
                <c:pt idx="22" formatCode="0.0">
                  <c:v>4438.4000000000005</c:v>
                </c:pt>
                <c:pt idx="23" formatCode="0.0">
                  <c:v>4428.1000000000004</c:v>
                </c:pt>
                <c:pt idx="24" formatCode="0.0">
                  <c:v>4440.6000000000004</c:v>
                </c:pt>
                <c:pt idx="25" formatCode="0.0">
                  <c:v>4443.9000000000005</c:v>
                </c:pt>
                <c:pt idx="26" formatCode="0.0">
                  <c:v>4433.3</c:v>
                </c:pt>
                <c:pt idx="27" formatCode="0.0">
                  <c:v>4399.3</c:v>
                </c:pt>
                <c:pt idx="28" formatCode="0.0">
                  <c:v>4391.9000000000005</c:v>
                </c:pt>
                <c:pt idx="29" formatCode="0.0">
                  <c:v>4372.4000000000005</c:v>
                </c:pt>
                <c:pt idx="30" formatCode="0.0">
                  <c:v>4356.2</c:v>
                </c:pt>
                <c:pt idx="31" formatCode="0.0">
                  <c:v>4350.2</c:v>
                </c:pt>
                <c:pt idx="32" formatCode="0.0">
                  <c:v>4314</c:v>
                </c:pt>
                <c:pt idx="33" formatCode="0.0">
                  <c:v>4287.2</c:v>
                </c:pt>
                <c:pt idx="34" formatCode="0.0">
                  <c:v>4205.5</c:v>
                </c:pt>
                <c:pt idx="35" formatCode="0.0">
                  <c:v>4154</c:v>
                </c:pt>
                <c:pt idx="36" formatCode="0.0">
                  <c:v>4084.7</c:v>
                </c:pt>
                <c:pt idx="37" formatCode="0.0">
                  <c:v>4033.8</c:v>
                </c:pt>
                <c:pt idx="38" formatCode="0.0">
                  <c:v>3939</c:v>
                </c:pt>
                <c:pt idx="39" formatCode="0.0">
                  <c:v>3854.8</c:v>
                </c:pt>
                <c:pt idx="40" formatCode="0.0">
                  <c:v>3826.2999999999997</c:v>
                </c:pt>
                <c:pt idx="41" formatCode="0.0">
                  <c:v>3772.5</c:v>
                </c:pt>
                <c:pt idx="42" formatCode="0.0">
                  <c:v>3716.3999999999996</c:v>
                </c:pt>
                <c:pt idx="43" formatCode="0.0">
                  <c:v>3666.1</c:v>
                </c:pt>
                <c:pt idx="44" formatCode="0.0">
                  <c:v>3623.1</c:v>
                </c:pt>
                <c:pt idx="45" formatCode="0.0">
                  <c:v>3571.6</c:v>
                </c:pt>
                <c:pt idx="46" formatCode="0.0">
                  <c:v>3558.7</c:v>
                </c:pt>
                <c:pt idx="47" formatCode="0.0">
                  <c:v>3535.6000000000004</c:v>
                </c:pt>
                <c:pt idx="48" formatCode="0.0">
                  <c:v>3496.5</c:v>
                </c:pt>
                <c:pt idx="49" formatCode="0.0">
                  <c:v>3433</c:v>
                </c:pt>
                <c:pt idx="50" formatCode="0.0">
                  <c:v>3479.8999999999996</c:v>
                </c:pt>
                <c:pt idx="51" formatCode="0.0">
                  <c:v>3493.3</c:v>
                </c:pt>
                <c:pt idx="52" formatCode="0.0">
                  <c:v>3470.6</c:v>
                </c:pt>
                <c:pt idx="53" formatCode="0.0">
                  <c:v>3469.4</c:v>
                </c:pt>
                <c:pt idx="54" formatCode="0.0">
                  <c:v>3476.3</c:v>
                </c:pt>
                <c:pt idx="55" formatCode="0.0">
                  <c:v>3502.6000000000004</c:v>
                </c:pt>
                <c:pt idx="56" formatCode="0.0">
                  <c:v>3485.2999999999997</c:v>
                </c:pt>
                <c:pt idx="57" formatCode="0.0">
                  <c:v>3502.4</c:v>
                </c:pt>
                <c:pt idx="58" formatCode="0.0">
                  <c:v>3506.8999999999996</c:v>
                </c:pt>
                <c:pt idx="59" formatCode="0.0">
                  <c:v>3477.1</c:v>
                </c:pt>
                <c:pt idx="60" formatCode="0.0">
                  <c:v>3444.6000000000004</c:v>
                </c:pt>
                <c:pt idx="61" formatCode="0.0">
                  <c:v>3464.1000000000004</c:v>
                </c:pt>
                <c:pt idx="62" formatCode="0.0">
                  <c:v>3482.1</c:v>
                </c:pt>
                <c:pt idx="63" formatCode="0.0">
                  <c:v>3488.1</c:v>
                </c:pt>
                <c:pt idx="64" formatCode="0.0">
                  <c:v>3496.5</c:v>
                </c:pt>
                <c:pt idx="65" formatCode="0.0">
                  <c:v>3508.5</c:v>
                </c:pt>
                <c:pt idx="66" formatCode="0.0">
                  <c:v>3526.1</c:v>
                </c:pt>
                <c:pt idx="67" formatCode="0.0">
                  <c:v>3532.7</c:v>
                </c:pt>
                <c:pt idx="68" formatCode="0.0">
                  <c:v>3561.7</c:v>
                </c:pt>
                <c:pt idx="69" formatCode="0.0">
                  <c:v>3552.3999999999996</c:v>
                </c:pt>
                <c:pt idx="70" formatCode="0.0">
                  <c:v>3557.7000000000003</c:v>
                </c:pt>
                <c:pt idx="71" formatCode="0.0">
                  <c:v>3571.6000000000004</c:v>
                </c:pt>
                <c:pt idx="72" formatCode="0.0">
                  <c:v>3587.9</c:v>
                </c:pt>
                <c:pt idx="73" formatCode="0.0">
                  <c:v>3589.2000000000003</c:v>
                </c:pt>
                <c:pt idx="74" formatCode="0.0">
                  <c:v>3586.6000000000004</c:v>
                </c:pt>
                <c:pt idx="75" formatCode="0.0">
                  <c:v>3584.5</c:v>
                </c:pt>
                <c:pt idx="76" formatCode="0.0">
                  <c:v>3565.8999999999996</c:v>
                </c:pt>
                <c:pt idx="77" formatCode="0.0">
                  <c:v>3576.5</c:v>
                </c:pt>
                <c:pt idx="78" formatCode="0.0">
                  <c:v>3580.6000000000004</c:v>
                </c:pt>
                <c:pt idx="79" formatCode="0.0">
                  <c:v>3586.9</c:v>
                </c:pt>
                <c:pt idx="80" formatCode="0.0">
                  <c:v>3590.2999999999997</c:v>
                </c:pt>
                <c:pt idx="81" formatCode="0.0">
                  <c:v>3600.8</c:v>
                </c:pt>
                <c:pt idx="82" formatCode="0.0">
                  <c:v>3599.4</c:v>
                </c:pt>
                <c:pt idx="83" formatCode="0.0">
                  <c:v>3630.7999999999997</c:v>
                </c:pt>
                <c:pt idx="84" formatCode="0.0">
                  <c:v>3632.7</c:v>
                </c:pt>
                <c:pt idx="85" formatCode="0.0">
                  <c:v>3666.8</c:v>
                </c:pt>
                <c:pt idx="86" formatCode="0.0">
                  <c:v>3670.9</c:v>
                </c:pt>
                <c:pt idx="87" formatCode="0.0">
                  <c:v>3661.8</c:v>
                </c:pt>
                <c:pt idx="88" formatCode="0.0">
                  <c:v>3670.2</c:v>
                </c:pt>
                <c:pt idx="89" formatCode="0.0">
                  <c:v>3682.9</c:v>
                </c:pt>
                <c:pt idx="90" formatCode="0.0">
                  <c:v>3674.6000000000004</c:v>
                </c:pt>
                <c:pt idx="91" formatCode="0.0">
                  <c:v>3681.4</c:v>
                </c:pt>
                <c:pt idx="92" formatCode="0.0">
                  <c:v>3701.3</c:v>
                </c:pt>
                <c:pt idx="93" formatCode="0.0">
                  <c:v>3712.5</c:v>
                </c:pt>
                <c:pt idx="94" formatCode="0.0">
                  <c:v>3717</c:v>
                </c:pt>
                <c:pt idx="95" formatCode="0.0">
                  <c:v>3699.5</c:v>
                </c:pt>
                <c:pt idx="96" formatCode="0.0">
                  <c:v>3742.1</c:v>
                </c:pt>
                <c:pt idx="97" formatCode="0.0">
                  <c:v>3758.8</c:v>
                </c:pt>
                <c:pt idx="98" formatCode="0.0">
                  <c:v>3774.2</c:v>
                </c:pt>
                <c:pt idx="99" formatCode="0.0">
                  <c:v>3803.8999999999996</c:v>
                </c:pt>
                <c:pt idx="100" formatCode="0.0">
                  <c:v>3810.4</c:v>
                </c:pt>
                <c:pt idx="101" formatCode="0.0">
                  <c:v>3811.2</c:v>
                </c:pt>
                <c:pt idx="102" formatCode="0.0">
                  <c:v>3835.3</c:v>
                </c:pt>
                <c:pt idx="103" formatCode="0.0">
                  <c:v>3845.2999999999997</c:v>
                </c:pt>
                <c:pt idx="104" formatCode="0.0">
                  <c:v>3856.4</c:v>
                </c:pt>
                <c:pt idx="105" formatCode="0.0">
                  <c:v>3862</c:v>
                </c:pt>
                <c:pt idx="106" formatCode="0.0">
                  <c:v>3867.4</c:v>
                </c:pt>
                <c:pt idx="107" formatCode="0.0">
                  <c:v>3902.2</c:v>
                </c:pt>
                <c:pt idx="108" formatCode="0.0">
                  <c:v>3928.6</c:v>
                </c:pt>
                <c:pt idx="109" formatCode="0.0">
                  <c:v>3948.6</c:v>
                </c:pt>
                <c:pt idx="110" formatCode="0.0">
                  <c:v>3939.2999999999997</c:v>
                </c:pt>
                <c:pt idx="111" formatCode="0.0">
                  <c:v>3959.7</c:v>
                </c:pt>
                <c:pt idx="112" formatCode="0.0">
                  <c:v>3970</c:v>
                </c:pt>
                <c:pt idx="113" formatCode="0.0">
                  <c:v>3974.1</c:v>
                </c:pt>
                <c:pt idx="114" formatCode="0.0">
                  <c:v>3974.1000000000004</c:v>
                </c:pt>
                <c:pt idx="115" formatCode="0.0">
                  <c:v>3976.5</c:v>
                </c:pt>
                <c:pt idx="116" formatCode="0.0">
                  <c:v>3979.9</c:v>
                </c:pt>
                <c:pt idx="117" formatCode="0.0">
                  <c:v>4006</c:v>
                </c:pt>
                <c:pt idx="118" formatCode="0.0">
                  <c:v>4025.5</c:v>
                </c:pt>
                <c:pt idx="119" formatCode="0.0">
                  <c:v>4045.9</c:v>
                </c:pt>
                <c:pt idx="120" formatCode="0.0">
                  <c:v>4046.5</c:v>
                </c:pt>
                <c:pt idx="121" formatCode="0.0">
                  <c:v>4049.6000000000004</c:v>
                </c:pt>
                <c:pt idx="122" formatCode="0.0">
                  <c:v>4071.7000000000003</c:v>
                </c:pt>
                <c:pt idx="123" formatCode="0.0">
                  <c:v>4070.5</c:v>
                </c:pt>
                <c:pt idx="124" formatCode="0.0">
                  <c:v>4059.2000000000003</c:v>
                </c:pt>
                <c:pt idx="125" formatCode="0.0">
                  <c:v>4050.1</c:v>
                </c:pt>
                <c:pt idx="126" formatCode="0.0">
                  <c:v>4064</c:v>
                </c:pt>
                <c:pt idx="127" formatCode="0.0">
                  <c:v>4044.3</c:v>
                </c:pt>
                <c:pt idx="128" formatCode="0.0">
                  <c:v>4052.6</c:v>
                </c:pt>
                <c:pt idx="129" formatCode="0.0">
                  <c:v>4060.2</c:v>
                </c:pt>
                <c:pt idx="130" formatCode="0.0">
                  <c:v>4058.9</c:v>
                </c:pt>
                <c:pt idx="131" formatCode="0.0">
                  <c:v>4045.5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19-47BD-B52C-0628AFA583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Residential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Sheet1!$A$2:$A$133</c:f>
              <c:numCache>
                <c:formatCode>m/d/yyyy</c:formatCode>
                <c:ptCount val="132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</c:numCache>
            </c:numRef>
          </c:cat>
          <c:val>
            <c:numRef>
              <c:f>Sheet1!$E$2:$E$133</c:f>
              <c:numCache>
                <c:formatCode>General</c:formatCode>
                <c:ptCount val="132"/>
                <c:pt idx="3" formatCode="0.0">
                  <c:v>3449.9</c:v>
                </c:pt>
                <c:pt idx="4" formatCode="0.0">
                  <c:v>3441.7</c:v>
                </c:pt>
                <c:pt idx="5" formatCode="0.0">
                  <c:v>3423.3</c:v>
                </c:pt>
                <c:pt idx="6" formatCode="0.0">
                  <c:v>3407.8</c:v>
                </c:pt>
                <c:pt idx="7" formatCode="0.0">
                  <c:v>3416.7</c:v>
                </c:pt>
                <c:pt idx="8" formatCode="0.0">
                  <c:v>3389.4</c:v>
                </c:pt>
                <c:pt idx="9" formatCode="0.0">
                  <c:v>3348.1000000000004</c:v>
                </c:pt>
                <c:pt idx="10" formatCode="0.0">
                  <c:v>3340.4</c:v>
                </c:pt>
                <c:pt idx="11" formatCode="0.0">
                  <c:v>3332.9</c:v>
                </c:pt>
                <c:pt idx="12" formatCode="0.0">
                  <c:v>3328.2</c:v>
                </c:pt>
                <c:pt idx="13" formatCode="0.0">
                  <c:v>3295.2</c:v>
                </c:pt>
                <c:pt idx="14" formatCode="0.0">
                  <c:v>3308.2</c:v>
                </c:pt>
                <c:pt idx="15" formatCode="0.0">
                  <c:v>3291.6000000000004</c:v>
                </c:pt>
                <c:pt idx="16" formatCode="0.0">
                  <c:v>3281.5</c:v>
                </c:pt>
                <c:pt idx="17" formatCode="0.0">
                  <c:v>3273.4</c:v>
                </c:pt>
                <c:pt idx="18" formatCode="0.0">
                  <c:v>3255.8</c:v>
                </c:pt>
                <c:pt idx="19" formatCode="0.0">
                  <c:v>3212.2</c:v>
                </c:pt>
                <c:pt idx="20" formatCode="0.0">
                  <c:v>3175.3</c:v>
                </c:pt>
                <c:pt idx="21" formatCode="0.0">
                  <c:v>3136.2999999999997</c:v>
                </c:pt>
                <c:pt idx="22" formatCode="0.0">
                  <c:v>3084.7</c:v>
                </c:pt>
                <c:pt idx="23" formatCode="0.0">
                  <c:v>3061.6</c:v>
                </c:pt>
                <c:pt idx="24" formatCode="0.0">
                  <c:v>3035.6</c:v>
                </c:pt>
                <c:pt idx="25" formatCode="0.0">
                  <c:v>3009.4</c:v>
                </c:pt>
                <c:pt idx="26" formatCode="0.0">
                  <c:v>2972.2</c:v>
                </c:pt>
                <c:pt idx="27" formatCode="0.0">
                  <c:v>2927.4</c:v>
                </c:pt>
                <c:pt idx="28" formatCode="0.0">
                  <c:v>2881.8999999999996</c:v>
                </c:pt>
                <c:pt idx="29" formatCode="0.0">
                  <c:v>2840.3</c:v>
                </c:pt>
                <c:pt idx="30" formatCode="0.0">
                  <c:v>2803.3</c:v>
                </c:pt>
                <c:pt idx="31" formatCode="0.0">
                  <c:v>2764.2</c:v>
                </c:pt>
                <c:pt idx="32" formatCode="0.0">
                  <c:v>2730</c:v>
                </c:pt>
                <c:pt idx="33" formatCode="0.0">
                  <c:v>2679.8</c:v>
                </c:pt>
                <c:pt idx="34" formatCode="0.0">
                  <c:v>2607.1999999999998</c:v>
                </c:pt>
                <c:pt idx="35" formatCode="0.0">
                  <c:v>2546.6</c:v>
                </c:pt>
                <c:pt idx="36" formatCode="0.0">
                  <c:v>2481.8000000000002</c:v>
                </c:pt>
                <c:pt idx="37" formatCode="0.0">
                  <c:v>2412</c:v>
                </c:pt>
                <c:pt idx="38" formatCode="0.0">
                  <c:v>2352.1</c:v>
                </c:pt>
                <c:pt idx="39" formatCode="0.0">
                  <c:v>2299.3999999999996</c:v>
                </c:pt>
                <c:pt idx="40" formatCode="0.0">
                  <c:v>2273.4</c:v>
                </c:pt>
                <c:pt idx="41" formatCode="0.0">
                  <c:v>2237.1999999999998</c:v>
                </c:pt>
                <c:pt idx="42" formatCode="0.0">
                  <c:v>2215.9</c:v>
                </c:pt>
                <c:pt idx="43" formatCode="0.0">
                  <c:v>2189.3000000000002</c:v>
                </c:pt>
                <c:pt idx="44" formatCode="0.0">
                  <c:v>2163.3999999999996</c:v>
                </c:pt>
                <c:pt idx="45" formatCode="0.0">
                  <c:v>2144.6999999999998</c:v>
                </c:pt>
                <c:pt idx="46" formatCode="0.0">
                  <c:v>2137.1999999999998</c:v>
                </c:pt>
                <c:pt idx="47" formatCode="0.0">
                  <c:v>2118.3000000000002</c:v>
                </c:pt>
                <c:pt idx="48" formatCode="0.0">
                  <c:v>2083.6</c:v>
                </c:pt>
                <c:pt idx="49" formatCode="0.0">
                  <c:v>2067.3999999999996</c:v>
                </c:pt>
                <c:pt idx="50" formatCode="0.0">
                  <c:v>2057.3999999999996</c:v>
                </c:pt>
                <c:pt idx="51" formatCode="0.0">
                  <c:v>2059.6999999999998</c:v>
                </c:pt>
                <c:pt idx="52" formatCode="0.0">
                  <c:v>2049.6999999999998</c:v>
                </c:pt>
                <c:pt idx="53" formatCode="0.0">
                  <c:v>2046.5</c:v>
                </c:pt>
                <c:pt idx="54" formatCode="0.0">
                  <c:v>2031.3</c:v>
                </c:pt>
                <c:pt idx="55" formatCode="0.0">
                  <c:v>2021.3</c:v>
                </c:pt>
                <c:pt idx="56" formatCode="0.0">
                  <c:v>2015.9</c:v>
                </c:pt>
                <c:pt idx="57" formatCode="0.0">
                  <c:v>2005.3</c:v>
                </c:pt>
                <c:pt idx="58" formatCode="0.0">
                  <c:v>1998.8999999999999</c:v>
                </c:pt>
                <c:pt idx="59" formatCode="0.0">
                  <c:v>1990.1</c:v>
                </c:pt>
                <c:pt idx="60" formatCode="0.0">
                  <c:v>1982.4</c:v>
                </c:pt>
                <c:pt idx="61" formatCode="0.0">
                  <c:v>1986.5</c:v>
                </c:pt>
                <c:pt idx="62" formatCode="0.0">
                  <c:v>1994.8000000000002</c:v>
                </c:pt>
                <c:pt idx="63" formatCode="0.0">
                  <c:v>1996.8</c:v>
                </c:pt>
                <c:pt idx="64" formatCode="0.0">
                  <c:v>2019.6999999999998</c:v>
                </c:pt>
                <c:pt idx="65" formatCode="0.0">
                  <c:v>2019.1</c:v>
                </c:pt>
                <c:pt idx="66" formatCode="0.0">
                  <c:v>2021</c:v>
                </c:pt>
                <c:pt idx="67" formatCode="0.0">
                  <c:v>2019.4</c:v>
                </c:pt>
                <c:pt idx="68" formatCode="0.0">
                  <c:v>2022.1</c:v>
                </c:pt>
                <c:pt idx="69" formatCode="0.0">
                  <c:v>2035.2</c:v>
                </c:pt>
                <c:pt idx="70" formatCode="0.0">
                  <c:v>2035.3000000000002</c:v>
                </c:pt>
                <c:pt idx="71" formatCode="0.0">
                  <c:v>2039.5</c:v>
                </c:pt>
                <c:pt idx="72" formatCode="0.0">
                  <c:v>2037.8</c:v>
                </c:pt>
                <c:pt idx="73" formatCode="0.0">
                  <c:v>2036.6999999999998</c:v>
                </c:pt>
                <c:pt idx="74" formatCode="0.0">
                  <c:v>2042.1</c:v>
                </c:pt>
                <c:pt idx="75" formatCode="0.0">
                  <c:v>2041.9</c:v>
                </c:pt>
                <c:pt idx="76" formatCode="0.0">
                  <c:v>2040.4</c:v>
                </c:pt>
                <c:pt idx="77" formatCode="0.0">
                  <c:v>2045.6</c:v>
                </c:pt>
                <c:pt idx="78" formatCode="0.0">
                  <c:v>2052.1999999999998</c:v>
                </c:pt>
                <c:pt idx="79" formatCode="0.0">
                  <c:v>2060.3999999999996</c:v>
                </c:pt>
                <c:pt idx="80" formatCode="0.0">
                  <c:v>2065.1999999999998</c:v>
                </c:pt>
                <c:pt idx="81" formatCode="0.0">
                  <c:v>2071.6999999999998</c:v>
                </c:pt>
                <c:pt idx="82" formatCode="0.0">
                  <c:v>2082.6</c:v>
                </c:pt>
                <c:pt idx="83" formatCode="0.0">
                  <c:v>2096.9</c:v>
                </c:pt>
                <c:pt idx="84" formatCode="0.0">
                  <c:v>2108.1999999999998</c:v>
                </c:pt>
                <c:pt idx="85" formatCode="0.0">
                  <c:v>2126.1</c:v>
                </c:pt>
                <c:pt idx="86" formatCode="0.0">
                  <c:v>2143.4</c:v>
                </c:pt>
                <c:pt idx="87" formatCode="0.0">
                  <c:v>2149</c:v>
                </c:pt>
                <c:pt idx="88" formatCode="0.0">
                  <c:v>2160.6</c:v>
                </c:pt>
                <c:pt idx="89" formatCode="0.0">
                  <c:v>2171.1</c:v>
                </c:pt>
                <c:pt idx="90" formatCode="0.0">
                  <c:v>2182.5</c:v>
                </c:pt>
                <c:pt idx="91" formatCode="0.0">
                  <c:v>2192.6000000000004</c:v>
                </c:pt>
                <c:pt idx="92" formatCode="0.0">
                  <c:v>2198.6999999999998</c:v>
                </c:pt>
                <c:pt idx="93" formatCode="0.0">
                  <c:v>2210.8000000000002</c:v>
                </c:pt>
                <c:pt idx="94" formatCode="0.0">
                  <c:v>2236.6</c:v>
                </c:pt>
                <c:pt idx="95" formatCode="0.0">
                  <c:v>2239</c:v>
                </c:pt>
                <c:pt idx="96" formatCode="0.0">
                  <c:v>2257.1999999999998</c:v>
                </c:pt>
                <c:pt idx="97" formatCode="0.0">
                  <c:v>2261.1</c:v>
                </c:pt>
                <c:pt idx="98" formatCode="0.0">
                  <c:v>2287.4</c:v>
                </c:pt>
                <c:pt idx="99" formatCode="0.0">
                  <c:v>2298.6999999999998</c:v>
                </c:pt>
                <c:pt idx="100" formatCode="0.0">
                  <c:v>2304.3000000000002</c:v>
                </c:pt>
                <c:pt idx="101" formatCode="0.0">
                  <c:v>2316.6000000000004</c:v>
                </c:pt>
                <c:pt idx="102" formatCode="0.0">
                  <c:v>2333.3000000000002</c:v>
                </c:pt>
                <c:pt idx="103" formatCode="0.0">
                  <c:v>2348.8000000000002</c:v>
                </c:pt>
                <c:pt idx="104" formatCode="0.0">
                  <c:v>2362.6</c:v>
                </c:pt>
                <c:pt idx="105" formatCode="0.0">
                  <c:v>2370.8000000000002</c:v>
                </c:pt>
                <c:pt idx="106" formatCode="0.0">
                  <c:v>2388.4</c:v>
                </c:pt>
                <c:pt idx="107" formatCode="0.0">
                  <c:v>2399.1999999999998</c:v>
                </c:pt>
                <c:pt idx="108" formatCode="0.0">
                  <c:v>2421.9</c:v>
                </c:pt>
                <c:pt idx="109" formatCode="0.0">
                  <c:v>2429.1</c:v>
                </c:pt>
                <c:pt idx="110" formatCode="0.0">
                  <c:v>2432.1</c:v>
                </c:pt>
                <c:pt idx="111" formatCode="0.0">
                  <c:v>2449.1</c:v>
                </c:pt>
                <c:pt idx="112" formatCode="0.0">
                  <c:v>2455.9</c:v>
                </c:pt>
                <c:pt idx="113" formatCode="0.0">
                  <c:v>2451.9</c:v>
                </c:pt>
                <c:pt idx="114" formatCode="0.0">
                  <c:v>2463</c:v>
                </c:pt>
                <c:pt idx="115" formatCode="0.0">
                  <c:v>2464.6999999999998</c:v>
                </c:pt>
                <c:pt idx="116" formatCode="0.0">
                  <c:v>2470.9</c:v>
                </c:pt>
                <c:pt idx="117" formatCode="0.0">
                  <c:v>2478.3999999999996</c:v>
                </c:pt>
                <c:pt idx="118" formatCode="0.0">
                  <c:v>2523.3000000000002</c:v>
                </c:pt>
                <c:pt idx="119" formatCode="0.0">
                  <c:v>2550.6</c:v>
                </c:pt>
                <c:pt idx="120" formatCode="0.0">
                  <c:v>2568.4</c:v>
                </c:pt>
                <c:pt idx="121" formatCode="0.0">
                  <c:v>2578.5</c:v>
                </c:pt>
                <c:pt idx="122" formatCode="0.0">
                  <c:v>2593.1999999999998</c:v>
                </c:pt>
                <c:pt idx="123" formatCode="0.0">
                  <c:v>2588.6999999999998</c:v>
                </c:pt>
                <c:pt idx="124" formatCode="0.0">
                  <c:v>2581.3000000000002</c:v>
                </c:pt>
                <c:pt idx="125" formatCode="0.0">
                  <c:v>2584.4</c:v>
                </c:pt>
                <c:pt idx="126" formatCode="0.0">
                  <c:v>2586.8000000000002</c:v>
                </c:pt>
                <c:pt idx="127" formatCode="0.0">
                  <c:v>2600.4</c:v>
                </c:pt>
                <c:pt idx="128" formatCode="0.0">
                  <c:v>2618</c:v>
                </c:pt>
                <c:pt idx="129" formatCode="0.0">
                  <c:v>2624.4</c:v>
                </c:pt>
                <c:pt idx="130" formatCode="0.0">
                  <c:v>2643.3</c:v>
                </c:pt>
                <c:pt idx="131" formatCode="0.0">
                  <c:v>2653.1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19-47BD-B52C-0628AFA583E3}"/>
            </c:ext>
          </c:extLst>
        </c:ser>
        <c:dLbls/>
        <c:marker val="1"/>
        <c:axId val="53002624"/>
        <c:axId val="53004160"/>
      </c:lineChart>
      <c:dateAx>
        <c:axId val="53002624"/>
        <c:scaling>
          <c:orientation val="minMax"/>
        </c:scaling>
        <c:axPos val="b"/>
        <c:numFmt formatCode="yyyy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4160"/>
        <c:crosses val="autoZero"/>
        <c:auto val="1"/>
        <c:lblOffset val="100"/>
        <c:baseTimeUnit val="months"/>
        <c:majorUnit val="2"/>
        <c:majorTimeUnit val="years"/>
      </c:dateAx>
      <c:valAx>
        <c:axId val="53004160"/>
        <c:scaling>
          <c:orientation val="minMax"/>
          <c:max val="9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02624"/>
        <c:crosses val="autoZero"/>
        <c:crossBetween val="between"/>
        <c:majorUnit val="15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065330652954902"/>
          <c:y val="4.6644002880370676E-2"/>
          <c:w val="0.47314136652050576"/>
          <c:h val="0.667699408271673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90-47B4-B66B-9E2804380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Educational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104890</c:v>
                </c:pt>
                <c:pt idx="1">
                  <c:v>103202</c:v>
                </c:pt>
                <c:pt idx="2">
                  <c:v>88405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90-47B4-B66B-9E2804380DF7}"/>
            </c:ext>
          </c:extLst>
        </c:ser>
        <c:dLbls/>
        <c:marker val="1"/>
        <c:axId val="104614528"/>
        <c:axId val="104616320"/>
      </c:lineChart>
      <c:dateAx>
        <c:axId val="104614528"/>
        <c:scaling>
          <c:orientation val="minMax"/>
        </c:scaling>
        <c:delete val="1"/>
        <c:axPos val="b"/>
        <c:numFmt formatCode="yyyy" sourceLinked="0"/>
        <c:tickLblPos val="none"/>
        <c:crossAx val="1046163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04616320"/>
        <c:scaling>
          <c:orientation val="minMax"/>
          <c:max val="120000"/>
          <c:min val="20000"/>
        </c:scaling>
        <c:delete val="1"/>
        <c:axPos val="l"/>
        <c:numFmt formatCode="&quot;$&quot;#,##0" sourceLinked="0"/>
        <c:tickLblPos val="none"/>
        <c:crossAx val="104614528"/>
        <c:crosses val="autoZero"/>
        <c:crossBetween val="between"/>
        <c:majorUnit val="20000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260479093312"/>
          <c:y val="0.10935818859403346"/>
          <c:w val="0.4312764780310977"/>
          <c:h val="0.67786891948264827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Total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Sheet1!$B$3:$B$8</c:f>
              <c:numCache>
                <c:formatCode>#,##0</c:formatCode>
                <c:ptCount val="6"/>
                <c:pt idx="0">
                  <c:v>89733</c:v>
                </c:pt>
                <c:pt idx="1">
                  <c:v>89733</c:v>
                </c:pt>
                <c:pt idx="2">
                  <c:v>89733</c:v>
                </c:pt>
                <c:pt idx="3">
                  <c:v>89733</c:v>
                </c:pt>
                <c:pt idx="4">
                  <c:v>89733</c:v>
                </c:pt>
                <c:pt idx="5">
                  <c:v>89733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2-49C9-95BE-4080D914D0A8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Total Educational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Sheet1!$C$3:$C$8</c:f>
              <c:numCache>
                <c:formatCode>#,##0</c:formatCode>
                <c:ptCount val="6"/>
                <c:pt idx="0">
                  <c:v>104890</c:v>
                </c:pt>
                <c:pt idx="1">
                  <c:v>103202</c:v>
                </c:pt>
                <c:pt idx="2">
                  <c:v>88405</c:v>
                </c:pt>
                <c:pt idx="3">
                  <c:v>84985</c:v>
                </c:pt>
                <c:pt idx="4">
                  <c:v>84672</c:v>
                </c:pt>
                <c:pt idx="5">
                  <c:v>79060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42-49C9-95BE-4080D914D0A8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higher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Sheet1!$D$3:$D$8</c:f>
              <c:numCache>
                <c:formatCode>#,##0</c:formatCode>
                <c:ptCount val="6"/>
                <c:pt idx="0">
                  <c:v>22002</c:v>
                </c:pt>
                <c:pt idx="1">
                  <c:v>22002</c:v>
                </c:pt>
                <c:pt idx="2">
                  <c:v>22002</c:v>
                </c:pt>
                <c:pt idx="3">
                  <c:v>22002</c:v>
                </c:pt>
                <c:pt idx="4">
                  <c:v>22002</c:v>
                </c:pt>
                <c:pt idx="5">
                  <c:v>22002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42-49C9-95BE-4080D914D0A8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Higher 
education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Sheet1!$E$3:$E$8</c:f>
              <c:numCache>
                <c:formatCode>#,##0</c:formatCode>
                <c:ptCount val="6"/>
                <c:pt idx="0">
                  <c:v>23542</c:v>
                </c:pt>
                <c:pt idx="1">
                  <c:v>25081</c:v>
                </c:pt>
                <c:pt idx="2">
                  <c:v>24384</c:v>
                </c:pt>
                <c:pt idx="3">
                  <c:v>24315</c:v>
                </c:pt>
                <c:pt idx="4">
                  <c:v>23328</c:v>
                </c:pt>
                <c:pt idx="5">
                  <c:v>21790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42-49C9-95BE-4080D914D0A8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private 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Sheet1!$F$3:$F$8</c:f>
              <c:numCache>
                <c:formatCode>#,##0</c:formatCode>
                <c:ptCount val="6"/>
                <c:pt idx="0">
                  <c:v>20490</c:v>
                </c:pt>
                <c:pt idx="1">
                  <c:v>20490</c:v>
                </c:pt>
                <c:pt idx="2">
                  <c:v>20490</c:v>
                </c:pt>
                <c:pt idx="3">
                  <c:v>20490</c:v>
                </c:pt>
                <c:pt idx="4">
                  <c:v>20490</c:v>
                </c:pt>
                <c:pt idx="5">
                  <c:v>20490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42-49C9-95BE-4080D914D0A8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Educational3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Sheet1!$G$3:$G$8</c:f>
              <c:numCache>
                <c:formatCode>General</c:formatCode>
                <c:ptCount val="6"/>
                <c:pt idx="0">
                  <c:v>18624</c:v>
                </c:pt>
                <c:pt idx="1">
                  <c:v>16851</c:v>
                </c:pt>
                <c:pt idx="2">
                  <c:v>13418</c:v>
                </c:pt>
                <c:pt idx="3">
                  <c:v>14081</c:v>
                </c:pt>
                <c:pt idx="4">
                  <c:v>16625</c:v>
                </c:pt>
                <c:pt idx="5">
                  <c:v>16919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942-49C9-95BE-4080D914D0A8}"/>
            </c:ext>
          </c:extLst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Primary/secondary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Sheet1!$H$3:$H$8</c:f>
              <c:numCache>
                <c:formatCode>#,##0</c:formatCode>
                <c:ptCount val="6"/>
                <c:pt idx="0">
                  <c:v>43850</c:v>
                </c:pt>
                <c:pt idx="1">
                  <c:v>43850</c:v>
                </c:pt>
                <c:pt idx="2">
                  <c:v>43850</c:v>
                </c:pt>
                <c:pt idx="3">
                  <c:v>43850</c:v>
                </c:pt>
                <c:pt idx="4">
                  <c:v>43850</c:v>
                </c:pt>
                <c:pt idx="5">
                  <c:v>43850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42-49C9-95BE-4080D914D0A8}"/>
            </c:ext>
          </c:extLst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Primary/
secondary</c:v>
                </c:pt>
              </c:strCache>
            </c:strRef>
          </c:tx>
          <c:spPr>
            <a:ln w="38100">
              <a:solidFill>
                <a:srgbClr val="C0504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Sheet1!$A$3:$A$8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Sheet1!$I$3:$I$8</c:f>
              <c:numCache>
                <c:formatCode>General</c:formatCode>
                <c:ptCount val="6"/>
                <c:pt idx="0">
                  <c:v>57770</c:v>
                </c:pt>
                <c:pt idx="1">
                  <c:v>54650</c:v>
                </c:pt>
                <c:pt idx="2">
                  <c:v>44559</c:v>
                </c:pt>
                <c:pt idx="3">
                  <c:v>40760</c:v>
                </c:pt>
                <c:pt idx="4">
                  <c:v>39389</c:v>
                </c:pt>
                <c:pt idx="5">
                  <c:v>36050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942-49C9-95BE-4080D914D0A8}"/>
            </c:ext>
          </c:extLst>
        </c:ser>
        <c:dLbls/>
        <c:marker val="1"/>
        <c:axId val="111058304"/>
        <c:axId val="111064192"/>
      </c:lineChart>
      <c:dateAx>
        <c:axId val="111058304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1106419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11064192"/>
        <c:scaling>
          <c:orientation val="minMax"/>
          <c:max val="10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11058304"/>
        <c:crosses val="autoZero"/>
        <c:crossBetween val="between"/>
        <c:majorUnit val="25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5050465870498"/>
          <c:y val="0.12397058018812851"/>
          <c:w val="0.46017698628842502"/>
          <c:h val="0.619253631451257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41076</c:v>
                </c:pt>
                <c:pt idx="1">
                  <c:v>41076</c:v>
                </c:pt>
                <c:pt idx="2">
                  <c:v>41076</c:v>
                </c:pt>
                <c:pt idx="3">
                  <c:v>41076</c:v>
                </c:pt>
                <c:pt idx="4">
                  <c:v>41076</c:v>
                </c:pt>
                <c:pt idx="5">
                  <c:v>41076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C-4512-9A9C-A21A81E8F2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health care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46902</c:v>
                </c:pt>
                <c:pt idx="1">
                  <c:v>44845</c:v>
                </c:pt>
                <c:pt idx="2">
                  <c:v>39344</c:v>
                </c:pt>
                <c:pt idx="3">
                  <c:v>40204</c:v>
                </c:pt>
                <c:pt idx="4">
                  <c:v>42544</c:v>
                </c:pt>
                <c:pt idx="5">
                  <c:v>40689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5C-4512-9A9C-A21A81E8F2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21439</c:v>
                </c:pt>
                <c:pt idx="1">
                  <c:v>21439</c:v>
                </c:pt>
                <c:pt idx="2">
                  <c:v>21439</c:v>
                </c:pt>
                <c:pt idx="3">
                  <c:v>21439</c:v>
                </c:pt>
                <c:pt idx="4">
                  <c:v>21439</c:v>
                </c:pt>
                <c:pt idx="5">
                  <c:v>21439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5C-4512-9A9C-A21A81E8F2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Private Hosptial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Sheet1!$E$2:$E$7</c:f>
              <c:numCache>
                <c:formatCode>_(* #,##0_);_(* \(#,##0\);_(* "-"??_);_(@_)</c:formatCode>
                <c:ptCount val="6"/>
                <c:pt idx="0">
                  <c:v>25571</c:v>
                </c:pt>
                <c:pt idx="1">
                  <c:v>24723</c:v>
                </c:pt>
                <c:pt idx="2">
                  <c:v>21528</c:v>
                </c:pt>
                <c:pt idx="3">
                  <c:v>20483</c:v>
                </c:pt>
                <c:pt idx="4">
                  <c:v>21223</c:v>
                </c:pt>
                <c:pt idx="5">
                  <c:v>19199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5C-4512-9A9C-A21A81E8F2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S/L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Sheet1!$F$2:$F$7</c:f>
              <c:numCache>
                <c:formatCode>#,##0</c:formatCode>
                <c:ptCount val="6"/>
                <c:pt idx="0">
                  <c:v>3144</c:v>
                </c:pt>
                <c:pt idx="1">
                  <c:v>3144</c:v>
                </c:pt>
                <c:pt idx="2">
                  <c:v>3144</c:v>
                </c:pt>
                <c:pt idx="3">
                  <c:v>3144</c:v>
                </c:pt>
                <c:pt idx="4">
                  <c:v>3144</c:v>
                </c:pt>
                <c:pt idx="5">
                  <c:v>3144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5C-4512-9A9C-A21A81E8F20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State &amp; Local Hospital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Sheet1!$G$2:$G$7</c:f>
              <c:numCache>
                <c:formatCode>_(* #,##0_);_(* \(#,##0\);_(* "-"??_);_(@_)</c:formatCode>
                <c:ptCount val="6"/>
                <c:pt idx="0">
                  <c:v>5320</c:v>
                </c:pt>
                <c:pt idx="1">
                  <c:v>5352</c:v>
                </c:pt>
                <c:pt idx="2">
                  <c:v>4789</c:v>
                </c:pt>
                <c:pt idx="3">
                  <c:v>5317</c:v>
                </c:pt>
                <c:pt idx="4">
                  <c:v>5522</c:v>
                </c:pt>
                <c:pt idx="5">
                  <c:v>5439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5C-4512-9A9C-A21A81E8F20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 current</c:v>
                </c:pt>
              </c:strCache>
            </c:strRef>
          </c:tx>
          <c:spPr>
            <a:ln w="12700"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Sheet1!$H$2:$H$7</c:f>
              <c:numCache>
                <c:formatCode>#,##0</c:formatCode>
                <c:ptCount val="6"/>
                <c:pt idx="0">
                  <c:v>16493</c:v>
                </c:pt>
                <c:pt idx="1">
                  <c:v>16493</c:v>
                </c:pt>
                <c:pt idx="2">
                  <c:v>16493</c:v>
                </c:pt>
                <c:pt idx="3">
                  <c:v>16493</c:v>
                </c:pt>
                <c:pt idx="4">
                  <c:v>16493</c:v>
                </c:pt>
                <c:pt idx="5">
                  <c:v>16493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5-4AC8-A516-85B981E292A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rgbClr val="C0504D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Sheet1!$I$2:$I$7</c:f>
              <c:numCache>
                <c:formatCode>_(* #,##0_);_(* \(#,##0\);_(* "-"??_);_(@_)</c:formatCode>
                <c:ptCount val="6"/>
                <c:pt idx="0">
                  <c:v>16011</c:v>
                </c:pt>
                <c:pt idx="1">
                  <c:v>14770</c:v>
                </c:pt>
                <c:pt idx="2">
                  <c:v>13027</c:v>
                </c:pt>
                <c:pt idx="3">
                  <c:v>14404</c:v>
                </c:pt>
                <c:pt idx="4">
                  <c:v>15799</c:v>
                </c:pt>
                <c:pt idx="5">
                  <c:v>16051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05-4AC8-A516-85B981E292A6}"/>
            </c:ext>
          </c:extLst>
        </c:ser>
        <c:dLbls/>
        <c:marker val="1"/>
        <c:axId val="111149440"/>
        <c:axId val="111150976"/>
      </c:lineChart>
      <c:dateAx>
        <c:axId val="111149440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1115097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11150976"/>
        <c:scaling>
          <c:orientation val="minMax"/>
          <c:max val="5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11149440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46420816103039E-2"/>
          <c:y val="0.12397058018812851"/>
          <c:w val="0.81112634302007258"/>
          <c:h val="0.6192536314512578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Total current</c:v>
                </c:pt>
              </c:strCache>
            </c:strRef>
          </c:tx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41076</c:v>
                </c:pt>
                <c:pt idx="1">
                  <c:v>41076</c:v>
                </c:pt>
                <c:pt idx="2">
                  <c:v>41076</c:v>
                </c:pt>
                <c:pt idx="3">
                  <c:v>41076</c:v>
                </c:pt>
                <c:pt idx="4">
                  <c:v>41076</c:v>
                </c:pt>
                <c:pt idx="5">
                  <c:v>41076</c:v>
                </c:pt>
                <c:pt idx="6">
                  <c:v>41076</c:v>
                </c:pt>
                <c:pt idx="7">
                  <c:v>41076</c:v>
                </c:pt>
                <c:pt idx="8">
                  <c:v>41076</c:v>
                </c:pt>
                <c:pt idx="9">
                  <c:v>41076</c:v>
                </c:pt>
                <c:pt idx="10">
                  <c:v>41076</c:v>
                </c:pt>
                <c:pt idx="11">
                  <c:v>41076</c:v>
                </c:pt>
                <c:pt idx="12">
                  <c:v>41076</c:v>
                </c:pt>
                <c:pt idx="13">
                  <c:v>41076</c:v>
                </c:pt>
                <c:pt idx="14">
                  <c:v>41076</c:v>
                </c:pt>
                <c:pt idx="15">
                  <c:v>41076</c:v>
                </c:pt>
                <c:pt idx="16">
                  <c:v>41076</c:v>
                </c:pt>
                <c:pt idx="17">
                  <c:v>41076</c:v>
                </c:pt>
                <c:pt idx="18">
                  <c:v>41076</c:v>
                </c:pt>
                <c:pt idx="19">
                  <c:v>41076</c:v>
                </c:pt>
                <c:pt idx="20">
                  <c:v>41076</c:v>
                </c:pt>
                <c:pt idx="21">
                  <c:v>41076</c:v>
                </c:pt>
                <c:pt idx="22">
                  <c:v>41076</c:v>
                </c:pt>
                <c:pt idx="23">
                  <c:v>41076</c:v>
                </c:pt>
                <c:pt idx="24">
                  <c:v>41076</c:v>
                </c:pt>
                <c:pt idx="25">
                  <c:v>41076</c:v>
                </c:pt>
                <c:pt idx="26">
                  <c:v>41076</c:v>
                </c:pt>
                <c:pt idx="27">
                  <c:v>41076</c:v>
                </c:pt>
                <c:pt idx="28">
                  <c:v>41076</c:v>
                </c:pt>
                <c:pt idx="29">
                  <c:v>41076</c:v>
                </c:pt>
                <c:pt idx="30">
                  <c:v>41076</c:v>
                </c:pt>
                <c:pt idx="31">
                  <c:v>41076</c:v>
                </c:pt>
                <c:pt idx="32">
                  <c:v>41076</c:v>
                </c:pt>
                <c:pt idx="33">
                  <c:v>41076</c:v>
                </c:pt>
                <c:pt idx="34">
                  <c:v>41076</c:v>
                </c:pt>
                <c:pt idx="35">
                  <c:v>41076</c:v>
                </c:pt>
                <c:pt idx="36">
                  <c:v>41076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E5-4DED-AF3C-451FB2762C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Health care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39019</c:v>
                </c:pt>
                <c:pt idx="1">
                  <c:v>38862</c:v>
                </c:pt>
                <c:pt idx="2">
                  <c:v>37635</c:v>
                </c:pt>
                <c:pt idx="3">
                  <c:v>38598</c:v>
                </c:pt>
                <c:pt idx="4">
                  <c:v>38537</c:v>
                </c:pt>
                <c:pt idx="5">
                  <c:v>38506</c:v>
                </c:pt>
                <c:pt idx="6">
                  <c:v>38900</c:v>
                </c:pt>
                <c:pt idx="7">
                  <c:v>38283</c:v>
                </c:pt>
                <c:pt idx="8">
                  <c:v>38097</c:v>
                </c:pt>
                <c:pt idx="9">
                  <c:v>39548</c:v>
                </c:pt>
                <c:pt idx="10">
                  <c:v>38838</c:v>
                </c:pt>
                <c:pt idx="11">
                  <c:v>39127</c:v>
                </c:pt>
                <c:pt idx="12">
                  <c:v>38925</c:v>
                </c:pt>
                <c:pt idx="13">
                  <c:v>38671</c:v>
                </c:pt>
                <c:pt idx="14">
                  <c:v>39121</c:v>
                </c:pt>
                <c:pt idx="15">
                  <c:v>38951</c:v>
                </c:pt>
                <c:pt idx="16">
                  <c:v>39461</c:v>
                </c:pt>
                <c:pt idx="17">
                  <c:v>42275</c:v>
                </c:pt>
                <c:pt idx="18">
                  <c:v>42237</c:v>
                </c:pt>
                <c:pt idx="19">
                  <c:v>42390</c:v>
                </c:pt>
                <c:pt idx="20">
                  <c:v>43899</c:v>
                </c:pt>
                <c:pt idx="21">
                  <c:v>40623</c:v>
                </c:pt>
                <c:pt idx="22">
                  <c:v>42434</c:v>
                </c:pt>
                <c:pt idx="23">
                  <c:v>39129</c:v>
                </c:pt>
                <c:pt idx="24">
                  <c:v>38513</c:v>
                </c:pt>
                <c:pt idx="25">
                  <c:v>39940</c:v>
                </c:pt>
                <c:pt idx="26">
                  <c:v>42016</c:v>
                </c:pt>
                <c:pt idx="27">
                  <c:v>40277</c:v>
                </c:pt>
                <c:pt idx="28">
                  <c:v>41267</c:v>
                </c:pt>
                <c:pt idx="29">
                  <c:v>41603</c:v>
                </c:pt>
                <c:pt idx="30">
                  <c:v>40745</c:v>
                </c:pt>
                <c:pt idx="31">
                  <c:v>42570</c:v>
                </c:pt>
                <c:pt idx="32">
                  <c:v>42911</c:v>
                </c:pt>
                <c:pt idx="33">
                  <c:v>42017</c:v>
                </c:pt>
                <c:pt idx="34">
                  <c:v>41243</c:v>
                </c:pt>
                <c:pt idx="35">
                  <c:v>41724</c:v>
                </c:pt>
                <c:pt idx="36">
                  <c:v>41076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E5-4DED-AF3C-451FB2762C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Sheet1!$D$2:$D$38</c:f>
              <c:numCache>
                <c:formatCode>#,##0</c:formatCode>
                <c:ptCount val="37"/>
                <c:pt idx="0">
                  <c:v>21439</c:v>
                </c:pt>
                <c:pt idx="1">
                  <c:v>21439</c:v>
                </c:pt>
                <c:pt idx="2">
                  <c:v>21439</c:v>
                </c:pt>
                <c:pt idx="3">
                  <c:v>21439</c:v>
                </c:pt>
                <c:pt idx="4">
                  <c:v>21439</c:v>
                </c:pt>
                <c:pt idx="5">
                  <c:v>21439</c:v>
                </c:pt>
                <c:pt idx="6">
                  <c:v>21439</c:v>
                </c:pt>
                <c:pt idx="7">
                  <c:v>21439</c:v>
                </c:pt>
                <c:pt idx="8">
                  <c:v>21439</c:v>
                </c:pt>
                <c:pt idx="9">
                  <c:v>21439</c:v>
                </c:pt>
                <c:pt idx="10">
                  <c:v>21439</c:v>
                </c:pt>
                <c:pt idx="11">
                  <c:v>21439</c:v>
                </c:pt>
                <c:pt idx="12">
                  <c:v>21439</c:v>
                </c:pt>
                <c:pt idx="13">
                  <c:v>21439</c:v>
                </c:pt>
                <c:pt idx="14">
                  <c:v>21439</c:v>
                </c:pt>
                <c:pt idx="15">
                  <c:v>21439</c:v>
                </c:pt>
                <c:pt idx="16">
                  <c:v>21439</c:v>
                </c:pt>
                <c:pt idx="17">
                  <c:v>21439</c:v>
                </c:pt>
                <c:pt idx="18">
                  <c:v>21439</c:v>
                </c:pt>
                <c:pt idx="19">
                  <c:v>21439</c:v>
                </c:pt>
                <c:pt idx="20">
                  <c:v>21439</c:v>
                </c:pt>
                <c:pt idx="21">
                  <c:v>21439</c:v>
                </c:pt>
                <c:pt idx="22">
                  <c:v>21439</c:v>
                </c:pt>
                <c:pt idx="23">
                  <c:v>21439</c:v>
                </c:pt>
                <c:pt idx="24">
                  <c:v>21439</c:v>
                </c:pt>
                <c:pt idx="25">
                  <c:v>21439</c:v>
                </c:pt>
                <c:pt idx="26">
                  <c:v>21439</c:v>
                </c:pt>
                <c:pt idx="27">
                  <c:v>21439</c:v>
                </c:pt>
                <c:pt idx="28">
                  <c:v>21439</c:v>
                </c:pt>
                <c:pt idx="29">
                  <c:v>21439</c:v>
                </c:pt>
                <c:pt idx="30">
                  <c:v>21439</c:v>
                </c:pt>
                <c:pt idx="31">
                  <c:v>21439</c:v>
                </c:pt>
                <c:pt idx="32">
                  <c:v>21439</c:v>
                </c:pt>
                <c:pt idx="33">
                  <c:v>21439</c:v>
                </c:pt>
                <c:pt idx="34">
                  <c:v>21439</c:v>
                </c:pt>
                <c:pt idx="35">
                  <c:v>21439</c:v>
                </c:pt>
                <c:pt idx="36">
                  <c:v>21439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E5-4DED-AF3C-451FB2762C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S/L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Sheet1!$E$2:$E$38</c:f>
              <c:numCache>
                <c:formatCode>#,##0</c:formatCode>
                <c:ptCount val="37"/>
                <c:pt idx="0">
                  <c:v>3144</c:v>
                </c:pt>
                <c:pt idx="1">
                  <c:v>3144</c:v>
                </c:pt>
                <c:pt idx="2">
                  <c:v>3144</c:v>
                </c:pt>
                <c:pt idx="3">
                  <c:v>3144</c:v>
                </c:pt>
                <c:pt idx="4">
                  <c:v>3144</c:v>
                </c:pt>
                <c:pt idx="5">
                  <c:v>3144</c:v>
                </c:pt>
                <c:pt idx="6">
                  <c:v>3144</c:v>
                </c:pt>
                <c:pt idx="7">
                  <c:v>3144</c:v>
                </c:pt>
                <c:pt idx="8">
                  <c:v>3144</c:v>
                </c:pt>
                <c:pt idx="9">
                  <c:v>3144</c:v>
                </c:pt>
                <c:pt idx="10">
                  <c:v>3144</c:v>
                </c:pt>
                <c:pt idx="11">
                  <c:v>3144</c:v>
                </c:pt>
                <c:pt idx="12">
                  <c:v>3144</c:v>
                </c:pt>
                <c:pt idx="13">
                  <c:v>3144</c:v>
                </c:pt>
                <c:pt idx="14">
                  <c:v>3144</c:v>
                </c:pt>
                <c:pt idx="15">
                  <c:v>3144</c:v>
                </c:pt>
                <c:pt idx="16">
                  <c:v>3144</c:v>
                </c:pt>
                <c:pt idx="17">
                  <c:v>3144</c:v>
                </c:pt>
                <c:pt idx="18">
                  <c:v>3144</c:v>
                </c:pt>
                <c:pt idx="19">
                  <c:v>3144</c:v>
                </c:pt>
                <c:pt idx="20">
                  <c:v>3144</c:v>
                </c:pt>
                <c:pt idx="21">
                  <c:v>3144</c:v>
                </c:pt>
                <c:pt idx="22">
                  <c:v>3144</c:v>
                </c:pt>
                <c:pt idx="23">
                  <c:v>3144</c:v>
                </c:pt>
                <c:pt idx="24">
                  <c:v>3144</c:v>
                </c:pt>
                <c:pt idx="25">
                  <c:v>3144</c:v>
                </c:pt>
                <c:pt idx="26">
                  <c:v>3144</c:v>
                </c:pt>
                <c:pt idx="27">
                  <c:v>3144</c:v>
                </c:pt>
                <c:pt idx="28">
                  <c:v>3144</c:v>
                </c:pt>
                <c:pt idx="29">
                  <c:v>3144</c:v>
                </c:pt>
                <c:pt idx="30">
                  <c:v>3144</c:v>
                </c:pt>
                <c:pt idx="31">
                  <c:v>3144</c:v>
                </c:pt>
                <c:pt idx="32">
                  <c:v>3144</c:v>
                </c:pt>
                <c:pt idx="33">
                  <c:v>3144</c:v>
                </c:pt>
                <c:pt idx="34">
                  <c:v>3144</c:v>
                </c:pt>
                <c:pt idx="35">
                  <c:v>3144</c:v>
                </c:pt>
                <c:pt idx="36">
                  <c:v>3144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2E5-4DED-AF3C-451FB2762C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Private Hospital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Sheet1!$F$2:$F$38</c:f>
              <c:numCache>
                <c:formatCode>#,##0</c:formatCode>
                <c:ptCount val="37"/>
                <c:pt idx="0">
                  <c:v>17951</c:v>
                </c:pt>
                <c:pt idx="1">
                  <c:v>17959</c:v>
                </c:pt>
                <c:pt idx="2">
                  <c:v>17356</c:v>
                </c:pt>
                <c:pt idx="3">
                  <c:v>17353</c:v>
                </c:pt>
                <c:pt idx="4">
                  <c:v>17599</c:v>
                </c:pt>
                <c:pt idx="5">
                  <c:v>17154</c:v>
                </c:pt>
                <c:pt idx="6">
                  <c:v>17677</c:v>
                </c:pt>
                <c:pt idx="7">
                  <c:v>17487</c:v>
                </c:pt>
                <c:pt idx="8">
                  <c:v>17554</c:v>
                </c:pt>
                <c:pt idx="9">
                  <c:v>17909</c:v>
                </c:pt>
                <c:pt idx="10">
                  <c:v>17997</c:v>
                </c:pt>
                <c:pt idx="11">
                  <c:v>18262</c:v>
                </c:pt>
                <c:pt idx="12">
                  <c:v>18275</c:v>
                </c:pt>
                <c:pt idx="13">
                  <c:v>18799</c:v>
                </c:pt>
                <c:pt idx="14">
                  <c:v>18619</c:v>
                </c:pt>
                <c:pt idx="15">
                  <c:v>19400</c:v>
                </c:pt>
                <c:pt idx="16">
                  <c:v>19855</c:v>
                </c:pt>
                <c:pt idx="17">
                  <c:v>20143</c:v>
                </c:pt>
                <c:pt idx="18">
                  <c:v>19786</c:v>
                </c:pt>
                <c:pt idx="19">
                  <c:v>20362</c:v>
                </c:pt>
                <c:pt idx="20">
                  <c:v>21284</c:v>
                </c:pt>
                <c:pt idx="21">
                  <c:v>21322</c:v>
                </c:pt>
                <c:pt idx="22">
                  <c:v>21425</c:v>
                </c:pt>
                <c:pt idx="23">
                  <c:v>19826</c:v>
                </c:pt>
                <c:pt idx="24">
                  <c:v>19722</c:v>
                </c:pt>
                <c:pt idx="25">
                  <c:v>20041</c:v>
                </c:pt>
                <c:pt idx="26">
                  <c:v>20955</c:v>
                </c:pt>
                <c:pt idx="27">
                  <c:v>20444</c:v>
                </c:pt>
                <c:pt idx="28">
                  <c:v>21612</c:v>
                </c:pt>
                <c:pt idx="29">
                  <c:v>21174</c:v>
                </c:pt>
                <c:pt idx="30">
                  <c:v>21419</c:v>
                </c:pt>
                <c:pt idx="31">
                  <c:v>21923</c:v>
                </c:pt>
                <c:pt idx="32">
                  <c:v>22729</c:v>
                </c:pt>
                <c:pt idx="33">
                  <c:v>21520</c:v>
                </c:pt>
                <c:pt idx="34">
                  <c:v>20721</c:v>
                </c:pt>
                <c:pt idx="35">
                  <c:v>21410</c:v>
                </c:pt>
                <c:pt idx="36">
                  <c:v>21439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E5-4DED-AF3C-451FB2762CB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S/L Hospital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Sheet1!$G$2:$G$38</c:f>
              <c:numCache>
                <c:formatCode>#,##0</c:formatCode>
                <c:ptCount val="37"/>
                <c:pt idx="0">
                  <c:v>5392</c:v>
                </c:pt>
                <c:pt idx="1">
                  <c:v>4902</c:v>
                </c:pt>
                <c:pt idx="2">
                  <c:v>4734</c:v>
                </c:pt>
                <c:pt idx="3">
                  <c:v>4643</c:v>
                </c:pt>
                <c:pt idx="4">
                  <c:v>4643</c:v>
                </c:pt>
                <c:pt idx="5">
                  <c:v>4672</c:v>
                </c:pt>
                <c:pt idx="6">
                  <c:v>4891</c:v>
                </c:pt>
                <c:pt idx="7">
                  <c:v>4657</c:v>
                </c:pt>
                <c:pt idx="8">
                  <c:v>4748</c:v>
                </c:pt>
                <c:pt idx="9">
                  <c:v>4991</c:v>
                </c:pt>
                <c:pt idx="10">
                  <c:v>4522</c:v>
                </c:pt>
                <c:pt idx="11">
                  <c:v>4366</c:v>
                </c:pt>
                <c:pt idx="12">
                  <c:v>4150</c:v>
                </c:pt>
                <c:pt idx="13">
                  <c:v>4042</c:v>
                </c:pt>
                <c:pt idx="14">
                  <c:v>4098</c:v>
                </c:pt>
                <c:pt idx="15">
                  <c:v>4217</c:v>
                </c:pt>
                <c:pt idx="16">
                  <c:v>4401</c:v>
                </c:pt>
                <c:pt idx="17">
                  <c:v>4533</c:v>
                </c:pt>
                <c:pt idx="18">
                  <c:v>4012</c:v>
                </c:pt>
                <c:pt idx="19">
                  <c:v>3889</c:v>
                </c:pt>
                <c:pt idx="20">
                  <c:v>4016</c:v>
                </c:pt>
                <c:pt idx="21">
                  <c:v>3879</c:v>
                </c:pt>
                <c:pt idx="22">
                  <c:v>4055</c:v>
                </c:pt>
                <c:pt idx="23">
                  <c:v>4427</c:v>
                </c:pt>
                <c:pt idx="24">
                  <c:v>3951</c:v>
                </c:pt>
                <c:pt idx="25">
                  <c:v>4049</c:v>
                </c:pt>
                <c:pt idx="26">
                  <c:v>4091</c:v>
                </c:pt>
                <c:pt idx="27">
                  <c:v>4000</c:v>
                </c:pt>
                <c:pt idx="28">
                  <c:v>3769</c:v>
                </c:pt>
                <c:pt idx="29">
                  <c:v>3705</c:v>
                </c:pt>
                <c:pt idx="30">
                  <c:v>3415</c:v>
                </c:pt>
                <c:pt idx="31">
                  <c:v>3724</c:v>
                </c:pt>
                <c:pt idx="32">
                  <c:v>3528</c:v>
                </c:pt>
                <c:pt idx="33">
                  <c:v>3667</c:v>
                </c:pt>
                <c:pt idx="34">
                  <c:v>3569</c:v>
                </c:pt>
                <c:pt idx="35">
                  <c:v>3494</c:v>
                </c:pt>
                <c:pt idx="36">
                  <c:v>3144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E5-4DED-AF3C-451FB2762CB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 current</c:v>
                </c:pt>
              </c:strCache>
            </c:strRef>
          </c:tx>
          <c:spPr>
            <a:ln w="12700"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Sheet1!$H$2:$H$38</c:f>
              <c:numCache>
                <c:formatCode>#,##0</c:formatCode>
                <c:ptCount val="37"/>
                <c:pt idx="0">
                  <c:v>16493</c:v>
                </c:pt>
                <c:pt idx="1">
                  <c:v>16493</c:v>
                </c:pt>
                <c:pt idx="2">
                  <c:v>16493</c:v>
                </c:pt>
                <c:pt idx="3">
                  <c:v>16493</c:v>
                </c:pt>
                <c:pt idx="4">
                  <c:v>16493</c:v>
                </c:pt>
                <c:pt idx="5">
                  <c:v>16493</c:v>
                </c:pt>
                <c:pt idx="6">
                  <c:v>16493</c:v>
                </c:pt>
                <c:pt idx="7">
                  <c:v>16493</c:v>
                </c:pt>
                <c:pt idx="8">
                  <c:v>16493</c:v>
                </c:pt>
                <c:pt idx="9">
                  <c:v>16493</c:v>
                </c:pt>
                <c:pt idx="10">
                  <c:v>16493</c:v>
                </c:pt>
                <c:pt idx="11">
                  <c:v>16493</c:v>
                </c:pt>
                <c:pt idx="12">
                  <c:v>16493</c:v>
                </c:pt>
                <c:pt idx="13">
                  <c:v>16493</c:v>
                </c:pt>
                <c:pt idx="14">
                  <c:v>16493</c:v>
                </c:pt>
                <c:pt idx="15">
                  <c:v>16493</c:v>
                </c:pt>
                <c:pt idx="16">
                  <c:v>16493</c:v>
                </c:pt>
                <c:pt idx="17">
                  <c:v>16493</c:v>
                </c:pt>
                <c:pt idx="18">
                  <c:v>16493</c:v>
                </c:pt>
                <c:pt idx="19">
                  <c:v>16493</c:v>
                </c:pt>
                <c:pt idx="20">
                  <c:v>16493</c:v>
                </c:pt>
                <c:pt idx="21">
                  <c:v>16493</c:v>
                </c:pt>
                <c:pt idx="22">
                  <c:v>16493</c:v>
                </c:pt>
                <c:pt idx="23">
                  <c:v>16493</c:v>
                </c:pt>
                <c:pt idx="24">
                  <c:v>16493</c:v>
                </c:pt>
                <c:pt idx="25">
                  <c:v>16493</c:v>
                </c:pt>
                <c:pt idx="26">
                  <c:v>16493</c:v>
                </c:pt>
                <c:pt idx="27">
                  <c:v>16493</c:v>
                </c:pt>
                <c:pt idx="28">
                  <c:v>16493</c:v>
                </c:pt>
                <c:pt idx="29">
                  <c:v>16493</c:v>
                </c:pt>
                <c:pt idx="30">
                  <c:v>16493</c:v>
                </c:pt>
                <c:pt idx="31">
                  <c:v>16493</c:v>
                </c:pt>
                <c:pt idx="32">
                  <c:v>16493</c:v>
                </c:pt>
                <c:pt idx="33">
                  <c:v>16493</c:v>
                </c:pt>
                <c:pt idx="34">
                  <c:v>16493</c:v>
                </c:pt>
                <c:pt idx="35">
                  <c:v>16493</c:v>
                </c:pt>
                <c:pt idx="36">
                  <c:v>16493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82-4B7E-A12C-D39450F043B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solidFill>
                <a:srgbClr val="C0504D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Sheet1!$I$2:$I$38</c:f>
              <c:numCache>
                <c:formatCode>#,##0</c:formatCode>
                <c:ptCount val="37"/>
                <c:pt idx="0">
                  <c:v>17924</c:v>
                </c:pt>
                <c:pt idx="1">
                  <c:v>17759</c:v>
                </c:pt>
                <c:pt idx="2">
                  <c:v>17135</c:v>
                </c:pt>
                <c:pt idx="3">
                  <c:v>18101</c:v>
                </c:pt>
                <c:pt idx="4">
                  <c:v>17794</c:v>
                </c:pt>
                <c:pt idx="5">
                  <c:v>18208</c:v>
                </c:pt>
                <c:pt idx="6">
                  <c:v>18079</c:v>
                </c:pt>
                <c:pt idx="7">
                  <c:v>17652</c:v>
                </c:pt>
                <c:pt idx="8">
                  <c:v>17399</c:v>
                </c:pt>
                <c:pt idx="9">
                  <c:v>18495</c:v>
                </c:pt>
                <c:pt idx="10">
                  <c:v>17697</c:v>
                </c:pt>
                <c:pt idx="11">
                  <c:v>17721</c:v>
                </c:pt>
                <c:pt idx="12">
                  <c:v>17506</c:v>
                </c:pt>
                <c:pt idx="13">
                  <c:v>16728</c:v>
                </c:pt>
                <c:pt idx="14">
                  <c:v>17358</c:v>
                </c:pt>
                <c:pt idx="15">
                  <c:v>16407</c:v>
                </c:pt>
                <c:pt idx="16">
                  <c:v>16462</c:v>
                </c:pt>
                <c:pt idx="17">
                  <c:v>18988</c:v>
                </c:pt>
                <c:pt idx="18">
                  <c:v>19307</c:v>
                </c:pt>
                <c:pt idx="19">
                  <c:v>18884</c:v>
                </c:pt>
                <c:pt idx="20">
                  <c:v>19471</c:v>
                </c:pt>
                <c:pt idx="21">
                  <c:v>16157</c:v>
                </c:pt>
                <c:pt idx="22">
                  <c:v>17865</c:v>
                </c:pt>
                <c:pt idx="23">
                  <c:v>16159</c:v>
                </c:pt>
                <c:pt idx="24">
                  <c:v>15647</c:v>
                </c:pt>
                <c:pt idx="25">
                  <c:v>16755</c:v>
                </c:pt>
                <c:pt idx="26">
                  <c:v>17917</c:v>
                </c:pt>
                <c:pt idx="27">
                  <c:v>16689</c:v>
                </c:pt>
                <c:pt idx="28">
                  <c:v>16511</c:v>
                </c:pt>
                <c:pt idx="29">
                  <c:v>17285</c:v>
                </c:pt>
                <c:pt idx="30">
                  <c:v>16182</c:v>
                </c:pt>
                <c:pt idx="31">
                  <c:v>17503</c:v>
                </c:pt>
                <c:pt idx="32">
                  <c:v>17038</c:v>
                </c:pt>
                <c:pt idx="33">
                  <c:v>17353</c:v>
                </c:pt>
                <c:pt idx="34">
                  <c:v>17378</c:v>
                </c:pt>
                <c:pt idx="35">
                  <c:v>17170</c:v>
                </c:pt>
                <c:pt idx="36">
                  <c:v>16493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82-4B7E-A12C-D39450F043B5}"/>
            </c:ext>
          </c:extLst>
        </c:ser>
        <c:dLbls/>
        <c:marker val="1"/>
        <c:axId val="115438720"/>
        <c:axId val="115440256"/>
      </c:lineChart>
      <c:dateAx>
        <c:axId val="115438720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15440256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15440256"/>
        <c:scaling>
          <c:orientation val="minMax"/>
          <c:max val="5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15438720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7454030163229E-2"/>
          <c:y val="0.10935795760863591"/>
          <c:w val="0.81592250608961669"/>
          <c:h val="0.67786891948264827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Sheet1!$B$3:$B$39</c:f>
              <c:numCache>
                <c:formatCode>#,##0</c:formatCode>
                <c:ptCount val="37"/>
                <c:pt idx="0">
                  <c:v>89733</c:v>
                </c:pt>
                <c:pt idx="1">
                  <c:v>89733</c:v>
                </c:pt>
                <c:pt idx="2">
                  <c:v>89733</c:v>
                </c:pt>
                <c:pt idx="3">
                  <c:v>89733</c:v>
                </c:pt>
                <c:pt idx="4">
                  <c:v>89733</c:v>
                </c:pt>
                <c:pt idx="5">
                  <c:v>89733</c:v>
                </c:pt>
                <c:pt idx="6">
                  <c:v>89733</c:v>
                </c:pt>
                <c:pt idx="7">
                  <c:v>89733</c:v>
                </c:pt>
                <c:pt idx="8">
                  <c:v>89733</c:v>
                </c:pt>
                <c:pt idx="9">
                  <c:v>89733</c:v>
                </c:pt>
                <c:pt idx="10">
                  <c:v>89733</c:v>
                </c:pt>
                <c:pt idx="11">
                  <c:v>89733</c:v>
                </c:pt>
                <c:pt idx="12">
                  <c:v>89733</c:v>
                </c:pt>
                <c:pt idx="13">
                  <c:v>89733</c:v>
                </c:pt>
                <c:pt idx="14">
                  <c:v>89733</c:v>
                </c:pt>
                <c:pt idx="15">
                  <c:v>89733</c:v>
                </c:pt>
                <c:pt idx="16">
                  <c:v>89733</c:v>
                </c:pt>
                <c:pt idx="17">
                  <c:v>89733</c:v>
                </c:pt>
                <c:pt idx="18">
                  <c:v>89733</c:v>
                </c:pt>
                <c:pt idx="19">
                  <c:v>89733</c:v>
                </c:pt>
                <c:pt idx="20">
                  <c:v>89733</c:v>
                </c:pt>
                <c:pt idx="21">
                  <c:v>89733</c:v>
                </c:pt>
                <c:pt idx="22">
                  <c:v>89733</c:v>
                </c:pt>
                <c:pt idx="23">
                  <c:v>89733</c:v>
                </c:pt>
                <c:pt idx="24">
                  <c:v>89733</c:v>
                </c:pt>
                <c:pt idx="25">
                  <c:v>89733</c:v>
                </c:pt>
                <c:pt idx="26">
                  <c:v>89733</c:v>
                </c:pt>
                <c:pt idx="27">
                  <c:v>89733</c:v>
                </c:pt>
                <c:pt idx="28">
                  <c:v>89733</c:v>
                </c:pt>
                <c:pt idx="29">
                  <c:v>89733</c:v>
                </c:pt>
                <c:pt idx="30">
                  <c:v>89733</c:v>
                </c:pt>
                <c:pt idx="31">
                  <c:v>89733</c:v>
                </c:pt>
                <c:pt idx="32">
                  <c:v>89733</c:v>
                </c:pt>
                <c:pt idx="33">
                  <c:v>89733</c:v>
                </c:pt>
                <c:pt idx="34">
                  <c:v>89733</c:v>
                </c:pt>
                <c:pt idx="35">
                  <c:v>89733</c:v>
                </c:pt>
                <c:pt idx="36">
                  <c:v>89733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7E-4176-B1DA-9A8EDB24E2D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Total
Educational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Sheet1!$C$3:$C$39</c:f>
              <c:numCache>
                <c:formatCode>#,##0</c:formatCode>
                <c:ptCount val="37"/>
                <c:pt idx="0">
                  <c:v>76945</c:v>
                </c:pt>
                <c:pt idx="1">
                  <c:v>75735</c:v>
                </c:pt>
                <c:pt idx="2">
                  <c:v>76378</c:v>
                </c:pt>
                <c:pt idx="3">
                  <c:v>80637</c:v>
                </c:pt>
                <c:pt idx="4">
                  <c:v>80710</c:v>
                </c:pt>
                <c:pt idx="5">
                  <c:v>82925</c:v>
                </c:pt>
                <c:pt idx="6">
                  <c:v>81011</c:v>
                </c:pt>
                <c:pt idx="7">
                  <c:v>81647</c:v>
                </c:pt>
                <c:pt idx="8">
                  <c:v>78657</c:v>
                </c:pt>
                <c:pt idx="9">
                  <c:v>80730</c:v>
                </c:pt>
                <c:pt idx="10">
                  <c:v>78721</c:v>
                </c:pt>
                <c:pt idx="11">
                  <c:v>80129</c:v>
                </c:pt>
                <c:pt idx="12">
                  <c:v>77433</c:v>
                </c:pt>
                <c:pt idx="13">
                  <c:v>77994</c:v>
                </c:pt>
                <c:pt idx="14">
                  <c:v>79276</c:v>
                </c:pt>
                <c:pt idx="15">
                  <c:v>83102</c:v>
                </c:pt>
                <c:pt idx="16">
                  <c:v>84066</c:v>
                </c:pt>
                <c:pt idx="17">
                  <c:v>88258</c:v>
                </c:pt>
                <c:pt idx="18">
                  <c:v>87147</c:v>
                </c:pt>
                <c:pt idx="19">
                  <c:v>84919</c:v>
                </c:pt>
                <c:pt idx="20">
                  <c:v>84256</c:v>
                </c:pt>
                <c:pt idx="21">
                  <c:v>81756</c:v>
                </c:pt>
                <c:pt idx="22">
                  <c:v>84728</c:v>
                </c:pt>
                <c:pt idx="23">
                  <c:v>86357</c:v>
                </c:pt>
                <c:pt idx="24">
                  <c:v>85691</c:v>
                </c:pt>
                <c:pt idx="25">
                  <c:v>89624</c:v>
                </c:pt>
                <c:pt idx="26">
                  <c:v>89910</c:v>
                </c:pt>
                <c:pt idx="27">
                  <c:v>88662</c:v>
                </c:pt>
                <c:pt idx="28">
                  <c:v>84849</c:v>
                </c:pt>
                <c:pt idx="29">
                  <c:v>89936</c:v>
                </c:pt>
                <c:pt idx="30">
                  <c:v>86453</c:v>
                </c:pt>
                <c:pt idx="31">
                  <c:v>88470</c:v>
                </c:pt>
                <c:pt idx="32">
                  <c:v>88996</c:v>
                </c:pt>
                <c:pt idx="33">
                  <c:v>89473</c:v>
                </c:pt>
                <c:pt idx="34">
                  <c:v>92615</c:v>
                </c:pt>
                <c:pt idx="35">
                  <c:v>92039</c:v>
                </c:pt>
                <c:pt idx="36">
                  <c:v>89733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7E-4176-B1DA-9A8EDB24E2D7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Higher ed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Sheet1!$D$3:$D$39</c:f>
              <c:numCache>
                <c:formatCode>#,##0</c:formatCode>
                <c:ptCount val="37"/>
                <c:pt idx="0">
                  <c:v>22002</c:v>
                </c:pt>
                <c:pt idx="1">
                  <c:v>22002</c:v>
                </c:pt>
                <c:pt idx="2">
                  <c:v>22002</c:v>
                </c:pt>
                <c:pt idx="3">
                  <c:v>22002</c:v>
                </c:pt>
                <c:pt idx="4">
                  <c:v>22002</c:v>
                </c:pt>
                <c:pt idx="5">
                  <c:v>22002</c:v>
                </c:pt>
                <c:pt idx="6">
                  <c:v>22002</c:v>
                </c:pt>
                <c:pt idx="7">
                  <c:v>22002</c:v>
                </c:pt>
                <c:pt idx="8">
                  <c:v>22002</c:v>
                </c:pt>
                <c:pt idx="9">
                  <c:v>22002</c:v>
                </c:pt>
                <c:pt idx="10">
                  <c:v>22002</c:v>
                </c:pt>
                <c:pt idx="11">
                  <c:v>22002</c:v>
                </c:pt>
                <c:pt idx="12">
                  <c:v>22002</c:v>
                </c:pt>
                <c:pt idx="13">
                  <c:v>22002</c:v>
                </c:pt>
                <c:pt idx="14">
                  <c:v>22002</c:v>
                </c:pt>
                <c:pt idx="15">
                  <c:v>22002</c:v>
                </c:pt>
                <c:pt idx="16">
                  <c:v>22002</c:v>
                </c:pt>
                <c:pt idx="17">
                  <c:v>22002</c:v>
                </c:pt>
                <c:pt idx="18">
                  <c:v>22002</c:v>
                </c:pt>
                <c:pt idx="19">
                  <c:v>22002</c:v>
                </c:pt>
                <c:pt idx="20">
                  <c:v>22002</c:v>
                </c:pt>
                <c:pt idx="21">
                  <c:v>22002</c:v>
                </c:pt>
                <c:pt idx="22">
                  <c:v>22002</c:v>
                </c:pt>
                <c:pt idx="23">
                  <c:v>22002</c:v>
                </c:pt>
                <c:pt idx="24">
                  <c:v>22002</c:v>
                </c:pt>
                <c:pt idx="25">
                  <c:v>22002</c:v>
                </c:pt>
                <c:pt idx="26">
                  <c:v>22002</c:v>
                </c:pt>
                <c:pt idx="27">
                  <c:v>22002</c:v>
                </c:pt>
                <c:pt idx="28">
                  <c:v>22002</c:v>
                </c:pt>
                <c:pt idx="29">
                  <c:v>22002</c:v>
                </c:pt>
                <c:pt idx="30">
                  <c:v>22002</c:v>
                </c:pt>
                <c:pt idx="31">
                  <c:v>22002</c:v>
                </c:pt>
                <c:pt idx="32">
                  <c:v>22002</c:v>
                </c:pt>
                <c:pt idx="33">
                  <c:v>22002</c:v>
                </c:pt>
                <c:pt idx="34">
                  <c:v>22002</c:v>
                </c:pt>
                <c:pt idx="35">
                  <c:v>22002</c:v>
                </c:pt>
                <c:pt idx="36">
                  <c:v>22002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7E-4176-B1DA-9A8EDB24E2D7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Higher 
education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Sheet1!$E$3:$E$39</c:f>
              <c:numCache>
                <c:formatCode>#,##0</c:formatCode>
                <c:ptCount val="37"/>
                <c:pt idx="0">
                  <c:v>21831</c:v>
                </c:pt>
                <c:pt idx="1">
                  <c:v>21848</c:v>
                </c:pt>
                <c:pt idx="2">
                  <c:v>21544</c:v>
                </c:pt>
                <c:pt idx="3">
                  <c:v>22546</c:v>
                </c:pt>
                <c:pt idx="4">
                  <c:v>21880</c:v>
                </c:pt>
                <c:pt idx="5">
                  <c:v>23072</c:v>
                </c:pt>
                <c:pt idx="6">
                  <c:v>22972</c:v>
                </c:pt>
                <c:pt idx="7">
                  <c:v>23029</c:v>
                </c:pt>
                <c:pt idx="8">
                  <c:v>23446</c:v>
                </c:pt>
                <c:pt idx="9">
                  <c:v>23346</c:v>
                </c:pt>
                <c:pt idx="10">
                  <c:v>23010</c:v>
                </c:pt>
                <c:pt idx="11">
                  <c:v>23785</c:v>
                </c:pt>
                <c:pt idx="12">
                  <c:v>23424</c:v>
                </c:pt>
                <c:pt idx="13">
                  <c:v>23789</c:v>
                </c:pt>
                <c:pt idx="14">
                  <c:v>24249</c:v>
                </c:pt>
                <c:pt idx="15">
                  <c:v>25680</c:v>
                </c:pt>
                <c:pt idx="16">
                  <c:v>25404</c:v>
                </c:pt>
                <c:pt idx="17">
                  <c:v>26529</c:v>
                </c:pt>
                <c:pt idx="18">
                  <c:v>25535</c:v>
                </c:pt>
                <c:pt idx="19">
                  <c:v>25026</c:v>
                </c:pt>
                <c:pt idx="20">
                  <c:v>24081</c:v>
                </c:pt>
                <c:pt idx="21">
                  <c:v>22774</c:v>
                </c:pt>
                <c:pt idx="22">
                  <c:v>24016</c:v>
                </c:pt>
                <c:pt idx="23">
                  <c:v>24395</c:v>
                </c:pt>
                <c:pt idx="24">
                  <c:v>24093</c:v>
                </c:pt>
                <c:pt idx="25">
                  <c:v>24239</c:v>
                </c:pt>
                <c:pt idx="26">
                  <c:v>24628</c:v>
                </c:pt>
                <c:pt idx="27">
                  <c:v>24580</c:v>
                </c:pt>
                <c:pt idx="28">
                  <c:v>22839</c:v>
                </c:pt>
                <c:pt idx="29">
                  <c:v>24309</c:v>
                </c:pt>
                <c:pt idx="30">
                  <c:v>21928</c:v>
                </c:pt>
                <c:pt idx="31">
                  <c:v>25230</c:v>
                </c:pt>
                <c:pt idx="32">
                  <c:v>23519</c:v>
                </c:pt>
                <c:pt idx="33">
                  <c:v>23626</c:v>
                </c:pt>
                <c:pt idx="34">
                  <c:v>24142</c:v>
                </c:pt>
                <c:pt idx="35">
                  <c:v>23849</c:v>
                </c:pt>
                <c:pt idx="36">
                  <c:v>22002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7E-4176-B1DA-9A8EDB24E2D7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Private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Sheet1!$F$3:$F$39</c:f>
              <c:numCache>
                <c:formatCode>#,##0</c:formatCode>
                <c:ptCount val="37"/>
                <c:pt idx="0">
                  <c:v>20490</c:v>
                </c:pt>
                <c:pt idx="1">
                  <c:v>20490</c:v>
                </c:pt>
                <c:pt idx="2">
                  <c:v>20490</c:v>
                </c:pt>
                <c:pt idx="3">
                  <c:v>20490</c:v>
                </c:pt>
                <c:pt idx="4">
                  <c:v>20490</c:v>
                </c:pt>
                <c:pt idx="5">
                  <c:v>20490</c:v>
                </c:pt>
                <c:pt idx="6">
                  <c:v>20490</c:v>
                </c:pt>
                <c:pt idx="7">
                  <c:v>20490</c:v>
                </c:pt>
                <c:pt idx="8">
                  <c:v>20490</c:v>
                </c:pt>
                <c:pt idx="9">
                  <c:v>20490</c:v>
                </c:pt>
                <c:pt idx="10">
                  <c:v>20490</c:v>
                </c:pt>
                <c:pt idx="11">
                  <c:v>20490</c:v>
                </c:pt>
                <c:pt idx="12">
                  <c:v>20490</c:v>
                </c:pt>
                <c:pt idx="13">
                  <c:v>20490</c:v>
                </c:pt>
                <c:pt idx="14">
                  <c:v>20490</c:v>
                </c:pt>
                <c:pt idx="15">
                  <c:v>20490</c:v>
                </c:pt>
                <c:pt idx="16">
                  <c:v>20490</c:v>
                </c:pt>
                <c:pt idx="17">
                  <c:v>20490</c:v>
                </c:pt>
                <c:pt idx="18">
                  <c:v>20490</c:v>
                </c:pt>
                <c:pt idx="19">
                  <c:v>20490</c:v>
                </c:pt>
                <c:pt idx="20">
                  <c:v>20490</c:v>
                </c:pt>
                <c:pt idx="21">
                  <c:v>20490</c:v>
                </c:pt>
                <c:pt idx="22">
                  <c:v>20490</c:v>
                </c:pt>
                <c:pt idx="23">
                  <c:v>20490</c:v>
                </c:pt>
                <c:pt idx="24">
                  <c:v>20490</c:v>
                </c:pt>
                <c:pt idx="25">
                  <c:v>20490</c:v>
                </c:pt>
                <c:pt idx="26">
                  <c:v>20490</c:v>
                </c:pt>
                <c:pt idx="27">
                  <c:v>20490</c:v>
                </c:pt>
                <c:pt idx="28">
                  <c:v>20490</c:v>
                </c:pt>
                <c:pt idx="29">
                  <c:v>20490</c:v>
                </c:pt>
                <c:pt idx="30">
                  <c:v>20490</c:v>
                </c:pt>
                <c:pt idx="31">
                  <c:v>20490</c:v>
                </c:pt>
                <c:pt idx="32">
                  <c:v>20490</c:v>
                </c:pt>
                <c:pt idx="33">
                  <c:v>20490</c:v>
                </c:pt>
                <c:pt idx="34">
                  <c:v>20490</c:v>
                </c:pt>
                <c:pt idx="35">
                  <c:v>20490</c:v>
                </c:pt>
                <c:pt idx="36">
                  <c:v>20490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7E-4176-B1DA-9A8EDB24E2D7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Private
Educational</c:v>
                </c:pt>
              </c:strCache>
            </c:strRef>
          </c:tx>
          <c:spPr>
            <a:ln w="38100">
              <a:solidFill>
                <a:srgbClr val="4F81BD"/>
              </a:solidFill>
              <a:prstDash val="solid"/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Sheet1!$G$3:$G$39</c:f>
              <c:numCache>
                <c:formatCode>#,##0</c:formatCode>
                <c:ptCount val="37"/>
                <c:pt idx="0">
                  <c:v>16272</c:v>
                </c:pt>
                <c:pt idx="1">
                  <c:v>15616</c:v>
                </c:pt>
                <c:pt idx="2">
                  <c:v>16534</c:v>
                </c:pt>
                <c:pt idx="3">
                  <c:v>16972</c:v>
                </c:pt>
                <c:pt idx="4">
                  <c:v>16812</c:v>
                </c:pt>
                <c:pt idx="5">
                  <c:v>17362</c:v>
                </c:pt>
                <c:pt idx="6">
                  <c:v>16663</c:v>
                </c:pt>
                <c:pt idx="7">
                  <c:v>16725</c:v>
                </c:pt>
                <c:pt idx="8">
                  <c:v>15783</c:v>
                </c:pt>
                <c:pt idx="9">
                  <c:v>16695</c:v>
                </c:pt>
                <c:pt idx="10">
                  <c:v>16899</c:v>
                </c:pt>
                <c:pt idx="11">
                  <c:v>16587</c:v>
                </c:pt>
                <c:pt idx="12">
                  <c:v>15992</c:v>
                </c:pt>
                <c:pt idx="13">
                  <c:v>16070</c:v>
                </c:pt>
                <c:pt idx="14">
                  <c:v>15987</c:v>
                </c:pt>
                <c:pt idx="15">
                  <c:v>16316</c:v>
                </c:pt>
                <c:pt idx="16">
                  <c:v>16777</c:v>
                </c:pt>
                <c:pt idx="17">
                  <c:v>17386</c:v>
                </c:pt>
                <c:pt idx="18">
                  <c:v>17471</c:v>
                </c:pt>
                <c:pt idx="19">
                  <c:v>17450</c:v>
                </c:pt>
                <c:pt idx="20">
                  <c:v>17342</c:v>
                </c:pt>
                <c:pt idx="21">
                  <c:v>17136</c:v>
                </c:pt>
                <c:pt idx="22">
                  <c:v>17280</c:v>
                </c:pt>
                <c:pt idx="23">
                  <c:v>17282</c:v>
                </c:pt>
                <c:pt idx="24">
                  <c:v>17703</c:v>
                </c:pt>
                <c:pt idx="25">
                  <c:v>18288</c:v>
                </c:pt>
                <c:pt idx="26">
                  <c:v>17854</c:v>
                </c:pt>
                <c:pt idx="27">
                  <c:v>17815</c:v>
                </c:pt>
                <c:pt idx="28">
                  <c:v>17865</c:v>
                </c:pt>
                <c:pt idx="29">
                  <c:v>18057</c:v>
                </c:pt>
                <c:pt idx="30">
                  <c:v>19018</c:v>
                </c:pt>
                <c:pt idx="31">
                  <c:v>19236</c:v>
                </c:pt>
                <c:pt idx="32">
                  <c:v>20435</c:v>
                </c:pt>
                <c:pt idx="33">
                  <c:v>19769</c:v>
                </c:pt>
                <c:pt idx="34">
                  <c:v>20817</c:v>
                </c:pt>
                <c:pt idx="35">
                  <c:v>20900</c:v>
                </c:pt>
                <c:pt idx="36">
                  <c:v>20490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7E-4176-B1DA-9A8EDB24E2D7}"/>
            </c:ext>
          </c:extLst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Primary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Sheet1!$H$3:$H$39</c:f>
              <c:numCache>
                <c:formatCode>#,##0</c:formatCode>
                <c:ptCount val="37"/>
                <c:pt idx="0">
                  <c:v>43850</c:v>
                </c:pt>
                <c:pt idx="1">
                  <c:v>43850</c:v>
                </c:pt>
                <c:pt idx="2">
                  <c:v>43850</c:v>
                </c:pt>
                <c:pt idx="3">
                  <c:v>43850</c:v>
                </c:pt>
                <c:pt idx="4">
                  <c:v>43850</c:v>
                </c:pt>
                <c:pt idx="5">
                  <c:v>43850</c:v>
                </c:pt>
                <c:pt idx="6">
                  <c:v>43850</c:v>
                </c:pt>
                <c:pt idx="7">
                  <c:v>43850</c:v>
                </c:pt>
                <c:pt idx="8">
                  <c:v>43850</c:v>
                </c:pt>
                <c:pt idx="9">
                  <c:v>43850</c:v>
                </c:pt>
                <c:pt idx="10">
                  <c:v>43850</c:v>
                </c:pt>
                <c:pt idx="11">
                  <c:v>43850</c:v>
                </c:pt>
                <c:pt idx="12">
                  <c:v>43850</c:v>
                </c:pt>
                <c:pt idx="13">
                  <c:v>43850</c:v>
                </c:pt>
                <c:pt idx="14">
                  <c:v>43850</c:v>
                </c:pt>
                <c:pt idx="15">
                  <c:v>43850</c:v>
                </c:pt>
                <c:pt idx="16">
                  <c:v>43850</c:v>
                </c:pt>
                <c:pt idx="17">
                  <c:v>43850</c:v>
                </c:pt>
                <c:pt idx="18">
                  <c:v>43850</c:v>
                </c:pt>
                <c:pt idx="19">
                  <c:v>43850</c:v>
                </c:pt>
                <c:pt idx="20">
                  <c:v>43850</c:v>
                </c:pt>
                <c:pt idx="21">
                  <c:v>43850</c:v>
                </c:pt>
                <c:pt idx="22">
                  <c:v>43850</c:v>
                </c:pt>
                <c:pt idx="23">
                  <c:v>43850</c:v>
                </c:pt>
                <c:pt idx="24">
                  <c:v>43850</c:v>
                </c:pt>
                <c:pt idx="25">
                  <c:v>43850</c:v>
                </c:pt>
                <c:pt idx="26">
                  <c:v>43850</c:v>
                </c:pt>
                <c:pt idx="27">
                  <c:v>43850</c:v>
                </c:pt>
                <c:pt idx="28">
                  <c:v>43850</c:v>
                </c:pt>
                <c:pt idx="29">
                  <c:v>43850</c:v>
                </c:pt>
                <c:pt idx="30">
                  <c:v>43850</c:v>
                </c:pt>
                <c:pt idx="31">
                  <c:v>43850</c:v>
                </c:pt>
                <c:pt idx="32">
                  <c:v>43850</c:v>
                </c:pt>
                <c:pt idx="33">
                  <c:v>43850</c:v>
                </c:pt>
                <c:pt idx="34">
                  <c:v>43850</c:v>
                </c:pt>
                <c:pt idx="35">
                  <c:v>43850</c:v>
                </c:pt>
                <c:pt idx="36">
                  <c:v>43850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C7E-4176-B1DA-9A8EDB24E2D7}"/>
            </c:ext>
          </c:extLst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Primary/
secondary</c:v>
                </c:pt>
              </c:strCache>
            </c:strRef>
          </c:tx>
          <c:spPr>
            <a:ln w="38100">
              <a:solidFill>
                <a:srgbClr val="C0504D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Sheet1!$A$3:$A$39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Sheet1!$I$3:$I$39</c:f>
              <c:numCache>
                <c:formatCode>#,##0</c:formatCode>
                <c:ptCount val="37"/>
                <c:pt idx="0">
                  <c:v>34546</c:v>
                </c:pt>
                <c:pt idx="1">
                  <c:v>34186</c:v>
                </c:pt>
                <c:pt idx="2">
                  <c:v>34582</c:v>
                </c:pt>
                <c:pt idx="3">
                  <c:v>36933</c:v>
                </c:pt>
                <c:pt idx="4">
                  <c:v>37541</c:v>
                </c:pt>
                <c:pt idx="5">
                  <c:v>37651</c:v>
                </c:pt>
                <c:pt idx="6">
                  <c:v>35539</c:v>
                </c:pt>
                <c:pt idx="7">
                  <c:v>36698</c:v>
                </c:pt>
                <c:pt idx="8">
                  <c:v>35470</c:v>
                </c:pt>
                <c:pt idx="9">
                  <c:v>36379</c:v>
                </c:pt>
                <c:pt idx="10">
                  <c:v>34280</c:v>
                </c:pt>
                <c:pt idx="11">
                  <c:v>35810</c:v>
                </c:pt>
                <c:pt idx="12">
                  <c:v>34495</c:v>
                </c:pt>
                <c:pt idx="13">
                  <c:v>34862</c:v>
                </c:pt>
                <c:pt idx="14">
                  <c:v>35134</c:v>
                </c:pt>
                <c:pt idx="15">
                  <c:v>36605</c:v>
                </c:pt>
                <c:pt idx="16">
                  <c:v>36513</c:v>
                </c:pt>
                <c:pt idx="17">
                  <c:v>38510</c:v>
                </c:pt>
                <c:pt idx="18">
                  <c:v>39319</c:v>
                </c:pt>
                <c:pt idx="19">
                  <c:v>37916</c:v>
                </c:pt>
                <c:pt idx="20">
                  <c:v>38425</c:v>
                </c:pt>
                <c:pt idx="21">
                  <c:v>37715</c:v>
                </c:pt>
                <c:pt idx="22">
                  <c:v>39697</c:v>
                </c:pt>
                <c:pt idx="23">
                  <c:v>40631</c:v>
                </c:pt>
                <c:pt idx="24">
                  <c:v>40154</c:v>
                </c:pt>
                <c:pt idx="25">
                  <c:v>42336</c:v>
                </c:pt>
                <c:pt idx="26">
                  <c:v>42928</c:v>
                </c:pt>
                <c:pt idx="27">
                  <c:v>41903</c:v>
                </c:pt>
                <c:pt idx="28">
                  <c:v>39819</c:v>
                </c:pt>
                <c:pt idx="29">
                  <c:v>43207</c:v>
                </c:pt>
                <c:pt idx="30">
                  <c:v>41233</c:v>
                </c:pt>
                <c:pt idx="31">
                  <c:v>39658</c:v>
                </c:pt>
                <c:pt idx="32">
                  <c:v>40960</c:v>
                </c:pt>
                <c:pt idx="33">
                  <c:v>42194</c:v>
                </c:pt>
                <c:pt idx="34">
                  <c:v>43860</c:v>
                </c:pt>
                <c:pt idx="35">
                  <c:v>43786</c:v>
                </c:pt>
                <c:pt idx="36">
                  <c:v>43850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C7E-4176-B1DA-9A8EDB24E2D7}"/>
            </c:ext>
          </c:extLst>
        </c:ser>
        <c:dLbls/>
        <c:marker val="1"/>
        <c:axId val="123796864"/>
        <c:axId val="115561600"/>
      </c:lineChart>
      <c:dateAx>
        <c:axId val="123796864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15561600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15561600"/>
        <c:scaling>
          <c:orientation val="minMax"/>
          <c:max val="10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23796864"/>
        <c:crosses val="autoZero"/>
        <c:crossBetween val="between"/>
        <c:majorUnit val="25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4258388564736E-2"/>
          <c:y val="0.19149638716526093"/>
          <c:w val="0.806330179950527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43083</c:v>
                </c:pt>
                <c:pt idx="1">
                  <c:v>43083</c:v>
                </c:pt>
                <c:pt idx="2">
                  <c:v>43083</c:v>
                </c:pt>
                <c:pt idx="3">
                  <c:v>43083</c:v>
                </c:pt>
                <c:pt idx="4">
                  <c:v>43083</c:v>
                </c:pt>
                <c:pt idx="5">
                  <c:v>43083</c:v>
                </c:pt>
                <c:pt idx="6">
                  <c:v>43083</c:v>
                </c:pt>
                <c:pt idx="7">
                  <c:v>43083</c:v>
                </c:pt>
                <c:pt idx="8">
                  <c:v>43083</c:v>
                </c:pt>
                <c:pt idx="9">
                  <c:v>43083</c:v>
                </c:pt>
                <c:pt idx="10">
                  <c:v>43083</c:v>
                </c:pt>
                <c:pt idx="11">
                  <c:v>43083</c:v>
                </c:pt>
                <c:pt idx="12">
                  <c:v>43083</c:v>
                </c:pt>
                <c:pt idx="13">
                  <c:v>43083</c:v>
                </c:pt>
                <c:pt idx="14">
                  <c:v>43083</c:v>
                </c:pt>
                <c:pt idx="15">
                  <c:v>43083</c:v>
                </c:pt>
                <c:pt idx="16">
                  <c:v>43083</c:v>
                </c:pt>
                <c:pt idx="17">
                  <c:v>43083</c:v>
                </c:pt>
                <c:pt idx="18">
                  <c:v>43083</c:v>
                </c:pt>
                <c:pt idx="19">
                  <c:v>43083</c:v>
                </c:pt>
                <c:pt idx="20">
                  <c:v>43083</c:v>
                </c:pt>
                <c:pt idx="21">
                  <c:v>43083</c:v>
                </c:pt>
                <c:pt idx="22">
                  <c:v>43083</c:v>
                </c:pt>
                <c:pt idx="23">
                  <c:v>43083</c:v>
                </c:pt>
                <c:pt idx="24">
                  <c:v>43083</c:v>
                </c:pt>
                <c:pt idx="25">
                  <c:v>43083</c:v>
                </c:pt>
                <c:pt idx="26">
                  <c:v>43083</c:v>
                </c:pt>
                <c:pt idx="27">
                  <c:v>43083</c:v>
                </c:pt>
                <c:pt idx="28">
                  <c:v>43083</c:v>
                </c:pt>
                <c:pt idx="29">
                  <c:v>43083</c:v>
                </c:pt>
                <c:pt idx="30">
                  <c:v>43083</c:v>
                </c:pt>
                <c:pt idx="31">
                  <c:v>43083</c:v>
                </c:pt>
                <c:pt idx="32">
                  <c:v>43083</c:v>
                </c:pt>
                <c:pt idx="33">
                  <c:v>43083</c:v>
                </c:pt>
                <c:pt idx="34">
                  <c:v>43083</c:v>
                </c:pt>
                <c:pt idx="35">
                  <c:v>43083</c:v>
                </c:pt>
                <c:pt idx="36">
                  <c:v>43083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A8-4A4B-AF6B-8A22199032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33621</c:v>
                </c:pt>
                <c:pt idx="1">
                  <c:v>34208</c:v>
                </c:pt>
                <c:pt idx="2">
                  <c:v>34838</c:v>
                </c:pt>
                <c:pt idx="3">
                  <c:v>33861</c:v>
                </c:pt>
                <c:pt idx="4">
                  <c:v>35028</c:v>
                </c:pt>
                <c:pt idx="5">
                  <c:v>35439</c:v>
                </c:pt>
                <c:pt idx="6">
                  <c:v>35820</c:v>
                </c:pt>
                <c:pt idx="7">
                  <c:v>37302</c:v>
                </c:pt>
                <c:pt idx="8">
                  <c:v>38403</c:v>
                </c:pt>
                <c:pt idx="9">
                  <c:v>38845</c:v>
                </c:pt>
                <c:pt idx="10">
                  <c:v>37560</c:v>
                </c:pt>
                <c:pt idx="11">
                  <c:v>38282</c:v>
                </c:pt>
                <c:pt idx="12">
                  <c:v>36351</c:v>
                </c:pt>
                <c:pt idx="13">
                  <c:v>34617</c:v>
                </c:pt>
                <c:pt idx="14">
                  <c:v>36184</c:v>
                </c:pt>
                <c:pt idx="15">
                  <c:v>38346</c:v>
                </c:pt>
                <c:pt idx="16">
                  <c:v>39779</c:v>
                </c:pt>
                <c:pt idx="17">
                  <c:v>36670</c:v>
                </c:pt>
                <c:pt idx="18">
                  <c:v>36892</c:v>
                </c:pt>
                <c:pt idx="19">
                  <c:v>36947</c:v>
                </c:pt>
                <c:pt idx="20">
                  <c:v>37260</c:v>
                </c:pt>
                <c:pt idx="21">
                  <c:v>38114</c:v>
                </c:pt>
                <c:pt idx="22">
                  <c:v>37325</c:v>
                </c:pt>
                <c:pt idx="23">
                  <c:v>37991</c:v>
                </c:pt>
                <c:pt idx="24">
                  <c:v>40438</c:v>
                </c:pt>
                <c:pt idx="25">
                  <c:v>40237</c:v>
                </c:pt>
                <c:pt idx="26">
                  <c:v>39485</c:v>
                </c:pt>
                <c:pt idx="27">
                  <c:v>38735</c:v>
                </c:pt>
                <c:pt idx="28">
                  <c:v>38505</c:v>
                </c:pt>
                <c:pt idx="29">
                  <c:v>38206</c:v>
                </c:pt>
                <c:pt idx="30">
                  <c:v>39937</c:v>
                </c:pt>
                <c:pt idx="31">
                  <c:v>41668</c:v>
                </c:pt>
                <c:pt idx="32">
                  <c:v>41043</c:v>
                </c:pt>
                <c:pt idx="33">
                  <c:v>41762</c:v>
                </c:pt>
                <c:pt idx="34">
                  <c:v>43906</c:v>
                </c:pt>
                <c:pt idx="35">
                  <c:v>43884</c:v>
                </c:pt>
                <c:pt idx="36">
                  <c:v>43083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A8-4A4B-AF6B-8A2219903230}"/>
            </c:ext>
          </c:extLst>
        </c:ser>
        <c:dLbls/>
        <c:marker val="1"/>
        <c:axId val="123901056"/>
        <c:axId val="123902592"/>
      </c:lineChart>
      <c:dateAx>
        <c:axId val="123901056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23902592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23902592"/>
        <c:scaling>
          <c:orientation val="minMax"/>
          <c:max val="8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23901056"/>
        <c:crosses val="autoZero"/>
        <c:crossBetween val="between"/>
        <c:majorUnit val="2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40546748850789"/>
          <c:y val="0.19149648632632543"/>
          <c:w val="0.4522089222758018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43083</c:v>
                </c:pt>
                <c:pt idx="1">
                  <c:v>43083</c:v>
                </c:pt>
                <c:pt idx="2">
                  <c:v>43083</c:v>
                </c:pt>
                <c:pt idx="3">
                  <c:v>43083</c:v>
                </c:pt>
                <c:pt idx="4">
                  <c:v>43083</c:v>
                </c:pt>
                <c:pt idx="5">
                  <c:v>43083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03-40BD-BF69-DEFEA685B3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Retail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57719</c:v>
                </c:pt>
                <c:pt idx="1">
                  <c:v>34093</c:v>
                </c:pt>
                <c:pt idx="2">
                  <c:v>24857</c:v>
                </c:pt>
                <c:pt idx="3">
                  <c:v>26619</c:v>
                </c:pt>
                <c:pt idx="4">
                  <c:v>29517</c:v>
                </c:pt>
                <c:pt idx="5">
                  <c:v>32705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03-40BD-BF69-DEFEA685B32F}"/>
            </c:ext>
          </c:extLst>
        </c:ser>
        <c:dLbls/>
        <c:marker val="1"/>
        <c:axId val="123985920"/>
        <c:axId val="123987456"/>
      </c:lineChart>
      <c:dateAx>
        <c:axId val="123985920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2398745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23987456"/>
        <c:scaling>
          <c:orientation val="minMax"/>
          <c:max val="8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23985920"/>
        <c:crosses val="autoZero"/>
        <c:crossBetween val="between"/>
        <c:majorUnit val="2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5050465870498"/>
          <c:y val="0.19149648632632543"/>
          <c:w val="0.46616388510560464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75796</c:v>
                </c:pt>
                <c:pt idx="1">
                  <c:v>75796</c:v>
                </c:pt>
                <c:pt idx="2">
                  <c:v>75796</c:v>
                </c:pt>
                <c:pt idx="3">
                  <c:v>75796</c:v>
                </c:pt>
                <c:pt idx="4">
                  <c:v>75796</c:v>
                </c:pt>
                <c:pt idx="5">
                  <c:v>75796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A2-4A2F-B8C8-ED762BB7F2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Office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68563</c:v>
                </c:pt>
                <c:pt idx="1">
                  <c:v>51908</c:v>
                </c:pt>
                <c:pt idx="2">
                  <c:v>37850</c:v>
                </c:pt>
                <c:pt idx="3">
                  <c:v>36011</c:v>
                </c:pt>
                <c:pt idx="4">
                  <c:v>37800</c:v>
                </c:pt>
                <c:pt idx="5">
                  <c:v>37979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A2-4A2F-B8C8-ED762BB7F203}"/>
            </c:ext>
          </c:extLst>
        </c:ser>
        <c:dLbls/>
        <c:marker val="1"/>
        <c:axId val="124142720"/>
        <c:axId val="124144256"/>
      </c:lineChart>
      <c:dateAx>
        <c:axId val="124142720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2414425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24144256"/>
        <c:scaling>
          <c:orientation val="minMax"/>
          <c:max val="8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24142720"/>
        <c:crosses val="autoZero"/>
        <c:crossBetween val="between"/>
        <c:majorUnit val="2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5025774655869E-2"/>
          <c:y val="0.19149638716526093"/>
          <c:w val="0.815922506089616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75022</c:v>
                </c:pt>
                <c:pt idx="1">
                  <c:v>75022</c:v>
                </c:pt>
                <c:pt idx="2">
                  <c:v>75022</c:v>
                </c:pt>
                <c:pt idx="3">
                  <c:v>75022</c:v>
                </c:pt>
                <c:pt idx="4">
                  <c:v>75022</c:v>
                </c:pt>
                <c:pt idx="5">
                  <c:v>75022</c:v>
                </c:pt>
                <c:pt idx="6">
                  <c:v>75022</c:v>
                </c:pt>
                <c:pt idx="7">
                  <c:v>75022</c:v>
                </c:pt>
                <c:pt idx="8">
                  <c:v>75022</c:v>
                </c:pt>
                <c:pt idx="9">
                  <c:v>75022</c:v>
                </c:pt>
                <c:pt idx="10">
                  <c:v>75022</c:v>
                </c:pt>
                <c:pt idx="11">
                  <c:v>75022</c:v>
                </c:pt>
                <c:pt idx="12">
                  <c:v>75022</c:v>
                </c:pt>
                <c:pt idx="13">
                  <c:v>75022</c:v>
                </c:pt>
                <c:pt idx="14">
                  <c:v>75022</c:v>
                </c:pt>
                <c:pt idx="15">
                  <c:v>75022</c:v>
                </c:pt>
                <c:pt idx="16">
                  <c:v>75022</c:v>
                </c:pt>
                <c:pt idx="17">
                  <c:v>75022</c:v>
                </c:pt>
                <c:pt idx="18">
                  <c:v>75022</c:v>
                </c:pt>
                <c:pt idx="19">
                  <c:v>75022</c:v>
                </c:pt>
                <c:pt idx="20">
                  <c:v>75022</c:v>
                </c:pt>
                <c:pt idx="21">
                  <c:v>75022</c:v>
                </c:pt>
                <c:pt idx="22">
                  <c:v>75022</c:v>
                </c:pt>
                <c:pt idx="23">
                  <c:v>75022</c:v>
                </c:pt>
                <c:pt idx="24">
                  <c:v>75022</c:v>
                </c:pt>
                <c:pt idx="25">
                  <c:v>75022</c:v>
                </c:pt>
                <c:pt idx="26">
                  <c:v>75022</c:v>
                </c:pt>
                <c:pt idx="27">
                  <c:v>75022</c:v>
                </c:pt>
                <c:pt idx="28">
                  <c:v>75022</c:v>
                </c:pt>
                <c:pt idx="29">
                  <c:v>75022</c:v>
                </c:pt>
                <c:pt idx="30">
                  <c:v>75022</c:v>
                </c:pt>
                <c:pt idx="31">
                  <c:v>75022</c:v>
                </c:pt>
                <c:pt idx="32">
                  <c:v>75022</c:v>
                </c:pt>
                <c:pt idx="33">
                  <c:v>75022</c:v>
                </c:pt>
                <c:pt idx="34">
                  <c:v>75022</c:v>
                </c:pt>
                <c:pt idx="35">
                  <c:v>75022</c:v>
                </c:pt>
                <c:pt idx="36">
                  <c:v>75022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5-4391-A5E1-089D441FE0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Office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43453</c:v>
                </c:pt>
                <c:pt idx="1">
                  <c:v>43673</c:v>
                </c:pt>
                <c:pt idx="2">
                  <c:v>43392</c:v>
                </c:pt>
                <c:pt idx="3">
                  <c:v>46300</c:v>
                </c:pt>
                <c:pt idx="4">
                  <c:v>46072</c:v>
                </c:pt>
                <c:pt idx="5">
                  <c:v>47101</c:v>
                </c:pt>
                <c:pt idx="6">
                  <c:v>46811</c:v>
                </c:pt>
                <c:pt idx="7">
                  <c:v>46707</c:v>
                </c:pt>
                <c:pt idx="8">
                  <c:v>47991</c:v>
                </c:pt>
                <c:pt idx="9">
                  <c:v>48845</c:v>
                </c:pt>
                <c:pt idx="10">
                  <c:v>48217</c:v>
                </c:pt>
                <c:pt idx="11">
                  <c:v>49661</c:v>
                </c:pt>
                <c:pt idx="12">
                  <c:v>49478</c:v>
                </c:pt>
                <c:pt idx="13">
                  <c:v>50108</c:v>
                </c:pt>
                <c:pt idx="14">
                  <c:v>51260</c:v>
                </c:pt>
                <c:pt idx="15">
                  <c:v>53284</c:v>
                </c:pt>
                <c:pt idx="16">
                  <c:v>54753</c:v>
                </c:pt>
                <c:pt idx="17">
                  <c:v>55454</c:v>
                </c:pt>
                <c:pt idx="18">
                  <c:v>57258</c:v>
                </c:pt>
                <c:pt idx="19">
                  <c:v>57351</c:v>
                </c:pt>
                <c:pt idx="20">
                  <c:v>57504</c:v>
                </c:pt>
                <c:pt idx="21">
                  <c:v>56682</c:v>
                </c:pt>
                <c:pt idx="22">
                  <c:v>59742</c:v>
                </c:pt>
                <c:pt idx="23">
                  <c:v>57872</c:v>
                </c:pt>
                <c:pt idx="24">
                  <c:v>58243</c:v>
                </c:pt>
                <c:pt idx="25">
                  <c:v>62570</c:v>
                </c:pt>
                <c:pt idx="26">
                  <c:v>63365</c:v>
                </c:pt>
                <c:pt idx="27">
                  <c:v>63836</c:v>
                </c:pt>
                <c:pt idx="28">
                  <c:v>64263</c:v>
                </c:pt>
                <c:pt idx="29">
                  <c:v>68737</c:v>
                </c:pt>
                <c:pt idx="30">
                  <c:v>70325</c:v>
                </c:pt>
                <c:pt idx="31">
                  <c:v>72177</c:v>
                </c:pt>
                <c:pt idx="32">
                  <c:v>74571</c:v>
                </c:pt>
                <c:pt idx="33">
                  <c:v>74224</c:v>
                </c:pt>
                <c:pt idx="34">
                  <c:v>75502</c:v>
                </c:pt>
                <c:pt idx="35">
                  <c:v>76312</c:v>
                </c:pt>
                <c:pt idx="36">
                  <c:v>75022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C5-4391-A5E1-089D441FE0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
Office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Sheet1!$D$2:$D$38</c:f>
              <c:numCache>
                <c:formatCode>#,##0</c:formatCode>
                <c:ptCount val="37"/>
                <c:pt idx="0">
                  <c:v>35929</c:v>
                </c:pt>
                <c:pt idx="1">
                  <c:v>35765</c:v>
                </c:pt>
                <c:pt idx="2">
                  <c:v>35252</c:v>
                </c:pt>
                <c:pt idx="3">
                  <c:v>38689</c:v>
                </c:pt>
                <c:pt idx="4">
                  <c:v>38373</c:v>
                </c:pt>
                <c:pt idx="5">
                  <c:v>39393</c:v>
                </c:pt>
                <c:pt idx="6">
                  <c:v>39054</c:v>
                </c:pt>
                <c:pt idx="7">
                  <c:v>39141</c:v>
                </c:pt>
                <c:pt idx="8">
                  <c:v>40532</c:v>
                </c:pt>
                <c:pt idx="9">
                  <c:v>41117</c:v>
                </c:pt>
                <c:pt idx="10">
                  <c:v>40578</c:v>
                </c:pt>
                <c:pt idx="11">
                  <c:v>41645</c:v>
                </c:pt>
                <c:pt idx="12">
                  <c:v>41315</c:v>
                </c:pt>
                <c:pt idx="13">
                  <c:v>42097</c:v>
                </c:pt>
                <c:pt idx="14">
                  <c:v>43330</c:v>
                </c:pt>
                <c:pt idx="15">
                  <c:v>45239</c:v>
                </c:pt>
                <c:pt idx="16">
                  <c:v>45992</c:v>
                </c:pt>
                <c:pt idx="17">
                  <c:v>47541</c:v>
                </c:pt>
                <c:pt idx="18">
                  <c:v>49154</c:v>
                </c:pt>
                <c:pt idx="19">
                  <c:v>49513</c:v>
                </c:pt>
                <c:pt idx="20">
                  <c:v>49589</c:v>
                </c:pt>
                <c:pt idx="21">
                  <c:v>48793</c:v>
                </c:pt>
                <c:pt idx="22">
                  <c:v>52008</c:v>
                </c:pt>
                <c:pt idx="23">
                  <c:v>50222</c:v>
                </c:pt>
                <c:pt idx="24">
                  <c:v>50722</c:v>
                </c:pt>
                <c:pt idx="25">
                  <c:v>54622</c:v>
                </c:pt>
                <c:pt idx="26">
                  <c:v>55761</c:v>
                </c:pt>
                <c:pt idx="27">
                  <c:v>56408</c:v>
                </c:pt>
                <c:pt idx="28">
                  <c:v>56630</c:v>
                </c:pt>
                <c:pt idx="29">
                  <c:v>61163</c:v>
                </c:pt>
                <c:pt idx="30">
                  <c:v>62651</c:v>
                </c:pt>
                <c:pt idx="31">
                  <c:v>64025</c:v>
                </c:pt>
                <c:pt idx="32">
                  <c:v>66515</c:v>
                </c:pt>
                <c:pt idx="33">
                  <c:v>66453</c:v>
                </c:pt>
                <c:pt idx="34">
                  <c:v>67045</c:v>
                </c:pt>
                <c:pt idx="35">
                  <c:v>68216</c:v>
                </c:pt>
                <c:pt idx="36">
                  <c:v>67904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C5-4391-A5E1-089D441FE0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Public
Office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Sheet1!$E$2:$E$38</c:f>
              <c:numCache>
                <c:formatCode>#,##0</c:formatCode>
                <c:ptCount val="37"/>
                <c:pt idx="0">
                  <c:v>7523</c:v>
                </c:pt>
                <c:pt idx="1">
                  <c:v>7908</c:v>
                </c:pt>
                <c:pt idx="2">
                  <c:v>8140</c:v>
                </c:pt>
                <c:pt idx="3">
                  <c:v>7611</c:v>
                </c:pt>
                <c:pt idx="4">
                  <c:v>7700</c:v>
                </c:pt>
                <c:pt idx="5">
                  <c:v>7708</c:v>
                </c:pt>
                <c:pt idx="6">
                  <c:v>7757</c:v>
                </c:pt>
                <c:pt idx="7">
                  <c:v>7566</c:v>
                </c:pt>
                <c:pt idx="8">
                  <c:v>7460</c:v>
                </c:pt>
                <c:pt idx="9">
                  <c:v>7729</c:v>
                </c:pt>
                <c:pt idx="10">
                  <c:v>7640</c:v>
                </c:pt>
                <c:pt idx="11">
                  <c:v>8016</c:v>
                </c:pt>
                <c:pt idx="12">
                  <c:v>8164</c:v>
                </c:pt>
                <c:pt idx="13">
                  <c:v>8011</c:v>
                </c:pt>
                <c:pt idx="14">
                  <c:v>7931</c:v>
                </c:pt>
                <c:pt idx="15">
                  <c:v>8045</c:v>
                </c:pt>
                <c:pt idx="16">
                  <c:v>8762</c:v>
                </c:pt>
                <c:pt idx="17">
                  <c:v>7912</c:v>
                </c:pt>
                <c:pt idx="18">
                  <c:v>8104</c:v>
                </c:pt>
                <c:pt idx="19">
                  <c:v>7838</c:v>
                </c:pt>
                <c:pt idx="20">
                  <c:v>7915</c:v>
                </c:pt>
                <c:pt idx="21">
                  <c:v>7889</c:v>
                </c:pt>
                <c:pt idx="22">
                  <c:v>7734</c:v>
                </c:pt>
                <c:pt idx="23">
                  <c:v>7650</c:v>
                </c:pt>
                <c:pt idx="24">
                  <c:v>7521</c:v>
                </c:pt>
                <c:pt idx="25">
                  <c:v>7949</c:v>
                </c:pt>
                <c:pt idx="26">
                  <c:v>7604</c:v>
                </c:pt>
                <c:pt idx="27">
                  <c:v>7428</c:v>
                </c:pt>
                <c:pt idx="28">
                  <c:v>7634</c:v>
                </c:pt>
                <c:pt idx="29">
                  <c:v>7574</c:v>
                </c:pt>
                <c:pt idx="30">
                  <c:v>7674</c:v>
                </c:pt>
                <c:pt idx="31">
                  <c:v>8152</c:v>
                </c:pt>
                <c:pt idx="32">
                  <c:v>8055</c:v>
                </c:pt>
                <c:pt idx="33">
                  <c:v>7771</c:v>
                </c:pt>
                <c:pt idx="34">
                  <c:v>8457</c:v>
                </c:pt>
                <c:pt idx="35">
                  <c:v>8096</c:v>
                </c:pt>
                <c:pt idx="36">
                  <c:v>7118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EC5-4391-A5E1-089D441FE07F}"/>
            </c:ext>
          </c:extLst>
        </c:ser>
        <c:dLbls/>
        <c:marker val="1"/>
        <c:axId val="124206464"/>
        <c:axId val="124224640"/>
      </c:lineChart>
      <c:dateAx>
        <c:axId val="124206464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24224640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24224640"/>
        <c:scaling>
          <c:orientation val="minMax"/>
          <c:max val="8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24206464"/>
        <c:crosses val="autoZero"/>
        <c:crossBetween val="between"/>
        <c:majorUnit val="2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40546748850789"/>
          <c:y val="0.19149648632632543"/>
          <c:w val="0.45319950487352334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23235</c:v>
                </c:pt>
                <c:pt idx="1">
                  <c:v>23235</c:v>
                </c:pt>
                <c:pt idx="2">
                  <c:v>23235</c:v>
                </c:pt>
                <c:pt idx="3">
                  <c:v>23235</c:v>
                </c:pt>
                <c:pt idx="4">
                  <c:v>23235</c:v>
                </c:pt>
                <c:pt idx="5">
                  <c:v>23235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C-47FB-B0F6-633D7D94E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Warehouse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16707</c:v>
                </c:pt>
                <c:pt idx="1">
                  <c:v>9730</c:v>
                </c:pt>
                <c:pt idx="2">
                  <c:v>5661</c:v>
                </c:pt>
                <c:pt idx="3">
                  <c:v>6543</c:v>
                </c:pt>
                <c:pt idx="4">
                  <c:v>7047</c:v>
                </c:pt>
                <c:pt idx="5">
                  <c:v>8766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DC-47FB-B0F6-633D7D94E0EE}"/>
            </c:ext>
          </c:extLst>
        </c:ser>
        <c:dLbls/>
        <c:marker val="1"/>
        <c:axId val="124107008"/>
        <c:axId val="124112896"/>
      </c:lineChart>
      <c:dateAx>
        <c:axId val="124107008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2411289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24112896"/>
        <c:scaling>
          <c:orientation val="minMax"/>
          <c:max val="4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24107008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4258388564736E-2"/>
          <c:y val="0.19149638716526093"/>
          <c:w val="0.806330179950527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86998</c:v>
                </c:pt>
                <c:pt idx="1">
                  <c:v>86998</c:v>
                </c:pt>
                <c:pt idx="2">
                  <c:v>86998</c:v>
                </c:pt>
                <c:pt idx="3">
                  <c:v>86998</c:v>
                </c:pt>
                <c:pt idx="4">
                  <c:v>86998</c:v>
                </c:pt>
                <c:pt idx="5">
                  <c:v>86998</c:v>
                </c:pt>
                <c:pt idx="6">
                  <c:v>86998</c:v>
                </c:pt>
                <c:pt idx="7">
                  <c:v>86998</c:v>
                </c:pt>
                <c:pt idx="8">
                  <c:v>86998</c:v>
                </c:pt>
                <c:pt idx="9">
                  <c:v>86998</c:v>
                </c:pt>
                <c:pt idx="10">
                  <c:v>86998</c:v>
                </c:pt>
                <c:pt idx="11">
                  <c:v>86998</c:v>
                </c:pt>
                <c:pt idx="12">
                  <c:v>86998</c:v>
                </c:pt>
                <c:pt idx="13">
                  <c:v>86998</c:v>
                </c:pt>
                <c:pt idx="14">
                  <c:v>86998</c:v>
                </c:pt>
                <c:pt idx="15">
                  <c:v>86998</c:v>
                </c:pt>
                <c:pt idx="16">
                  <c:v>86998</c:v>
                </c:pt>
                <c:pt idx="17">
                  <c:v>86998</c:v>
                </c:pt>
                <c:pt idx="18">
                  <c:v>86998</c:v>
                </c:pt>
                <c:pt idx="19">
                  <c:v>86998</c:v>
                </c:pt>
                <c:pt idx="20">
                  <c:v>86998</c:v>
                </c:pt>
                <c:pt idx="21">
                  <c:v>86998</c:v>
                </c:pt>
                <c:pt idx="22">
                  <c:v>86998</c:v>
                </c:pt>
                <c:pt idx="23">
                  <c:v>86998</c:v>
                </c:pt>
                <c:pt idx="24">
                  <c:v>86998</c:v>
                </c:pt>
                <c:pt idx="25">
                  <c:v>86998</c:v>
                </c:pt>
                <c:pt idx="26">
                  <c:v>86998</c:v>
                </c:pt>
                <c:pt idx="27">
                  <c:v>86998</c:v>
                </c:pt>
                <c:pt idx="28">
                  <c:v>86998</c:v>
                </c:pt>
                <c:pt idx="29">
                  <c:v>86998</c:v>
                </c:pt>
                <c:pt idx="30">
                  <c:v>86998</c:v>
                </c:pt>
                <c:pt idx="31">
                  <c:v>86998</c:v>
                </c:pt>
                <c:pt idx="32">
                  <c:v>86998</c:v>
                </c:pt>
                <c:pt idx="33">
                  <c:v>86998</c:v>
                </c:pt>
                <c:pt idx="34">
                  <c:v>86998</c:v>
                </c:pt>
                <c:pt idx="35">
                  <c:v>86998</c:v>
                </c:pt>
                <c:pt idx="36">
                  <c:v>86998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3-4F0E-9486-AE7D90D047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Highway and
 street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81506</c:v>
                </c:pt>
                <c:pt idx="1">
                  <c:v>80943</c:v>
                </c:pt>
                <c:pt idx="2">
                  <c:v>83480</c:v>
                </c:pt>
                <c:pt idx="3">
                  <c:v>84946</c:v>
                </c:pt>
                <c:pt idx="4">
                  <c:v>85756</c:v>
                </c:pt>
                <c:pt idx="5">
                  <c:v>80825</c:v>
                </c:pt>
                <c:pt idx="6">
                  <c:v>84002</c:v>
                </c:pt>
                <c:pt idx="7">
                  <c:v>85013</c:v>
                </c:pt>
                <c:pt idx="8">
                  <c:v>84956</c:v>
                </c:pt>
                <c:pt idx="9">
                  <c:v>88824</c:v>
                </c:pt>
                <c:pt idx="10">
                  <c:v>86161</c:v>
                </c:pt>
                <c:pt idx="11">
                  <c:v>86317</c:v>
                </c:pt>
                <c:pt idx="12">
                  <c:v>82816</c:v>
                </c:pt>
                <c:pt idx="13">
                  <c:v>83507</c:v>
                </c:pt>
                <c:pt idx="14">
                  <c:v>83661</c:v>
                </c:pt>
                <c:pt idx="15">
                  <c:v>88583</c:v>
                </c:pt>
                <c:pt idx="16">
                  <c:v>90351</c:v>
                </c:pt>
                <c:pt idx="17">
                  <c:v>93825</c:v>
                </c:pt>
                <c:pt idx="18">
                  <c:v>91512</c:v>
                </c:pt>
                <c:pt idx="19">
                  <c:v>92503</c:v>
                </c:pt>
                <c:pt idx="20">
                  <c:v>90800</c:v>
                </c:pt>
                <c:pt idx="21">
                  <c:v>91352</c:v>
                </c:pt>
                <c:pt idx="22">
                  <c:v>85812</c:v>
                </c:pt>
                <c:pt idx="23">
                  <c:v>93258</c:v>
                </c:pt>
                <c:pt idx="24">
                  <c:v>96720</c:v>
                </c:pt>
                <c:pt idx="25">
                  <c:v>93929</c:v>
                </c:pt>
                <c:pt idx="26">
                  <c:v>94054</c:v>
                </c:pt>
                <c:pt idx="27">
                  <c:v>89652</c:v>
                </c:pt>
                <c:pt idx="28">
                  <c:v>89281</c:v>
                </c:pt>
                <c:pt idx="29">
                  <c:v>88430</c:v>
                </c:pt>
                <c:pt idx="30">
                  <c:v>87901</c:v>
                </c:pt>
                <c:pt idx="31">
                  <c:v>87551</c:v>
                </c:pt>
                <c:pt idx="32">
                  <c:v>91854</c:v>
                </c:pt>
                <c:pt idx="33">
                  <c:v>94525</c:v>
                </c:pt>
                <c:pt idx="34">
                  <c:v>92356</c:v>
                </c:pt>
                <c:pt idx="35">
                  <c:v>89849</c:v>
                </c:pt>
                <c:pt idx="36">
                  <c:v>86998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893-4F0E-9486-AE7D90D04759}"/>
            </c:ext>
          </c:extLst>
        </c:ser>
        <c:dLbls/>
        <c:marker val="1"/>
        <c:axId val="97741056"/>
        <c:axId val="97845248"/>
      </c:lineChart>
      <c:dateAx>
        <c:axId val="97741056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97845248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97845248"/>
        <c:scaling>
          <c:orientation val="minMax"/>
          <c:max val="12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97741056"/>
        <c:crosses val="autoZero"/>
        <c:crossBetween val="between"/>
        <c:majorUnit val="3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46420816103039E-2"/>
          <c:y val="0.19149638716526093"/>
          <c:w val="0.81112634302007258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 month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23235</c:v>
                </c:pt>
                <c:pt idx="1">
                  <c:v>23235</c:v>
                </c:pt>
                <c:pt idx="2">
                  <c:v>23235</c:v>
                </c:pt>
                <c:pt idx="3">
                  <c:v>23235</c:v>
                </c:pt>
                <c:pt idx="4">
                  <c:v>23235</c:v>
                </c:pt>
                <c:pt idx="5">
                  <c:v>23235</c:v>
                </c:pt>
                <c:pt idx="6">
                  <c:v>23235</c:v>
                </c:pt>
                <c:pt idx="7">
                  <c:v>23235</c:v>
                </c:pt>
                <c:pt idx="8">
                  <c:v>23235</c:v>
                </c:pt>
                <c:pt idx="9">
                  <c:v>23235</c:v>
                </c:pt>
                <c:pt idx="10">
                  <c:v>23235</c:v>
                </c:pt>
                <c:pt idx="11">
                  <c:v>23235</c:v>
                </c:pt>
                <c:pt idx="12">
                  <c:v>23235</c:v>
                </c:pt>
                <c:pt idx="13">
                  <c:v>23235</c:v>
                </c:pt>
                <c:pt idx="14">
                  <c:v>23235</c:v>
                </c:pt>
                <c:pt idx="15">
                  <c:v>23235</c:v>
                </c:pt>
                <c:pt idx="16">
                  <c:v>23235</c:v>
                </c:pt>
                <c:pt idx="17">
                  <c:v>23235</c:v>
                </c:pt>
                <c:pt idx="18">
                  <c:v>23235</c:v>
                </c:pt>
                <c:pt idx="19">
                  <c:v>23235</c:v>
                </c:pt>
                <c:pt idx="20">
                  <c:v>23235</c:v>
                </c:pt>
                <c:pt idx="21">
                  <c:v>23235</c:v>
                </c:pt>
                <c:pt idx="22">
                  <c:v>23235</c:v>
                </c:pt>
                <c:pt idx="23">
                  <c:v>23235</c:v>
                </c:pt>
                <c:pt idx="24">
                  <c:v>23235</c:v>
                </c:pt>
                <c:pt idx="25">
                  <c:v>23235</c:v>
                </c:pt>
                <c:pt idx="26">
                  <c:v>23235</c:v>
                </c:pt>
                <c:pt idx="27">
                  <c:v>23235</c:v>
                </c:pt>
                <c:pt idx="28">
                  <c:v>23235</c:v>
                </c:pt>
                <c:pt idx="29">
                  <c:v>23235</c:v>
                </c:pt>
                <c:pt idx="30">
                  <c:v>23235</c:v>
                </c:pt>
                <c:pt idx="31">
                  <c:v>23235</c:v>
                </c:pt>
                <c:pt idx="32">
                  <c:v>23235</c:v>
                </c:pt>
                <c:pt idx="33">
                  <c:v>23235</c:v>
                </c:pt>
                <c:pt idx="34">
                  <c:v>23235</c:v>
                </c:pt>
                <c:pt idx="35">
                  <c:v>23235</c:v>
                </c:pt>
                <c:pt idx="36">
                  <c:v>23235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E9-4865-8B74-F07AC6996C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Warehouse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9725</c:v>
                </c:pt>
                <c:pt idx="1">
                  <c:v>10633</c:v>
                </c:pt>
                <c:pt idx="2">
                  <c:v>11147</c:v>
                </c:pt>
                <c:pt idx="3">
                  <c:v>12655</c:v>
                </c:pt>
                <c:pt idx="4">
                  <c:v>12955</c:v>
                </c:pt>
                <c:pt idx="5">
                  <c:v>13466</c:v>
                </c:pt>
                <c:pt idx="6">
                  <c:v>14157</c:v>
                </c:pt>
                <c:pt idx="7">
                  <c:v>14318</c:v>
                </c:pt>
                <c:pt idx="8">
                  <c:v>15262</c:v>
                </c:pt>
                <c:pt idx="9">
                  <c:v>15718</c:v>
                </c:pt>
                <c:pt idx="10">
                  <c:v>16476</c:v>
                </c:pt>
                <c:pt idx="11">
                  <c:v>16283</c:v>
                </c:pt>
                <c:pt idx="12">
                  <c:v>15673</c:v>
                </c:pt>
                <c:pt idx="13">
                  <c:v>14913</c:v>
                </c:pt>
                <c:pt idx="14">
                  <c:v>15273</c:v>
                </c:pt>
                <c:pt idx="15">
                  <c:v>15301</c:v>
                </c:pt>
                <c:pt idx="16">
                  <c:v>15216</c:v>
                </c:pt>
                <c:pt idx="17">
                  <c:v>15171</c:v>
                </c:pt>
                <c:pt idx="18">
                  <c:v>15641</c:v>
                </c:pt>
                <c:pt idx="19">
                  <c:v>16766</c:v>
                </c:pt>
                <c:pt idx="20">
                  <c:v>16862</c:v>
                </c:pt>
                <c:pt idx="21">
                  <c:v>17454</c:v>
                </c:pt>
                <c:pt idx="22">
                  <c:v>16652</c:v>
                </c:pt>
                <c:pt idx="23">
                  <c:v>17903</c:v>
                </c:pt>
                <c:pt idx="24">
                  <c:v>17856</c:v>
                </c:pt>
                <c:pt idx="25">
                  <c:v>17989</c:v>
                </c:pt>
                <c:pt idx="26">
                  <c:v>18815</c:v>
                </c:pt>
                <c:pt idx="27">
                  <c:v>18488</c:v>
                </c:pt>
                <c:pt idx="28">
                  <c:v>19991</c:v>
                </c:pt>
                <c:pt idx="29">
                  <c:v>19644</c:v>
                </c:pt>
                <c:pt idx="30">
                  <c:v>19534</c:v>
                </c:pt>
                <c:pt idx="31">
                  <c:v>19207</c:v>
                </c:pt>
                <c:pt idx="32">
                  <c:v>19214</c:v>
                </c:pt>
                <c:pt idx="33">
                  <c:v>20436</c:v>
                </c:pt>
                <c:pt idx="34">
                  <c:v>21224</c:v>
                </c:pt>
                <c:pt idx="35">
                  <c:v>22545</c:v>
                </c:pt>
                <c:pt idx="36">
                  <c:v>23235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E9-4865-8B74-F07AC6996C65}"/>
            </c:ext>
          </c:extLst>
        </c:ser>
        <c:dLbls/>
        <c:marker val="1"/>
        <c:axId val="124290560"/>
        <c:axId val="124292096"/>
      </c:lineChart>
      <c:dateAx>
        <c:axId val="124290560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24292096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24292096"/>
        <c:scaling>
          <c:orientation val="minMax"/>
          <c:max val="4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24290560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40546748850789"/>
          <c:y val="0.19149648632632543"/>
          <c:w val="0.45319950487352334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27164</c:v>
                </c:pt>
                <c:pt idx="1">
                  <c:v>27164</c:v>
                </c:pt>
                <c:pt idx="2">
                  <c:v>27164</c:v>
                </c:pt>
                <c:pt idx="3">
                  <c:v>27164</c:v>
                </c:pt>
                <c:pt idx="4">
                  <c:v>27164</c:v>
                </c:pt>
                <c:pt idx="5">
                  <c:v>27164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6A-43D3-85D2-E9B551C6F3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Lodging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#,###">
                  <c:v>35364</c:v>
                </c:pt>
                <c:pt idx="1">
                  <c:v>25388</c:v>
                </c:pt>
                <c:pt idx="2">
                  <c:v>11201</c:v>
                </c:pt>
                <c:pt idx="3">
                  <c:v>8395</c:v>
                </c:pt>
                <c:pt idx="4">
                  <c:v>10197</c:v>
                </c:pt>
                <c:pt idx="5">
                  <c:v>13028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6A-43D3-85D2-E9B551C6F3F8}"/>
            </c:ext>
          </c:extLst>
        </c:ser>
        <c:dLbls/>
        <c:marker val="1"/>
        <c:axId val="124379904"/>
        <c:axId val="124381440"/>
      </c:lineChart>
      <c:dateAx>
        <c:axId val="124379904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12438144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124381440"/>
        <c:scaling>
          <c:orientation val="minMax"/>
          <c:max val="4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124379904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446420816103039E-2"/>
          <c:y val="0.19149638716526093"/>
          <c:w val="0.81112634302007258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28340</c:v>
                </c:pt>
                <c:pt idx="1">
                  <c:v>28340</c:v>
                </c:pt>
                <c:pt idx="2">
                  <c:v>28340</c:v>
                </c:pt>
                <c:pt idx="3">
                  <c:v>28340</c:v>
                </c:pt>
                <c:pt idx="4">
                  <c:v>28340</c:v>
                </c:pt>
                <c:pt idx="5">
                  <c:v>28340</c:v>
                </c:pt>
                <c:pt idx="6">
                  <c:v>28340</c:v>
                </c:pt>
                <c:pt idx="7">
                  <c:v>28340</c:v>
                </c:pt>
                <c:pt idx="8">
                  <c:v>28340</c:v>
                </c:pt>
                <c:pt idx="9">
                  <c:v>28340</c:v>
                </c:pt>
                <c:pt idx="10">
                  <c:v>28340</c:v>
                </c:pt>
                <c:pt idx="11">
                  <c:v>28340</c:v>
                </c:pt>
                <c:pt idx="12">
                  <c:v>28340</c:v>
                </c:pt>
                <c:pt idx="13">
                  <c:v>28340</c:v>
                </c:pt>
                <c:pt idx="14">
                  <c:v>28340</c:v>
                </c:pt>
                <c:pt idx="15">
                  <c:v>28340</c:v>
                </c:pt>
                <c:pt idx="16">
                  <c:v>28340</c:v>
                </c:pt>
                <c:pt idx="17">
                  <c:v>28340</c:v>
                </c:pt>
                <c:pt idx="18">
                  <c:v>28340</c:v>
                </c:pt>
                <c:pt idx="19">
                  <c:v>28340</c:v>
                </c:pt>
                <c:pt idx="20">
                  <c:v>28340</c:v>
                </c:pt>
                <c:pt idx="21">
                  <c:v>28340</c:v>
                </c:pt>
                <c:pt idx="22">
                  <c:v>28340</c:v>
                </c:pt>
                <c:pt idx="23">
                  <c:v>28340</c:v>
                </c:pt>
                <c:pt idx="24">
                  <c:v>28340</c:v>
                </c:pt>
                <c:pt idx="25">
                  <c:v>28340</c:v>
                </c:pt>
                <c:pt idx="26">
                  <c:v>28340</c:v>
                </c:pt>
                <c:pt idx="27">
                  <c:v>28340</c:v>
                </c:pt>
                <c:pt idx="28">
                  <c:v>28340</c:v>
                </c:pt>
                <c:pt idx="29">
                  <c:v>28340</c:v>
                </c:pt>
                <c:pt idx="30">
                  <c:v>28340</c:v>
                </c:pt>
                <c:pt idx="31">
                  <c:v>28340</c:v>
                </c:pt>
                <c:pt idx="32">
                  <c:v>28340</c:v>
                </c:pt>
                <c:pt idx="33">
                  <c:v>28340</c:v>
                </c:pt>
                <c:pt idx="34">
                  <c:v>28340</c:v>
                </c:pt>
                <c:pt idx="35">
                  <c:v>28340</c:v>
                </c:pt>
                <c:pt idx="36">
                  <c:v>28340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CF-4FD5-8723-C1E7D64337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
Lodging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14853</c:v>
                </c:pt>
                <c:pt idx="1">
                  <c:v>15458</c:v>
                </c:pt>
                <c:pt idx="2">
                  <c:v>15038</c:v>
                </c:pt>
                <c:pt idx="3">
                  <c:v>15316</c:v>
                </c:pt>
                <c:pt idx="4">
                  <c:v>15095</c:v>
                </c:pt>
                <c:pt idx="5">
                  <c:v>15548</c:v>
                </c:pt>
                <c:pt idx="6">
                  <c:v>16353</c:v>
                </c:pt>
                <c:pt idx="7">
                  <c:v>16162</c:v>
                </c:pt>
                <c:pt idx="8">
                  <c:v>17038</c:v>
                </c:pt>
                <c:pt idx="9">
                  <c:v>18132</c:v>
                </c:pt>
                <c:pt idx="10">
                  <c:v>18052</c:v>
                </c:pt>
                <c:pt idx="11">
                  <c:v>18296</c:v>
                </c:pt>
                <c:pt idx="12">
                  <c:v>18347</c:v>
                </c:pt>
                <c:pt idx="13">
                  <c:v>18269</c:v>
                </c:pt>
                <c:pt idx="14">
                  <c:v>18627</c:v>
                </c:pt>
                <c:pt idx="15">
                  <c:v>19911</c:v>
                </c:pt>
                <c:pt idx="16">
                  <c:v>21141</c:v>
                </c:pt>
                <c:pt idx="17">
                  <c:v>22803</c:v>
                </c:pt>
                <c:pt idx="18">
                  <c:v>21718</c:v>
                </c:pt>
                <c:pt idx="19">
                  <c:v>23011</c:v>
                </c:pt>
                <c:pt idx="20">
                  <c:v>23050</c:v>
                </c:pt>
                <c:pt idx="21">
                  <c:v>22065</c:v>
                </c:pt>
                <c:pt idx="22">
                  <c:v>22135</c:v>
                </c:pt>
                <c:pt idx="23">
                  <c:v>22302</c:v>
                </c:pt>
                <c:pt idx="24">
                  <c:v>23113</c:v>
                </c:pt>
                <c:pt idx="25">
                  <c:v>24270</c:v>
                </c:pt>
                <c:pt idx="26">
                  <c:v>25801</c:v>
                </c:pt>
                <c:pt idx="27">
                  <c:v>25883</c:v>
                </c:pt>
                <c:pt idx="28">
                  <c:v>27467</c:v>
                </c:pt>
                <c:pt idx="29">
                  <c:v>27384</c:v>
                </c:pt>
                <c:pt idx="30">
                  <c:v>27208</c:v>
                </c:pt>
                <c:pt idx="31">
                  <c:v>27811</c:v>
                </c:pt>
                <c:pt idx="32">
                  <c:v>28663</c:v>
                </c:pt>
                <c:pt idx="33">
                  <c:v>26974</c:v>
                </c:pt>
                <c:pt idx="34">
                  <c:v>28592</c:v>
                </c:pt>
                <c:pt idx="35">
                  <c:v>28293</c:v>
                </c:pt>
                <c:pt idx="36">
                  <c:v>28340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CF-4FD5-8723-C1E7D643375C}"/>
            </c:ext>
          </c:extLst>
        </c:ser>
        <c:dLbls/>
        <c:marker val="1"/>
        <c:axId val="124518400"/>
        <c:axId val="124519936"/>
      </c:lineChart>
      <c:dateAx>
        <c:axId val="124518400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124519936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124519936"/>
        <c:scaling>
          <c:orientation val="minMax"/>
          <c:max val="4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124518400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72790926143541"/>
          <c:y val="6.9274278215223112E-2"/>
          <c:w val="0.68194237634320065"/>
          <c:h val="0.74726071741032374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
 (inc. Improvements)2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Sheet1!$A$2:$A$73</c:f>
              <c:numCache>
                <c:formatCode>[$-409]mmm\-yy;@</c:formatCode>
                <c:ptCount val="72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</c:numCache>
            </c:numRef>
          </c:cat>
          <c:val>
            <c:numRef>
              <c:f>Sheet1!$B$2:$B$73</c:f>
              <c:numCache>
                <c:formatCode>0.0%</c:formatCode>
                <c:ptCount val="72"/>
                <c:pt idx="0">
                  <c:v>-5.2586711707225765E-2</c:v>
                </c:pt>
                <c:pt idx="1">
                  <c:v>-5.0367219487326566E-2</c:v>
                </c:pt>
                <c:pt idx="2">
                  <c:v>-4.0944498345051733E-2</c:v>
                </c:pt>
                <c:pt idx="3">
                  <c:v>-3.7289888802689429E-2</c:v>
                </c:pt>
                <c:pt idx="4">
                  <c:v>-2.4587952467050294E-2</c:v>
                </c:pt>
                <c:pt idx="5">
                  <c:v>-8.9359300715767635E-3</c:v>
                </c:pt>
                <c:pt idx="6">
                  <c:v>2.0991396900219041E-2</c:v>
                </c:pt>
                <c:pt idx="7">
                  <c:v>5.964655157722526E-2</c:v>
                </c:pt>
                <c:pt idx="8">
                  <c:v>5.8248655110579785E-2</c:v>
                </c:pt>
                <c:pt idx="9">
                  <c:v>5.7115190155449316E-2</c:v>
                </c:pt>
                <c:pt idx="10">
                  <c:v>4.8064034151547516E-2</c:v>
                </c:pt>
                <c:pt idx="11">
                  <c:v>4.4321341380713412E-2</c:v>
                </c:pt>
                <c:pt idx="12">
                  <c:v>4.7689125096706912E-2</c:v>
                </c:pt>
                <c:pt idx="13">
                  <c:v>5.0828335360483153E-2</c:v>
                </c:pt>
                <c:pt idx="14">
                  <c:v>4.4824026044311988E-2</c:v>
                </c:pt>
                <c:pt idx="15">
                  <c:v>5.4367680240679082E-2</c:v>
                </c:pt>
                <c:pt idx="16">
                  <c:v>6.9670185404599808E-2</c:v>
                </c:pt>
                <c:pt idx="17">
                  <c:v>8.2344699886935269E-2</c:v>
                </c:pt>
                <c:pt idx="18">
                  <c:v>9.0151598575780978E-2</c:v>
                </c:pt>
                <c:pt idx="19">
                  <c:v>0.10163801283391499</c:v>
                </c:pt>
                <c:pt idx="20">
                  <c:v>0.13473975542941063</c:v>
                </c:pt>
                <c:pt idx="21">
                  <c:v>0.17381382793310582</c:v>
                </c:pt>
                <c:pt idx="22">
                  <c:v>0.19583803445087555</c:v>
                </c:pt>
                <c:pt idx="23">
                  <c:v>0.19981898836411749</c:v>
                </c:pt>
                <c:pt idx="24">
                  <c:v>0.20132919164920898</c:v>
                </c:pt>
                <c:pt idx="25">
                  <c:v>0.21891925331970993</c:v>
                </c:pt>
                <c:pt idx="26">
                  <c:v>0.23101688229411135</c:v>
                </c:pt>
                <c:pt idx="27">
                  <c:v>0.22254622988343567</c:v>
                </c:pt>
                <c:pt idx="28">
                  <c:v>0.2127763862247832</c:v>
                </c:pt>
                <c:pt idx="29">
                  <c:v>0.20008402438978232</c:v>
                </c:pt>
                <c:pt idx="30">
                  <c:v>0.20048561305842696</c:v>
                </c:pt>
                <c:pt idx="31">
                  <c:v>0.19267869851639632</c:v>
                </c:pt>
                <c:pt idx="32">
                  <c:v>0.18315082130413138</c:v>
                </c:pt>
                <c:pt idx="33">
                  <c:v>0.16842828581393024</c:v>
                </c:pt>
                <c:pt idx="34">
                  <c:v>0.18473784780764949</c:v>
                </c:pt>
                <c:pt idx="35">
                  <c:v>0.20160878404205299</c:v>
                </c:pt>
                <c:pt idx="36">
                  <c:v>0.20716910536513666</c:v>
                </c:pt>
                <c:pt idx="37">
                  <c:v>0.18451926823597983</c:v>
                </c:pt>
                <c:pt idx="38">
                  <c:v>0.18927535668971235</c:v>
                </c:pt>
                <c:pt idx="39">
                  <c:v>0.18392333882623005</c:v>
                </c:pt>
                <c:pt idx="40">
                  <c:v>0.17178599387717439</c:v>
                </c:pt>
                <c:pt idx="41">
                  <c:v>0.14811731052470573</c:v>
                </c:pt>
                <c:pt idx="42">
                  <c:v>0.12784881528551262</c:v>
                </c:pt>
                <c:pt idx="43">
                  <c:v>0.10554855135439488</c:v>
                </c:pt>
                <c:pt idx="44">
                  <c:v>0.11026435437971231</c:v>
                </c:pt>
                <c:pt idx="45">
                  <c:v>0.10762224494500237</c:v>
                </c:pt>
                <c:pt idx="46">
                  <c:v>0.11160177790044448</c:v>
                </c:pt>
                <c:pt idx="47">
                  <c:v>0.11915164345152975</c:v>
                </c:pt>
                <c:pt idx="48">
                  <c:v>0.11838252793659404</c:v>
                </c:pt>
                <c:pt idx="49">
                  <c:v>0.13318829802820173</c:v>
                </c:pt>
                <c:pt idx="50">
                  <c:v>0.12738787629718937</c:v>
                </c:pt>
                <c:pt idx="51">
                  <c:v>0.14340336919523303</c:v>
                </c:pt>
                <c:pt idx="52">
                  <c:v>0.16424914791629894</c:v>
                </c:pt>
                <c:pt idx="53">
                  <c:v>0.19342539357263142</c:v>
                </c:pt>
                <c:pt idx="54">
                  <c:v>0.20833759322249337</c:v>
                </c:pt>
                <c:pt idx="55">
                  <c:v>0.22624557130203721</c:v>
                </c:pt>
                <c:pt idx="56">
                  <c:v>0.21715665311557761</c:v>
                </c:pt>
                <c:pt idx="57">
                  <c:v>0.18827892581277769</c:v>
                </c:pt>
                <c:pt idx="58">
                  <c:v>0.16255004603718148</c:v>
                </c:pt>
                <c:pt idx="59">
                  <c:v>0.13223109313451759</c:v>
                </c:pt>
                <c:pt idx="60">
                  <c:v>0.11358912434551088</c:v>
                </c:pt>
                <c:pt idx="61">
                  <c:v>0.1116307094835241</c:v>
                </c:pt>
                <c:pt idx="62">
                  <c:v>0.13066737479932891</c:v>
                </c:pt>
                <c:pt idx="63">
                  <c:v>5.5074790879207289E-2</c:v>
                </c:pt>
                <c:pt idx="64">
                  <c:v>3.6643853191320616E-2</c:v>
                </c:pt>
                <c:pt idx="65">
                  <c:v>3.151333522077289E-2</c:v>
                </c:pt>
                <c:pt idx="66">
                  <c:v>4.4100059226939804E-2</c:v>
                </c:pt>
                <c:pt idx="67">
                  <c:v>2.976854213598544E-2</c:v>
                </c:pt>
                <c:pt idx="68">
                  <c:v>2.8330123771953633E-3</c:v>
                </c:pt>
                <c:pt idx="69">
                  <c:v>3.1832603214021891E-2</c:v>
                </c:pt>
                <c:pt idx="70">
                  <c:v>4.7417868576373826E-2</c:v>
                </c:pt>
                <c:pt idx="71">
                  <c:v>5.3043279281440855E-2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CD-4865-AD16-55F535A974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Improvements</c:v>
                </c:pt>
              </c:strCache>
            </c:strRef>
          </c:tx>
          <c:spPr>
            <a:ln w="38100">
              <a:solidFill>
                <a:srgbClr val="4F81BD"/>
              </a:solidFill>
            </a:ln>
          </c:spPr>
          <c:marker>
            <c:symbol val="none"/>
          </c:marker>
          <c:cat>
            <c:numRef>
              <c:f>Sheet1!$A$2:$A$73</c:f>
              <c:numCache>
                <c:formatCode>[$-409]mmm\-yy;@</c:formatCode>
                <c:ptCount val="72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</c:numCache>
            </c:numRef>
          </c:cat>
          <c:val>
            <c:numRef>
              <c:f>Sheet1!$C$2:$C$73</c:f>
              <c:numCache>
                <c:formatCode>0.0%</c:formatCode>
                <c:ptCount val="72"/>
                <c:pt idx="0">
                  <c:v>-3.3242100024881809E-2</c:v>
                </c:pt>
                <c:pt idx="1">
                  <c:v>-1.737443701662518E-2</c:v>
                </c:pt>
                <c:pt idx="2">
                  <c:v>7.5788870248442502E-3</c:v>
                </c:pt>
                <c:pt idx="3">
                  <c:v>3.9707552890733772E-2</c:v>
                </c:pt>
                <c:pt idx="4">
                  <c:v>6.665564153226157E-2</c:v>
                </c:pt>
                <c:pt idx="5">
                  <c:v>8.5238774181056506E-2</c:v>
                </c:pt>
                <c:pt idx="6">
                  <c:v>0.10687036702223827</c:v>
                </c:pt>
                <c:pt idx="7">
                  <c:v>0.10692284996468393</c:v>
                </c:pt>
                <c:pt idx="8">
                  <c:v>9.0967879099268303E-2</c:v>
                </c:pt>
                <c:pt idx="9">
                  <c:v>7.1301704560516765E-2</c:v>
                </c:pt>
                <c:pt idx="10">
                  <c:v>3.9609103314698246E-2</c:v>
                </c:pt>
                <c:pt idx="11">
                  <c:v>8.4304746044962554E-3</c:v>
                </c:pt>
                <c:pt idx="12">
                  <c:v>-1.9337348363960814E-2</c:v>
                </c:pt>
                <c:pt idx="13">
                  <c:v>-4.6156974379829199E-2</c:v>
                </c:pt>
                <c:pt idx="14">
                  <c:v>-6.6149031944979009E-2</c:v>
                </c:pt>
                <c:pt idx="15">
                  <c:v>-7.0812453791177191E-2</c:v>
                </c:pt>
                <c:pt idx="16">
                  <c:v>-7.3816576497180694E-2</c:v>
                </c:pt>
                <c:pt idx="17">
                  <c:v>-7.7173234285158182E-2</c:v>
                </c:pt>
                <c:pt idx="18">
                  <c:v>-6.4455007268747672E-2</c:v>
                </c:pt>
                <c:pt idx="19">
                  <c:v>-5.9560925964815929E-2</c:v>
                </c:pt>
                <c:pt idx="20">
                  <c:v>-4.4845925865778902E-2</c:v>
                </c:pt>
                <c:pt idx="21">
                  <c:v>-1.9094988287307404E-2</c:v>
                </c:pt>
                <c:pt idx="22">
                  <c:v>8.7395413434504226E-3</c:v>
                </c:pt>
                <c:pt idx="23">
                  <c:v>1.4148346922627033E-2</c:v>
                </c:pt>
                <c:pt idx="24">
                  <c:v>2.9700458410609934E-2</c:v>
                </c:pt>
                <c:pt idx="25">
                  <c:v>2.4115327222340652E-2</c:v>
                </c:pt>
                <c:pt idx="26">
                  <c:v>1.8331362219116229E-2</c:v>
                </c:pt>
                <c:pt idx="27">
                  <c:v>7.3114667138184089E-3</c:v>
                </c:pt>
                <c:pt idx="28">
                  <c:v>3.2863146580206356E-3</c:v>
                </c:pt>
                <c:pt idx="29">
                  <c:v>1.169688288177448E-2</c:v>
                </c:pt>
                <c:pt idx="30">
                  <c:v>3.0440855521606289E-2</c:v>
                </c:pt>
                <c:pt idx="31">
                  <c:v>2.931324721725987E-2</c:v>
                </c:pt>
                <c:pt idx="32">
                  <c:v>6.0969804134929279E-2</c:v>
                </c:pt>
                <c:pt idx="33">
                  <c:v>9.7938967886243816E-2</c:v>
                </c:pt>
                <c:pt idx="34">
                  <c:v>0.1387303133080359</c:v>
                </c:pt>
                <c:pt idx="35">
                  <c:v>0.17982749993639383</c:v>
                </c:pt>
                <c:pt idx="36">
                  <c:v>0.2070890291666313</c:v>
                </c:pt>
                <c:pt idx="37">
                  <c:v>0.22565677065716092</c:v>
                </c:pt>
                <c:pt idx="38">
                  <c:v>0.26132784317865887</c:v>
                </c:pt>
                <c:pt idx="39">
                  <c:v>0.22885454242256686</c:v>
                </c:pt>
                <c:pt idx="40">
                  <c:v>0.21712594622126213</c:v>
                </c:pt>
                <c:pt idx="41">
                  <c:v>0.169898021229652</c:v>
                </c:pt>
                <c:pt idx="42">
                  <c:v>0.10262036480086752</c:v>
                </c:pt>
                <c:pt idx="43">
                  <c:v>5.7432517001126483E-2</c:v>
                </c:pt>
                <c:pt idx="44">
                  <c:v>3.0239415403352465E-2</c:v>
                </c:pt>
                <c:pt idx="45">
                  <c:v>-2.3589240855339751E-2</c:v>
                </c:pt>
                <c:pt idx="46">
                  <c:v>-1.1294520093482065E-2</c:v>
                </c:pt>
                <c:pt idx="47">
                  <c:v>-2.6883845971376621E-3</c:v>
                </c:pt>
                <c:pt idx="48">
                  <c:v>-6.8131589690170183E-3</c:v>
                </c:pt>
                <c:pt idx="49">
                  <c:v>2.2191243799401354E-2</c:v>
                </c:pt>
                <c:pt idx="50">
                  <c:v>6.0177176339285716E-2</c:v>
                </c:pt>
                <c:pt idx="51">
                  <c:v>8.0928777533354285E-2</c:v>
                </c:pt>
                <c:pt idx="52">
                  <c:v>0.11193442954133868</c:v>
                </c:pt>
                <c:pt idx="53">
                  <c:v>0.14714770457599816</c:v>
                </c:pt>
                <c:pt idx="54">
                  <c:v>0.17801767191701884</c:v>
                </c:pt>
                <c:pt idx="55">
                  <c:v>0.17820844643646241</c:v>
                </c:pt>
                <c:pt idx="56">
                  <c:v>0.1597551680691876</c:v>
                </c:pt>
                <c:pt idx="57">
                  <c:v>0.10373525351405624</c:v>
                </c:pt>
                <c:pt idx="58">
                  <c:v>7.1941480437554509E-2</c:v>
                </c:pt>
                <c:pt idx="59">
                  <c:v>3.3277354533201672E-2</c:v>
                </c:pt>
                <c:pt idx="60">
                  <c:v>1.75820282049465E-2</c:v>
                </c:pt>
                <c:pt idx="61">
                  <c:v>2.7808352889867296E-2</c:v>
                </c:pt>
                <c:pt idx="62">
                  <c:v>5.2932158671465314E-2</c:v>
                </c:pt>
                <c:pt idx="63">
                  <c:v>-5.3144182420065675E-2</c:v>
                </c:pt>
                <c:pt idx="64">
                  <c:v>-6.5542815985672853E-2</c:v>
                </c:pt>
                <c:pt idx="65">
                  <c:v>-3.5022880406992932E-2</c:v>
                </c:pt>
                <c:pt idx="66">
                  <c:v>3.2442163071765409E-2</c:v>
                </c:pt>
                <c:pt idx="67">
                  <c:v>5.9251768109729958E-2</c:v>
                </c:pt>
                <c:pt idx="68">
                  <c:v>2.4839222366029822E-2</c:v>
                </c:pt>
                <c:pt idx="69">
                  <c:v>8.926680548350191E-2</c:v>
                </c:pt>
                <c:pt idx="70">
                  <c:v>0.11302406143700829</c:v>
                </c:pt>
                <c:pt idx="71">
                  <c:v>0.12086356026785716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CD-4865-AD16-55F535A974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single 
family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Sheet1!$A$2:$A$73</c:f>
              <c:numCache>
                <c:formatCode>[$-409]mmm\-yy;@</c:formatCode>
                <c:ptCount val="72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</c:numCache>
            </c:numRef>
          </c:cat>
          <c:val>
            <c:numRef>
              <c:f>Sheet1!$D$2:$D$73</c:f>
              <c:numCache>
                <c:formatCode>0.0%</c:formatCode>
                <c:ptCount val="72"/>
                <c:pt idx="0">
                  <c:v>-5.0539190596374794E-2</c:v>
                </c:pt>
                <c:pt idx="1">
                  <c:v>-7.0647910892642385E-2</c:v>
                </c:pt>
                <c:pt idx="2">
                  <c:v>-8.5437807749946512E-2</c:v>
                </c:pt>
                <c:pt idx="3">
                  <c:v>-0.11243211630044281</c:v>
                </c:pt>
                <c:pt idx="4">
                  <c:v>-0.11341874465480521</c:v>
                </c:pt>
                <c:pt idx="5">
                  <c:v>-9.8679910013158456E-2</c:v>
                </c:pt>
                <c:pt idx="6">
                  <c:v>-6.3565864424226029E-2</c:v>
                </c:pt>
                <c:pt idx="7">
                  <c:v>-8.051295129148605E-3</c:v>
                </c:pt>
                <c:pt idx="8">
                  <c:v>1.9558029626585479E-2</c:v>
                </c:pt>
                <c:pt idx="9">
                  <c:v>3.2867568026248802E-2</c:v>
                </c:pt>
                <c:pt idx="10">
                  <c:v>4.239202032558579E-2</c:v>
                </c:pt>
                <c:pt idx="11">
                  <c:v>5.7768179353415244E-2</c:v>
                </c:pt>
                <c:pt idx="12">
                  <c:v>8.6977535295703193E-2</c:v>
                </c:pt>
                <c:pt idx="13">
                  <c:v>0.12290869532598096</c:v>
                </c:pt>
                <c:pt idx="14">
                  <c:v>0.1238880877919062</c:v>
                </c:pt>
                <c:pt idx="15">
                  <c:v>0.14539738122805534</c:v>
                </c:pt>
                <c:pt idx="16">
                  <c:v>0.17718155079961037</c:v>
                </c:pt>
                <c:pt idx="17">
                  <c:v>0.20777801847962249</c:v>
                </c:pt>
                <c:pt idx="18">
                  <c:v>0.20866325104797395</c:v>
                </c:pt>
                <c:pt idx="19">
                  <c:v>0.22787204348464815</c:v>
                </c:pt>
                <c:pt idx="20">
                  <c:v>0.27898497618175166</c:v>
                </c:pt>
                <c:pt idx="21">
                  <c:v>0.32848614306057627</c:v>
                </c:pt>
                <c:pt idx="22">
                  <c:v>0.33997743173098632</c:v>
                </c:pt>
                <c:pt idx="23">
                  <c:v>0.32295984656313803</c:v>
                </c:pt>
                <c:pt idx="24">
                  <c:v>0.30864735910525098</c:v>
                </c:pt>
                <c:pt idx="25">
                  <c:v>0.35089946382936088</c:v>
                </c:pt>
                <c:pt idx="26">
                  <c:v>0.3864982629197945</c:v>
                </c:pt>
                <c:pt idx="27">
                  <c:v>0.381816089875821</c:v>
                </c:pt>
                <c:pt idx="28">
                  <c:v>0.36920963414046315</c:v>
                </c:pt>
                <c:pt idx="29">
                  <c:v>0.33611217256357673</c:v>
                </c:pt>
                <c:pt idx="30">
                  <c:v>0.32955684007707137</c:v>
                </c:pt>
                <c:pt idx="31">
                  <c:v>0.30898825992671808</c:v>
                </c:pt>
                <c:pt idx="32">
                  <c:v>0.25132150070909792</c:v>
                </c:pt>
                <c:pt idx="33">
                  <c:v>0.19071275930544965</c:v>
                </c:pt>
                <c:pt idx="34">
                  <c:v>0.18490797380689325</c:v>
                </c:pt>
                <c:pt idx="35">
                  <c:v>0.20702694396750423</c:v>
                </c:pt>
                <c:pt idx="36">
                  <c:v>0.19831422130745863</c:v>
                </c:pt>
                <c:pt idx="37">
                  <c:v>0.13356702152651556</c:v>
                </c:pt>
                <c:pt idx="38">
                  <c:v>0.1181949284941714</c:v>
                </c:pt>
                <c:pt idx="39">
                  <c:v>0.12633075212028214</c:v>
                </c:pt>
                <c:pt idx="40">
                  <c:v>0.10782662778485137</c:v>
                </c:pt>
                <c:pt idx="41">
                  <c:v>9.6071347275157454E-2</c:v>
                </c:pt>
                <c:pt idx="42">
                  <c:v>9.7513187641296156E-2</c:v>
                </c:pt>
                <c:pt idx="43">
                  <c:v>9.7994298804348443E-2</c:v>
                </c:pt>
                <c:pt idx="44">
                  <c:v>0.1282813018740484</c:v>
                </c:pt>
                <c:pt idx="45">
                  <c:v>0.17143137435944789</c:v>
                </c:pt>
                <c:pt idx="46">
                  <c:v>0.17859599847625982</c:v>
                </c:pt>
                <c:pt idx="47">
                  <c:v>0.17473390565066504</c:v>
                </c:pt>
                <c:pt idx="48">
                  <c:v>0.18171061528059498</c:v>
                </c:pt>
                <c:pt idx="49">
                  <c:v>0.1807437867789419</c:v>
                </c:pt>
                <c:pt idx="50">
                  <c:v>0.14973937342146279</c:v>
                </c:pt>
                <c:pt idx="51">
                  <c:v>0.17095876522740117</c:v>
                </c:pt>
                <c:pt idx="52">
                  <c:v>0.19170797847548834</c:v>
                </c:pt>
                <c:pt idx="53">
                  <c:v>0.21758763732021238</c:v>
                </c:pt>
                <c:pt idx="54">
                  <c:v>0.23631504447214421</c:v>
                </c:pt>
                <c:pt idx="55">
                  <c:v>0.24483234046981092</c:v>
                </c:pt>
                <c:pt idx="56">
                  <c:v>0.23614880804411684</c:v>
                </c:pt>
                <c:pt idx="57">
                  <c:v>0.21905958274834358</c:v>
                </c:pt>
                <c:pt idx="58">
                  <c:v>0.20518102221471812</c:v>
                </c:pt>
                <c:pt idx="59">
                  <c:v>0.1764952553265674</c:v>
                </c:pt>
                <c:pt idx="60">
                  <c:v>0.14494672874340744</c:v>
                </c:pt>
                <c:pt idx="61">
                  <c:v>0.14982909930715937</c:v>
                </c:pt>
                <c:pt idx="62">
                  <c:v>0.15345282886588305</c:v>
                </c:pt>
                <c:pt idx="63">
                  <c:v>9.7161281594552534E-2</c:v>
                </c:pt>
                <c:pt idx="64">
                  <c:v>6.6923254697694265E-2</c:v>
                </c:pt>
                <c:pt idx="65">
                  <c:v>4.3529031016566667E-2</c:v>
                </c:pt>
                <c:pt idx="66">
                  <c:v>1.9314404846330652E-2</c:v>
                </c:pt>
                <c:pt idx="67">
                  <c:v>-9.5083652716884751E-3</c:v>
                </c:pt>
                <c:pt idx="68">
                  <c:v>-2.8605316402707047E-2</c:v>
                </c:pt>
                <c:pt idx="69">
                  <c:v>-1.4826458904967615E-2</c:v>
                </c:pt>
                <c:pt idx="70">
                  <c:v>-2.5497542309108672E-3</c:v>
                </c:pt>
                <c:pt idx="71">
                  <c:v>5.7429604680873225E-3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CD-4865-AD16-55F535A974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
multi-family2</c:v>
                </c:pt>
              </c:strCache>
            </c:strRef>
          </c:tx>
          <c:spPr>
            <a:ln w="38100">
              <a:solidFill>
                <a:srgbClr val="9BBB59"/>
              </a:solidFill>
            </a:ln>
          </c:spPr>
          <c:marker>
            <c:symbol val="none"/>
          </c:marker>
          <c:cat>
            <c:numRef>
              <c:f>Sheet1!$A$2:$A$73</c:f>
              <c:numCache>
                <c:formatCode>[$-409]mmm\-yy;@</c:formatCode>
                <c:ptCount val="72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</c:numCache>
            </c:numRef>
          </c:cat>
          <c:val>
            <c:numRef>
              <c:f>Sheet1!$E$2:$E$73</c:f>
              <c:numCache>
                <c:formatCode>0.0%</c:formatCode>
                <c:ptCount val="72"/>
                <c:pt idx="0">
                  <c:v>-0.2021580635753864</c:v>
                </c:pt>
                <c:pt idx="1">
                  <c:v>-0.15124237005980642</c:v>
                </c:pt>
                <c:pt idx="2">
                  <c:v>-7.8117740757947834E-2</c:v>
                </c:pt>
                <c:pt idx="3">
                  <c:v>-3.8741086121777291E-2</c:v>
                </c:pt>
                <c:pt idx="4">
                  <c:v>-1.6716038933559035E-2</c:v>
                </c:pt>
                <c:pt idx="5">
                  <c:v>-1.759333870534515E-2</c:v>
                </c:pt>
                <c:pt idx="6">
                  <c:v>3.3984821008798433E-2</c:v>
                </c:pt>
                <c:pt idx="7">
                  <c:v>0.22374359366633523</c:v>
                </c:pt>
                <c:pt idx="8">
                  <c:v>8.9711241940005626E-2</c:v>
                </c:pt>
                <c:pt idx="9">
                  <c:v>0.12536196059043722</c:v>
                </c:pt>
                <c:pt idx="10">
                  <c:v>0.15665161514414727</c:v>
                </c:pt>
                <c:pt idx="11">
                  <c:v>0.2417020032168446</c:v>
                </c:pt>
                <c:pt idx="12">
                  <c:v>0.30981796914979182</c:v>
                </c:pt>
                <c:pt idx="13">
                  <c:v>0.32405927647827981</c:v>
                </c:pt>
                <c:pt idx="14">
                  <c:v>0.39179265658747298</c:v>
                </c:pt>
                <c:pt idx="15">
                  <c:v>0.45153006633854059</c:v>
                </c:pt>
                <c:pt idx="16">
                  <c:v>0.5155297324438709</c:v>
                </c:pt>
                <c:pt idx="17">
                  <c:v>0.51654135338345863</c:v>
                </c:pt>
                <c:pt idx="18">
                  <c:v>0.49340695030854187</c:v>
                </c:pt>
                <c:pt idx="19">
                  <c:v>0.48974871858982377</c:v>
                </c:pt>
                <c:pt idx="20">
                  <c:v>0.54450733213275004</c:v>
                </c:pt>
                <c:pt idx="21">
                  <c:v>0.57819756495544117</c:v>
                </c:pt>
                <c:pt idx="22">
                  <c:v>0.5637837837837838</c:v>
                </c:pt>
                <c:pt idx="23">
                  <c:v>0.65055346208195952</c:v>
                </c:pt>
                <c:pt idx="24">
                  <c:v>0.59580286878383659</c:v>
                </c:pt>
                <c:pt idx="25">
                  <c:v>0.55516541394634333</c:v>
                </c:pt>
                <c:pt idx="26">
                  <c:v>0.49358576453548531</c:v>
                </c:pt>
                <c:pt idx="27">
                  <c:v>0.46655855324585987</c:v>
                </c:pt>
                <c:pt idx="28">
                  <c:v>0.41655622870124959</c:v>
                </c:pt>
                <c:pt idx="29">
                  <c:v>0.38008743859016542</c:v>
                </c:pt>
                <c:pt idx="30">
                  <c:v>0.31929885607411596</c:v>
                </c:pt>
                <c:pt idx="31">
                  <c:v>0.33814458943481746</c:v>
                </c:pt>
                <c:pt idx="32">
                  <c:v>0.38531689847588918</c:v>
                </c:pt>
                <c:pt idx="33">
                  <c:v>0.37280788960909861</c:v>
                </c:pt>
                <c:pt idx="34">
                  <c:v>0.39424664899950085</c:v>
                </c:pt>
                <c:pt idx="35">
                  <c:v>0.26429565155352613</c:v>
                </c:pt>
                <c:pt idx="36">
                  <c:v>0.25489647453833236</c:v>
                </c:pt>
                <c:pt idx="37">
                  <c:v>0.30794468355323507</c:v>
                </c:pt>
                <c:pt idx="38">
                  <c:v>0.31533559603795808</c:v>
                </c:pt>
                <c:pt idx="39">
                  <c:v>0.33686291592668316</c:v>
                </c:pt>
                <c:pt idx="40">
                  <c:v>0.36349360152360588</c:v>
                </c:pt>
                <c:pt idx="41">
                  <c:v>0.35744611365120837</c:v>
                </c:pt>
                <c:pt idx="42">
                  <c:v>0.39855598048265867</c:v>
                </c:pt>
                <c:pt idx="43">
                  <c:v>0.32782515991471228</c:v>
                </c:pt>
                <c:pt idx="44">
                  <c:v>0.31586857847115768</c:v>
                </c:pt>
                <c:pt idx="45">
                  <c:v>0.28358727767800251</c:v>
                </c:pt>
                <c:pt idx="46">
                  <c:v>0.24621232989917916</c:v>
                </c:pt>
                <c:pt idx="47">
                  <c:v>0.31406241182777506</c:v>
                </c:pt>
                <c:pt idx="48">
                  <c:v>0.29044035674470464</c:v>
                </c:pt>
                <c:pt idx="49">
                  <c:v>0.32107889413351326</c:v>
                </c:pt>
                <c:pt idx="50">
                  <c:v>0.27157113141472922</c:v>
                </c:pt>
                <c:pt idx="51">
                  <c:v>0.23185281732504512</c:v>
                </c:pt>
                <c:pt idx="52">
                  <c:v>0.21488433640462656</c:v>
                </c:pt>
                <c:pt idx="53">
                  <c:v>0.23421147600144354</c:v>
                </c:pt>
                <c:pt idx="54">
                  <c:v>0.17649277480493156</c:v>
                </c:pt>
                <c:pt idx="55">
                  <c:v>0.28564006895411725</c:v>
                </c:pt>
                <c:pt idx="56">
                  <c:v>0.30023986293546551</c:v>
                </c:pt>
                <c:pt idx="57">
                  <c:v>0.29050821447914787</c:v>
                </c:pt>
                <c:pt idx="58">
                  <c:v>0.23580901856763928</c:v>
                </c:pt>
                <c:pt idx="59">
                  <c:v>0.2253022137289846</c:v>
                </c:pt>
                <c:pt idx="60">
                  <c:v>0.2594112438176282</c:v>
                </c:pt>
                <c:pt idx="61">
                  <c:v>0.18999979583086635</c:v>
                </c:pt>
                <c:pt idx="62">
                  <c:v>0.27436688546994398</c:v>
                </c:pt>
                <c:pt idx="63">
                  <c:v>0.19842917022748546</c:v>
                </c:pt>
                <c:pt idx="64">
                  <c:v>0.21687476047360668</c:v>
                </c:pt>
                <c:pt idx="65">
                  <c:v>0.17834307992202733</c:v>
                </c:pt>
                <c:pt idx="66">
                  <c:v>0.19616093612246538</c:v>
                </c:pt>
                <c:pt idx="67">
                  <c:v>0.12152159138915933</c:v>
                </c:pt>
                <c:pt idx="68">
                  <c:v>7.9763870831722844E-2</c:v>
                </c:pt>
                <c:pt idx="69">
                  <c:v>9.2419340736207042E-2</c:v>
                </c:pt>
                <c:pt idx="70">
                  <c:v>0.10200686842670102</c:v>
                </c:pt>
                <c:pt idx="71">
                  <c:v>8.9633056460939983E-2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CD-4865-AD16-55F535A974DA}"/>
            </c:ext>
          </c:extLst>
        </c:ser>
        <c:dLbls/>
        <c:marker val="1"/>
        <c:axId val="124600704"/>
        <c:axId val="124602240"/>
      </c:lineChart>
      <c:dateAx>
        <c:axId val="124600704"/>
        <c:scaling>
          <c:orientation val="minMax"/>
          <c:max val="42705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inorTickMark val="in"/>
        <c:tickLblPos val="low"/>
        <c:txPr>
          <a:bodyPr rot="0"/>
          <a:lstStyle/>
          <a:p>
            <a:pPr>
              <a:defRPr/>
            </a:pPr>
            <a:endParaRPr lang="en-US"/>
          </a:p>
        </c:txPr>
        <c:crossAx val="124602240"/>
        <c:crossesAt val="-1"/>
        <c:auto val="1"/>
        <c:lblOffset val="100"/>
        <c:baseTimeUnit val="months"/>
        <c:majorUnit val="1"/>
        <c:majorTimeUnit val="years"/>
        <c:minorUnit val="1"/>
        <c:minorTimeUnit val="months"/>
      </c:dateAx>
      <c:valAx>
        <c:axId val="124602240"/>
        <c:scaling>
          <c:orientation val="minMax"/>
          <c:max val="0.70000000000000029"/>
          <c:min val="-0.2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/>
                  <a:t>12 month % change</a:t>
                </a:r>
              </a:p>
            </c:rich>
          </c:tx>
          <c:layout>
            <c:manualLayout>
              <c:xMode val="edge"/>
              <c:yMode val="edge"/>
              <c:x val="3.0982414756687369E-2"/>
              <c:y val="0.19071307357712847"/>
            </c:manualLayout>
          </c:layout>
        </c:title>
        <c:numFmt formatCode="0%" sourceLinked="0"/>
        <c:tickLblPos val="nextTo"/>
        <c:crossAx val="124600704"/>
        <c:crosses val="autoZero"/>
        <c:crossBetween val="midCat"/>
        <c:majorUnit val="0.2"/>
      </c:valAx>
      <c:spPr>
        <a:noFill/>
      </c:spPr>
    </c:plotArea>
    <c:plotVisOnly val="1"/>
    <c:dispBlanksAs val="gap"/>
  </c:chart>
  <c:spPr>
    <a:noFill/>
    <a:ln>
      <a:solidFill>
        <a:sysClr val="window" lastClr="FFFFFF">
          <a:lumMod val="50000"/>
        </a:sys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59605822979046"/>
          <c:y val="0.1474720034995626"/>
          <c:w val="0.68139163959571192"/>
          <c:h val="0.6832134733158356"/>
        </c:manualLayout>
      </c:layout>
      <c:areaChart>
        <c:grouping val="stacked"/>
        <c:ser>
          <c:idx val="0"/>
          <c:order val="1"/>
          <c:tx>
            <c:strRef>
              <c:f>Sheet1!$C$1</c:f>
              <c:strCache>
                <c:ptCount val="1"/>
                <c:pt idx="0">
                  <c:v>Improvements</c:v>
                </c:pt>
              </c:strCache>
            </c:strRef>
          </c:tx>
          <c:spPr>
            <a:solidFill>
              <a:srgbClr val="4F81BD">
                <a:alpha val="50000"/>
              </a:srgbClr>
            </a:solidFill>
            <a:ln w="38100">
              <a:noFill/>
              <a:prstDash val="solid"/>
            </a:ln>
          </c:spPr>
          <c:cat>
            <c:numRef>
              <c:f>Sheet1!$A$2:$A$86</c:f>
              <c:numCache>
                <c:formatCode>[$-409]mmm\-yy;@</c:formatCode>
                <c:ptCount val="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Sheet1!$C$2:$C$86</c:f>
              <c:numCache>
                <c:formatCode>#,##0</c:formatCode>
                <c:ptCount val="85"/>
                <c:pt idx="0">
                  <c:v>120570</c:v>
                </c:pt>
                <c:pt idx="1">
                  <c:v>120119</c:v>
                </c:pt>
                <c:pt idx="2">
                  <c:v>118619</c:v>
                </c:pt>
                <c:pt idx="3">
                  <c:v>117081</c:v>
                </c:pt>
                <c:pt idx="4">
                  <c:v>114889</c:v>
                </c:pt>
                <c:pt idx="5">
                  <c:v>113622</c:v>
                </c:pt>
                <c:pt idx="6">
                  <c:v>110620</c:v>
                </c:pt>
                <c:pt idx="7">
                  <c:v>111847</c:v>
                </c:pt>
                <c:pt idx="8">
                  <c:v>112886</c:v>
                </c:pt>
                <c:pt idx="9">
                  <c:v>113167</c:v>
                </c:pt>
                <c:pt idx="10">
                  <c:v>113585</c:v>
                </c:pt>
                <c:pt idx="11">
                  <c:v>115296</c:v>
                </c:pt>
                <c:pt idx="12">
                  <c:v>116562</c:v>
                </c:pt>
                <c:pt idx="13">
                  <c:v>118032</c:v>
                </c:pt>
                <c:pt idx="14">
                  <c:v>119518</c:v>
                </c:pt>
                <c:pt idx="15">
                  <c:v>121730</c:v>
                </c:pt>
                <c:pt idx="16">
                  <c:v>122547</c:v>
                </c:pt>
                <c:pt idx="17">
                  <c:v>123307</c:v>
                </c:pt>
                <c:pt idx="18">
                  <c:v>122442</c:v>
                </c:pt>
                <c:pt idx="19">
                  <c:v>123806</c:v>
                </c:pt>
                <c:pt idx="20">
                  <c:v>123155</c:v>
                </c:pt>
                <c:pt idx="21">
                  <c:v>121236</c:v>
                </c:pt>
                <c:pt idx="22">
                  <c:v>118084</c:v>
                </c:pt>
                <c:pt idx="23">
                  <c:v>116268</c:v>
                </c:pt>
                <c:pt idx="24">
                  <c:v>114308</c:v>
                </c:pt>
                <c:pt idx="25">
                  <c:v>112584</c:v>
                </c:pt>
                <c:pt idx="26">
                  <c:v>111612</c:v>
                </c:pt>
                <c:pt idx="27">
                  <c:v>113110</c:v>
                </c:pt>
                <c:pt idx="28">
                  <c:v>113501</c:v>
                </c:pt>
                <c:pt idx="29">
                  <c:v>113791</c:v>
                </c:pt>
                <c:pt idx="30">
                  <c:v>114550</c:v>
                </c:pt>
                <c:pt idx="31">
                  <c:v>116432</c:v>
                </c:pt>
                <c:pt idx="32">
                  <c:v>117632</c:v>
                </c:pt>
                <c:pt idx="33">
                  <c:v>118921</c:v>
                </c:pt>
                <c:pt idx="34">
                  <c:v>119116</c:v>
                </c:pt>
                <c:pt idx="35">
                  <c:v>117913</c:v>
                </c:pt>
                <c:pt idx="36">
                  <c:v>117703</c:v>
                </c:pt>
                <c:pt idx="37">
                  <c:v>115299</c:v>
                </c:pt>
                <c:pt idx="38">
                  <c:v>113658</c:v>
                </c:pt>
                <c:pt idx="39">
                  <c:v>113937</c:v>
                </c:pt>
                <c:pt idx="40">
                  <c:v>113874</c:v>
                </c:pt>
                <c:pt idx="41">
                  <c:v>115122</c:v>
                </c:pt>
                <c:pt idx="42">
                  <c:v>118037</c:v>
                </c:pt>
                <c:pt idx="43">
                  <c:v>119845</c:v>
                </c:pt>
                <c:pt idx="44">
                  <c:v>124804</c:v>
                </c:pt>
                <c:pt idx="45">
                  <c:v>130568</c:v>
                </c:pt>
                <c:pt idx="46">
                  <c:v>135641</c:v>
                </c:pt>
                <c:pt idx="47">
                  <c:v>139117</c:v>
                </c:pt>
                <c:pt idx="48">
                  <c:v>142078</c:v>
                </c:pt>
                <c:pt idx="49">
                  <c:v>141317</c:v>
                </c:pt>
                <c:pt idx="50">
                  <c:v>143360</c:v>
                </c:pt>
                <c:pt idx="51">
                  <c:v>140012</c:v>
                </c:pt>
                <c:pt idx="52">
                  <c:v>138599</c:v>
                </c:pt>
                <c:pt idx="53">
                  <c:v>134681</c:v>
                </c:pt>
                <c:pt idx="54">
                  <c:v>130150</c:v>
                </c:pt>
                <c:pt idx="55">
                  <c:v>126728</c:v>
                </c:pt>
                <c:pt idx="56">
                  <c:v>128578</c:v>
                </c:pt>
                <c:pt idx="57">
                  <c:v>127488</c:v>
                </c:pt>
                <c:pt idx="58">
                  <c:v>134109</c:v>
                </c:pt>
                <c:pt idx="59">
                  <c:v>138743</c:v>
                </c:pt>
                <c:pt idx="60">
                  <c:v>141110</c:v>
                </c:pt>
                <c:pt idx="61">
                  <c:v>144453</c:v>
                </c:pt>
                <c:pt idx="62">
                  <c:v>151987</c:v>
                </c:pt>
                <c:pt idx="63">
                  <c:v>151343</c:v>
                </c:pt>
                <c:pt idx="64">
                  <c:v>154113</c:v>
                </c:pt>
                <c:pt idx="65">
                  <c:v>154499</c:v>
                </c:pt>
                <c:pt idx="66">
                  <c:v>153319</c:v>
                </c:pt>
                <c:pt idx="67">
                  <c:v>149312</c:v>
                </c:pt>
                <c:pt idx="68">
                  <c:v>149119</c:v>
                </c:pt>
                <c:pt idx="69">
                  <c:v>140713</c:v>
                </c:pt>
                <c:pt idx="70">
                  <c:v>143757</c:v>
                </c:pt>
                <c:pt idx="71">
                  <c:v>143360</c:v>
                </c:pt>
                <c:pt idx="72">
                  <c:v>143591</c:v>
                </c:pt>
                <c:pt idx="73">
                  <c:v>148470</c:v>
                </c:pt>
                <c:pt idx="74">
                  <c:v>160032</c:v>
                </c:pt>
                <c:pt idx="75">
                  <c:v>143300</c:v>
                </c:pt>
                <c:pt idx="76">
                  <c:v>144012</c:v>
                </c:pt>
                <c:pt idx="77">
                  <c:v>149088</c:v>
                </c:pt>
                <c:pt idx="78">
                  <c:v>158293</c:v>
                </c:pt>
                <c:pt idx="79">
                  <c:v>158159</c:v>
                </c:pt>
                <c:pt idx="80">
                  <c:v>152823</c:v>
                </c:pt>
                <c:pt idx="81">
                  <c:v>153274</c:v>
                </c:pt>
                <c:pt idx="82">
                  <c:v>160005</c:v>
                </c:pt>
                <c:pt idx="83">
                  <c:v>160687</c:v>
                </c:pt>
                <c:pt idx="84">
                  <c:v>159052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42-4EA2-8C78-3A98DB19B37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single 
family</c:v>
                </c:pt>
              </c:strCache>
            </c:strRef>
          </c:tx>
          <c:spPr>
            <a:solidFill>
              <a:srgbClr val="C0504D">
                <a:alpha val="50000"/>
              </a:srgbClr>
            </a:solidFill>
            <a:ln>
              <a:noFill/>
            </a:ln>
          </c:spPr>
          <c:cat>
            <c:numRef>
              <c:f>Sheet1!$A$2:$A$86</c:f>
              <c:numCache>
                <c:formatCode>[$-409]mmm\-yy;@</c:formatCode>
                <c:ptCount val="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Sheet1!$D$2:$D$86</c:f>
              <c:numCache>
                <c:formatCode>#,##0</c:formatCode>
                <c:ptCount val="85"/>
                <c:pt idx="0">
                  <c:v>113318</c:v>
                </c:pt>
                <c:pt idx="1">
                  <c:v>114738</c:v>
                </c:pt>
                <c:pt idx="2">
                  <c:v>116775</c:v>
                </c:pt>
                <c:pt idx="3">
                  <c:v>119690</c:v>
                </c:pt>
                <c:pt idx="4">
                  <c:v>119266</c:v>
                </c:pt>
                <c:pt idx="5">
                  <c:v>117795</c:v>
                </c:pt>
                <c:pt idx="6">
                  <c:v>114637</c:v>
                </c:pt>
                <c:pt idx="7">
                  <c:v>109796</c:v>
                </c:pt>
                <c:pt idx="8">
                  <c:v>107066</c:v>
                </c:pt>
                <c:pt idx="9">
                  <c:v>106062</c:v>
                </c:pt>
                <c:pt idx="10">
                  <c:v>106270</c:v>
                </c:pt>
                <c:pt idx="11">
                  <c:v>106962</c:v>
                </c:pt>
                <c:pt idx="12">
                  <c:v>107591</c:v>
                </c:pt>
                <c:pt idx="13">
                  <c:v>106632</c:v>
                </c:pt>
                <c:pt idx="14">
                  <c:v>106798</c:v>
                </c:pt>
                <c:pt idx="15">
                  <c:v>106233</c:v>
                </c:pt>
                <c:pt idx="16">
                  <c:v>105739</c:v>
                </c:pt>
                <c:pt idx="17">
                  <c:v>106171</c:v>
                </c:pt>
                <c:pt idx="18">
                  <c:v>107350</c:v>
                </c:pt>
                <c:pt idx="19">
                  <c:v>108912</c:v>
                </c:pt>
                <c:pt idx="20">
                  <c:v>109160</c:v>
                </c:pt>
                <c:pt idx="21">
                  <c:v>109548</c:v>
                </c:pt>
                <c:pt idx="22">
                  <c:v>110775</c:v>
                </c:pt>
                <c:pt idx="23">
                  <c:v>113141</c:v>
                </c:pt>
                <c:pt idx="24">
                  <c:v>116949</c:v>
                </c:pt>
                <c:pt idx="25">
                  <c:v>119738</c:v>
                </c:pt>
                <c:pt idx="26">
                  <c:v>120029</c:v>
                </c:pt>
                <c:pt idx="27">
                  <c:v>121679</c:v>
                </c:pt>
                <c:pt idx="28">
                  <c:v>124474</c:v>
                </c:pt>
                <c:pt idx="29">
                  <c:v>128231</c:v>
                </c:pt>
                <c:pt idx="30">
                  <c:v>129750</c:v>
                </c:pt>
                <c:pt idx="31">
                  <c:v>133730</c:v>
                </c:pt>
                <c:pt idx="32">
                  <c:v>139614</c:v>
                </c:pt>
                <c:pt idx="33">
                  <c:v>145533</c:v>
                </c:pt>
                <c:pt idx="34">
                  <c:v>148436</c:v>
                </c:pt>
                <c:pt idx="35">
                  <c:v>149681</c:v>
                </c:pt>
                <c:pt idx="36">
                  <c:v>153045</c:v>
                </c:pt>
                <c:pt idx="37">
                  <c:v>161754</c:v>
                </c:pt>
                <c:pt idx="38">
                  <c:v>166420</c:v>
                </c:pt>
                <c:pt idx="39">
                  <c:v>168138</c:v>
                </c:pt>
                <c:pt idx="40">
                  <c:v>170431</c:v>
                </c:pt>
                <c:pt idx="41">
                  <c:v>171331</c:v>
                </c:pt>
                <c:pt idx="42">
                  <c:v>172510</c:v>
                </c:pt>
                <c:pt idx="43">
                  <c:v>175051</c:v>
                </c:pt>
                <c:pt idx="44">
                  <c:v>174702</c:v>
                </c:pt>
                <c:pt idx="45">
                  <c:v>173288</c:v>
                </c:pt>
                <c:pt idx="46">
                  <c:v>175883</c:v>
                </c:pt>
                <c:pt idx="47">
                  <c:v>180669</c:v>
                </c:pt>
                <c:pt idx="48">
                  <c:v>183396</c:v>
                </c:pt>
                <c:pt idx="49">
                  <c:v>183359</c:v>
                </c:pt>
                <c:pt idx="50">
                  <c:v>186090</c:v>
                </c:pt>
                <c:pt idx="51">
                  <c:v>189379</c:v>
                </c:pt>
                <c:pt idx="52">
                  <c:v>188808</c:v>
                </c:pt>
                <c:pt idx="53">
                  <c:v>187791</c:v>
                </c:pt>
                <c:pt idx="54">
                  <c:v>189332</c:v>
                </c:pt>
                <c:pt idx="55">
                  <c:v>192205</c:v>
                </c:pt>
                <c:pt idx="56">
                  <c:v>197113</c:v>
                </c:pt>
                <c:pt idx="57">
                  <c:v>202995</c:v>
                </c:pt>
                <c:pt idx="58">
                  <c:v>207295</c:v>
                </c:pt>
                <c:pt idx="59">
                  <c:v>212238</c:v>
                </c:pt>
                <c:pt idx="60">
                  <c:v>216721</c:v>
                </c:pt>
                <c:pt idx="61">
                  <c:v>216500</c:v>
                </c:pt>
                <c:pt idx="62">
                  <c:v>213955</c:v>
                </c:pt>
                <c:pt idx="63">
                  <c:v>221755</c:v>
                </c:pt>
                <c:pt idx="64">
                  <c:v>225004</c:v>
                </c:pt>
                <c:pt idx="65">
                  <c:v>228652</c:v>
                </c:pt>
                <c:pt idx="66">
                  <c:v>234074</c:v>
                </c:pt>
                <c:pt idx="67">
                  <c:v>239263</c:v>
                </c:pt>
                <c:pt idx="68">
                  <c:v>243661</c:v>
                </c:pt>
                <c:pt idx="69">
                  <c:v>247463</c:v>
                </c:pt>
                <c:pt idx="70">
                  <c:v>249828</c:v>
                </c:pt>
                <c:pt idx="71">
                  <c:v>249697</c:v>
                </c:pt>
                <c:pt idx="72">
                  <c:v>248134</c:v>
                </c:pt>
                <c:pt idx="73">
                  <c:v>248938</c:v>
                </c:pt>
                <c:pt idx="74">
                  <c:v>246787</c:v>
                </c:pt>
                <c:pt idx="75">
                  <c:v>243301</c:v>
                </c:pt>
                <c:pt idx="76">
                  <c:v>240062</c:v>
                </c:pt>
                <c:pt idx="77">
                  <c:v>238605</c:v>
                </c:pt>
                <c:pt idx="78">
                  <c:v>238595</c:v>
                </c:pt>
                <c:pt idx="79">
                  <c:v>236988</c:v>
                </c:pt>
                <c:pt idx="80">
                  <c:v>236691</c:v>
                </c:pt>
                <c:pt idx="81">
                  <c:v>243794</c:v>
                </c:pt>
                <c:pt idx="82">
                  <c:v>249191</c:v>
                </c:pt>
                <c:pt idx="83">
                  <c:v>251131</c:v>
                </c:pt>
                <c:pt idx="84">
                  <c:v>253806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42-4EA2-8C78-3A98DB19B3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
multi-family</c:v>
                </c:pt>
              </c:strCache>
            </c:strRef>
          </c:tx>
          <c:spPr>
            <a:solidFill>
              <a:srgbClr val="9BBB59">
                <a:alpha val="50000"/>
              </a:srgbClr>
            </a:solidFill>
            <a:ln>
              <a:noFill/>
            </a:ln>
          </c:spPr>
          <c:cat>
            <c:numRef>
              <c:f>Sheet1!$A$2:$A$86</c:f>
              <c:numCache>
                <c:formatCode>[$-409]mmm\-yy;@</c:formatCode>
                <c:ptCount val="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Sheet1!$E$2:$E$86</c:f>
              <c:numCache>
                <c:formatCode>#,##0</c:formatCode>
                <c:ptCount val="85"/>
                <c:pt idx="0">
                  <c:v>17145</c:v>
                </c:pt>
                <c:pt idx="1">
                  <c:v>16219</c:v>
                </c:pt>
                <c:pt idx="2">
                  <c:v>15067</c:v>
                </c:pt>
                <c:pt idx="3">
                  <c:v>14584</c:v>
                </c:pt>
                <c:pt idx="4">
                  <c:v>14178</c:v>
                </c:pt>
                <c:pt idx="5">
                  <c:v>14892</c:v>
                </c:pt>
                <c:pt idx="6">
                  <c:v>14889</c:v>
                </c:pt>
                <c:pt idx="7">
                  <c:v>13073</c:v>
                </c:pt>
                <c:pt idx="8">
                  <c:v>14268</c:v>
                </c:pt>
                <c:pt idx="9">
                  <c:v>14159</c:v>
                </c:pt>
                <c:pt idx="10">
                  <c:v>14395</c:v>
                </c:pt>
                <c:pt idx="11">
                  <c:v>13678</c:v>
                </c:pt>
                <c:pt idx="12">
                  <c:v>13679</c:v>
                </c:pt>
                <c:pt idx="13">
                  <c:v>13766</c:v>
                </c:pt>
                <c:pt idx="14">
                  <c:v>13890</c:v>
                </c:pt>
                <c:pt idx="15">
                  <c:v>14019</c:v>
                </c:pt>
                <c:pt idx="16">
                  <c:v>13941</c:v>
                </c:pt>
                <c:pt idx="17">
                  <c:v>14630</c:v>
                </c:pt>
                <c:pt idx="18">
                  <c:v>15395</c:v>
                </c:pt>
                <c:pt idx="19">
                  <c:v>15998</c:v>
                </c:pt>
                <c:pt idx="20">
                  <c:v>15548</c:v>
                </c:pt>
                <c:pt idx="21">
                  <c:v>15934</c:v>
                </c:pt>
                <c:pt idx="22">
                  <c:v>16650</c:v>
                </c:pt>
                <c:pt idx="23">
                  <c:v>16984</c:v>
                </c:pt>
                <c:pt idx="24">
                  <c:v>17917</c:v>
                </c:pt>
                <c:pt idx="25">
                  <c:v>18227</c:v>
                </c:pt>
                <c:pt idx="26">
                  <c:v>19332</c:v>
                </c:pt>
                <c:pt idx="27">
                  <c:v>20349</c:v>
                </c:pt>
                <c:pt idx="28">
                  <c:v>21128</c:v>
                </c:pt>
                <c:pt idx="29">
                  <c:v>22187</c:v>
                </c:pt>
                <c:pt idx="30">
                  <c:v>22991</c:v>
                </c:pt>
                <c:pt idx="31">
                  <c:v>23833</c:v>
                </c:pt>
                <c:pt idx="32">
                  <c:v>24014</c:v>
                </c:pt>
                <c:pt idx="33">
                  <c:v>25147</c:v>
                </c:pt>
                <c:pt idx="34">
                  <c:v>26037</c:v>
                </c:pt>
                <c:pt idx="35">
                  <c:v>28033</c:v>
                </c:pt>
                <c:pt idx="36">
                  <c:v>28592</c:v>
                </c:pt>
                <c:pt idx="37">
                  <c:v>28346</c:v>
                </c:pt>
                <c:pt idx="38">
                  <c:v>28874</c:v>
                </c:pt>
                <c:pt idx="39">
                  <c:v>29843</c:v>
                </c:pt>
                <c:pt idx="40">
                  <c:v>29929</c:v>
                </c:pt>
                <c:pt idx="41">
                  <c:v>30620</c:v>
                </c:pt>
                <c:pt idx="42">
                  <c:v>30332</c:v>
                </c:pt>
                <c:pt idx="43">
                  <c:v>31892</c:v>
                </c:pt>
                <c:pt idx="44">
                  <c:v>33267</c:v>
                </c:pt>
                <c:pt idx="45">
                  <c:v>34522</c:v>
                </c:pt>
                <c:pt idx="46">
                  <c:v>36302</c:v>
                </c:pt>
                <c:pt idx="47">
                  <c:v>35442</c:v>
                </c:pt>
                <c:pt idx="48">
                  <c:v>35880</c:v>
                </c:pt>
                <c:pt idx="49">
                  <c:v>37075</c:v>
                </c:pt>
                <c:pt idx="50">
                  <c:v>37979</c:v>
                </c:pt>
                <c:pt idx="51">
                  <c:v>39896</c:v>
                </c:pt>
                <c:pt idx="52">
                  <c:v>40808</c:v>
                </c:pt>
                <c:pt idx="53">
                  <c:v>41565</c:v>
                </c:pt>
                <c:pt idx="54">
                  <c:v>42421</c:v>
                </c:pt>
                <c:pt idx="55">
                  <c:v>42347</c:v>
                </c:pt>
                <c:pt idx="56">
                  <c:v>43775</c:v>
                </c:pt>
                <c:pt idx="57">
                  <c:v>44312</c:v>
                </c:pt>
                <c:pt idx="58">
                  <c:v>45240</c:v>
                </c:pt>
                <c:pt idx="59">
                  <c:v>46573</c:v>
                </c:pt>
                <c:pt idx="60">
                  <c:v>46301</c:v>
                </c:pt>
                <c:pt idx="61">
                  <c:v>48979</c:v>
                </c:pt>
                <c:pt idx="62">
                  <c:v>48293</c:v>
                </c:pt>
                <c:pt idx="63">
                  <c:v>49146</c:v>
                </c:pt>
                <c:pt idx="64">
                  <c:v>49577</c:v>
                </c:pt>
                <c:pt idx="65">
                  <c:v>51300</c:v>
                </c:pt>
                <c:pt idx="66">
                  <c:v>49908</c:v>
                </c:pt>
                <c:pt idx="67">
                  <c:v>54443</c:v>
                </c:pt>
                <c:pt idx="68">
                  <c:v>56918</c:v>
                </c:pt>
                <c:pt idx="69">
                  <c:v>57185</c:v>
                </c:pt>
                <c:pt idx="70">
                  <c:v>55908</c:v>
                </c:pt>
                <c:pt idx="71">
                  <c:v>57066</c:v>
                </c:pt>
                <c:pt idx="72">
                  <c:v>58312</c:v>
                </c:pt>
                <c:pt idx="73">
                  <c:v>58285</c:v>
                </c:pt>
                <c:pt idx="74">
                  <c:v>61543</c:v>
                </c:pt>
                <c:pt idx="75">
                  <c:v>58898</c:v>
                </c:pt>
                <c:pt idx="76">
                  <c:v>60329</c:v>
                </c:pt>
                <c:pt idx="77">
                  <c:v>60449</c:v>
                </c:pt>
                <c:pt idx="78">
                  <c:v>59698</c:v>
                </c:pt>
                <c:pt idx="79">
                  <c:v>61059</c:v>
                </c:pt>
                <c:pt idx="80">
                  <c:v>61458</c:v>
                </c:pt>
                <c:pt idx="81">
                  <c:v>62470</c:v>
                </c:pt>
                <c:pt idx="82">
                  <c:v>61611</c:v>
                </c:pt>
                <c:pt idx="83">
                  <c:v>62181</c:v>
                </c:pt>
                <c:pt idx="84">
                  <c:v>63537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42-4EA2-8C78-3A98DB19B371}"/>
            </c:ext>
          </c:extLst>
        </c:ser>
        <c:dLbls/>
        <c:axId val="124809216"/>
        <c:axId val="124810752"/>
      </c:areaChar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Residential
 (inc. Improvements)2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Sheet1!$A$2:$A$86</c:f>
              <c:numCache>
                <c:formatCode>[$-409]mmm\-yy;@</c:formatCode>
                <c:ptCount val="85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Sheet1!$B$2:$B$86</c:f>
              <c:numCache>
                <c:formatCode>#,##0</c:formatCode>
                <c:ptCount val="85"/>
                <c:pt idx="0">
                  <c:v>251033</c:v>
                </c:pt>
                <c:pt idx="1">
                  <c:v>251076</c:v>
                </c:pt>
                <c:pt idx="2">
                  <c:v>250461</c:v>
                </c:pt>
                <c:pt idx="3">
                  <c:v>251355</c:v>
                </c:pt>
                <c:pt idx="4">
                  <c:v>248333</c:v>
                </c:pt>
                <c:pt idx="5">
                  <c:v>246309</c:v>
                </c:pt>
                <c:pt idx="6">
                  <c:v>240146</c:v>
                </c:pt>
                <c:pt idx="7">
                  <c:v>234716</c:v>
                </c:pt>
                <c:pt idx="8">
                  <c:v>234220</c:v>
                </c:pt>
                <c:pt idx="9">
                  <c:v>233388</c:v>
                </c:pt>
                <c:pt idx="10">
                  <c:v>234250</c:v>
                </c:pt>
                <c:pt idx="11">
                  <c:v>235936</c:v>
                </c:pt>
                <c:pt idx="12">
                  <c:v>237832</c:v>
                </c:pt>
                <c:pt idx="13">
                  <c:v>238430</c:v>
                </c:pt>
                <c:pt idx="14">
                  <c:v>240206</c:v>
                </c:pt>
                <c:pt idx="15">
                  <c:v>241982</c:v>
                </c:pt>
                <c:pt idx="16">
                  <c:v>242227</c:v>
                </c:pt>
                <c:pt idx="17">
                  <c:v>244108</c:v>
                </c:pt>
                <c:pt idx="18">
                  <c:v>245187</c:v>
                </c:pt>
                <c:pt idx="19">
                  <c:v>248716</c:v>
                </c:pt>
                <c:pt idx="20">
                  <c:v>247863</c:v>
                </c:pt>
                <c:pt idx="21">
                  <c:v>246718</c:v>
                </c:pt>
                <c:pt idx="22">
                  <c:v>245509</c:v>
                </c:pt>
                <c:pt idx="23">
                  <c:v>246393</c:v>
                </c:pt>
                <c:pt idx="24">
                  <c:v>249174</c:v>
                </c:pt>
                <c:pt idx="25">
                  <c:v>250549</c:v>
                </c:pt>
                <c:pt idx="26">
                  <c:v>250973</c:v>
                </c:pt>
                <c:pt idx="27">
                  <c:v>255138</c:v>
                </c:pt>
                <c:pt idx="28">
                  <c:v>259103</c:v>
                </c:pt>
                <c:pt idx="29">
                  <c:v>264209</c:v>
                </c:pt>
                <c:pt idx="30">
                  <c:v>267291</c:v>
                </c:pt>
                <c:pt idx="31">
                  <c:v>273995</c:v>
                </c:pt>
                <c:pt idx="32">
                  <c:v>281260</c:v>
                </c:pt>
                <c:pt idx="33">
                  <c:v>289601</c:v>
                </c:pt>
                <c:pt idx="34">
                  <c:v>293589</c:v>
                </c:pt>
                <c:pt idx="35">
                  <c:v>295627</c:v>
                </c:pt>
                <c:pt idx="36">
                  <c:v>299340</c:v>
                </c:pt>
                <c:pt idx="37">
                  <c:v>305399</c:v>
                </c:pt>
                <c:pt idx="38">
                  <c:v>308952</c:v>
                </c:pt>
                <c:pt idx="39">
                  <c:v>311918</c:v>
                </c:pt>
                <c:pt idx="40">
                  <c:v>314234</c:v>
                </c:pt>
                <c:pt idx="41">
                  <c:v>317073</c:v>
                </c:pt>
                <c:pt idx="42">
                  <c:v>320879</c:v>
                </c:pt>
                <c:pt idx="43">
                  <c:v>326788</c:v>
                </c:pt>
                <c:pt idx="44">
                  <c:v>332773</c:v>
                </c:pt>
                <c:pt idx="45">
                  <c:v>338378</c:v>
                </c:pt>
                <c:pt idx="46">
                  <c:v>347826</c:v>
                </c:pt>
                <c:pt idx="47">
                  <c:v>355228</c:v>
                </c:pt>
                <c:pt idx="48">
                  <c:v>361354</c:v>
                </c:pt>
                <c:pt idx="49">
                  <c:v>361751</c:v>
                </c:pt>
                <c:pt idx="50">
                  <c:v>367429</c:v>
                </c:pt>
                <c:pt idx="51">
                  <c:v>369287</c:v>
                </c:pt>
                <c:pt idx="52">
                  <c:v>368215</c:v>
                </c:pt>
                <c:pt idx="53">
                  <c:v>364037</c:v>
                </c:pt>
                <c:pt idx="54">
                  <c:v>361903</c:v>
                </c:pt>
                <c:pt idx="55">
                  <c:v>361280</c:v>
                </c:pt>
                <c:pt idx="56">
                  <c:v>369466</c:v>
                </c:pt>
                <c:pt idx="57">
                  <c:v>374795</c:v>
                </c:pt>
                <c:pt idx="58">
                  <c:v>386644</c:v>
                </c:pt>
                <c:pt idx="59">
                  <c:v>397554</c:v>
                </c:pt>
                <c:pt idx="60">
                  <c:v>404132</c:v>
                </c:pt>
                <c:pt idx="61">
                  <c:v>409932</c:v>
                </c:pt>
                <c:pt idx="62">
                  <c:v>414235</c:v>
                </c:pt>
                <c:pt idx="63">
                  <c:v>422244</c:v>
                </c:pt>
                <c:pt idx="64">
                  <c:v>428694</c:v>
                </c:pt>
                <c:pt idx="65">
                  <c:v>434451</c:v>
                </c:pt>
                <c:pt idx="66">
                  <c:v>437301</c:v>
                </c:pt>
                <c:pt idx="67">
                  <c:v>443018</c:v>
                </c:pt>
                <c:pt idx="68">
                  <c:v>449698</c:v>
                </c:pt>
                <c:pt idx="69">
                  <c:v>445361</c:v>
                </c:pt>
                <c:pt idx="70">
                  <c:v>449493</c:v>
                </c:pt>
                <c:pt idx="71">
                  <c:v>450123</c:v>
                </c:pt>
                <c:pt idx="72">
                  <c:v>450037</c:v>
                </c:pt>
                <c:pt idx="73">
                  <c:v>455693</c:v>
                </c:pt>
                <c:pt idx="74">
                  <c:v>468362</c:v>
                </c:pt>
                <c:pt idx="75">
                  <c:v>445499</c:v>
                </c:pt>
                <c:pt idx="76">
                  <c:v>444403</c:v>
                </c:pt>
                <c:pt idx="77">
                  <c:v>448142</c:v>
                </c:pt>
                <c:pt idx="78">
                  <c:v>456586</c:v>
                </c:pt>
                <c:pt idx="79">
                  <c:v>456206</c:v>
                </c:pt>
                <c:pt idx="80">
                  <c:v>450972</c:v>
                </c:pt>
                <c:pt idx="81">
                  <c:v>459538</c:v>
                </c:pt>
                <c:pt idx="82">
                  <c:v>470807</c:v>
                </c:pt>
                <c:pt idx="83">
                  <c:v>473999</c:v>
                </c:pt>
                <c:pt idx="84">
                  <c:v>476395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42-4EA2-8C78-3A98DB19B371}"/>
            </c:ext>
          </c:extLst>
        </c:ser>
        <c:dLbls/>
        <c:marker val="1"/>
        <c:axId val="124809216"/>
        <c:axId val="124810752"/>
      </c:lineChart>
      <c:dateAx>
        <c:axId val="124809216"/>
        <c:scaling>
          <c:orientation val="minMax"/>
          <c:min val="40544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yyyy" sourceLinked="0"/>
        <c:minorTickMark val="in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24810752"/>
        <c:crosses val="autoZero"/>
        <c:auto val="1"/>
        <c:lblOffset val="100"/>
        <c:baseTimeUnit val="months"/>
        <c:majorUnit val="1"/>
        <c:majorTimeUnit val="years"/>
        <c:minorUnit val="1"/>
        <c:minorTimeUnit val="months"/>
      </c:dateAx>
      <c:valAx>
        <c:axId val="124810752"/>
        <c:scaling>
          <c:orientation val="minMax"/>
          <c:max val="50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/>
                  <a:t>Billion $ ($ B)</a:t>
                </a:r>
              </a:p>
            </c:rich>
          </c:tx>
        </c:title>
        <c:numFmt formatCode="&quot;$&quot;#,##0" sourceLinked="0"/>
        <c:tickLblPos val="nextTo"/>
        <c:crossAx val="124809216"/>
        <c:crosses val="autoZero"/>
        <c:crossBetween val="midCat"/>
        <c:majorUnit val="100000"/>
        <c:minorUnit val="10"/>
        <c:dispUnits>
          <c:builtInUnit val="thousands"/>
        </c:dispUnits>
      </c:valAx>
    </c:plotArea>
    <c:plotVisOnly val="1"/>
    <c:dispBlanksAs val="gap"/>
  </c:chart>
  <c:spPr>
    <a:noFill/>
    <a:ln>
      <a:solidFill>
        <a:sysClr val="window" lastClr="FFFFFF">
          <a:lumMod val="50000"/>
        </a:sys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% of respondents who are having trouble filling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0F-4524-AF26-49F1444F2F4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0F-4524-AF26-49F1444F2F4F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0F-4524-AF26-49F1444F2F4F}"/>
              </c:ext>
            </c:extLst>
          </c:dPt>
          <c:dPt>
            <c:idx val="3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0F-4524-AF26-49F1444F2F4F}"/>
              </c:ext>
            </c:extLst>
          </c:dPt>
          <c:dPt>
            <c:idx val="4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0F-4524-AF26-49F1444F2F4F}"/>
              </c:ext>
            </c:extLst>
          </c:dPt>
          <c:dPt>
            <c:idx val="9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0F-4524-AF26-49F1444F2F4F}"/>
              </c:ext>
            </c:extLst>
          </c:dPt>
          <c:dLbls>
            <c:dLbl>
              <c:idx val="3"/>
              <c:layout>
                <c:manualLayout>
                  <c:x val="1.5432098765432102E-3"/>
                  <c:y val="5.61206532178897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38%/33%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A0F-4524-AF26-49F1444F2F4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Engineers</c:v>
                </c:pt>
                <c:pt idx="1">
                  <c:v>Estimators</c:v>
                </c:pt>
                <c:pt idx="2">
                  <c:v>Project mgrs/supervisors</c:v>
                </c:pt>
                <c:pt idx="3">
                  <c:v>Salaried field/office positions</c:v>
                </c:pt>
                <c:pt idx="5">
                  <c:v>Concrete workers</c:v>
                </c:pt>
                <c:pt idx="6">
                  <c:v>Plumbers, roofers</c:v>
                </c:pt>
                <c:pt idx="7">
                  <c:v>Electricians</c:v>
                </c:pt>
                <c:pt idx="8">
                  <c:v>Carpenters</c:v>
                </c:pt>
                <c:pt idx="9">
                  <c:v>All hourly craft positions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0.28000000000000008</c:v>
                </c:pt>
                <c:pt idx="1">
                  <c:v>0.31000000000000005</c:v>
                </c:pt>
                <c:pt idx="2">
                  <c:v>0.5</c:v>
                </c:pt>
                <c:pt idx="3">
                  <c:v>0.38000000000000006</c:v>
                </c:pt>
                <c:pt idx="5">
                  <c:v>0.49000000000000005</c:v>
                </c:pt>
                <c:pt idx="6">
                  <c:v>0.5</c:v>
                </c:pt>
                <c:pt idx="7">
                  <c:v>0.53</c:v>
                </c:pt>
                <c:pt idx="8">
                  <c:v>0.60000000000000009</c:v>
                </c:pt>
                <c:pt idx="9">
                  <c:v>0.69000000000000006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A0F-4524-AF26-49F1444F2F4F}"/>
            </c:ext>
          </c:extLst>
        </c:ser>
        <c:dLbls/>
        <c:gapWidth val="182"/>
        <c:axId val="129841408"/>
        <c:axId val="129847296"/>
      </c:barChart>
      <c:catAx>
        <c:axId val="1298414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47296"/>
        <c:crosses val="autoZero"/>
        <c:auto val="1"/>
        <c:lblAlgn val="ctr"/>
        <c:lblOffset val="100"/>
      </c:catAx>
      <c:valAx>
        <c:axId val="1298472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84140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5237484203363476"/>
          <c:y val="2.1806909093010585E-2"/>
          <c:w val="0.51468917079809473"/>
          <c:h val="0.70094565152481281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Salaried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Increasing contributions/benefits</c:v>
                </c:pt>
                <c:pt idx="1">
                  <c:v>Providing incentives/bonuses</c:v>
                </c:pt>
                <c:pt idx="2">
                  <c:v>Raising base pay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0.21000000000000002</c:v>
                </c:pt>
                <c:pt idx="1">
                  <c:v>0.27</c:v>
                </c:pt>
                <c:pt idx="2">
                  <c:v>0.43000000000000005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9C-46AE-B7DC-BEA3271C9B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Hourly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Increasing contributions/benefits</c:v>
                </c:pt>
                <c:pt idx="1">
                  <c:v>Providing incentives/bonuses</c:v>
                </c:pt>
                <c:pt idx="2">
                  <c:v>Raising base pay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0.22</c:v>
                </c:pt>
                <c:pt idx="1">
                  <c:v>0.2</c:v>
                </c:pt>
                <c:pt idx="2">
                  <c:v>0.48000000000000004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9C-46AE-B7DC-BEA3271C9B27}"/>
            </c:ext>
          </c:extLst>
        </c:ser>
        <c:dLbls/>
        <c:gapWidth val="182"/>
        <c:axId val="130056576"/>
        <c:axId val="130058112"/>
      </c:barChart>
      <c:catAx>
        <c:axId val="1300565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58112"/>
        <c:crosses val="autoZero"/>
        <c:auto val="1"/>
        <c:lblAlgn val="ctr"/>
        <c:lblOffset val="100"/>
      </c:catAx>
      <c:valAx>
        <c:axId val="130058112"/>
        <c:scaling>
          <c:orientation val="minMax"/>
          <c:max val="0.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5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537790415087041"/>
          <c:y val="0.43979233679936286"/>
          <c:w val="0.19214348206474194"/>
          <c:h val="0.347590859236349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0916496549042491"/>
          <c:y val="0"/>
          <c:w val="0.55789904734130491"/>
          <c:h val="0.8682802506829503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Sheet1!$A$2:$A$11</c:f>
              <c:strCache>
                <c:ptCount val="10"/>
                <c:pt idx="0">
                  <c:v>Building information modeling (BIM)  7%</c:v>
                </c:pt>
                <c:pt idx="1">
                  <c:v>Offsite prefabrication 13%</c:v>
                </c:pt>
                <c:pt idx="2">
                  <c:v>Lean construction  15%</c:v>
                </c:pt>
                <c:pt idx="3">
                  <c:v>Unions 18%</c:v>
                </c:pt>
                <c:pt idx="4">
                  <c:v>Labor-saving equip., tools, mach. 21%</c:v>
                </c:pt>
                <c:pt idx="5">
                  <c:v>Staffing company  24%</c:v>
                </c:pt>
                <c:pt idx="6">
                  <c:v>Engage w/ career-building prog. 37%</c:v>
                </c:pt>
                <c:pt idx="7">
                  <c:v>Subcontractors  39%</c:v>
                </c:pt>
                <c:pt idx="8">
                  <c:v>Overtime hours 47%</c:v>
                </c:pt>
                <c:pt idx="9">
                  <c:v>In-house training 48%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7.0000000000000021E-2</c:v>
                </c:pt>
                <c:pt idx="1">
                  <c:v>0.13</c:v>
                </c:pt>
                <c:pt idx="2">
                  <c:v>0.15000000000000002</c:v>
                </c:pt>
                <c:pt idx="3">
                  <c:v>0.18000000000000002</c:v>
                </c:pt>
                <c:pt idx="4">
                  <c:v>0.21000000000000002</c:v>
                </c:pt>
                <c:pt idx="5">
                  <c:v>0.24000000000000002</c:v>
                </c:pt>
                <c:pt idx="6">
                  <c:v>0.37000000000000005</c:v>
                </c:pt>
                <c:pt idx="7">
                  <c:v>0.39000000000000007</c:v>
                </c:pt>
                <c:pt idx="8">
                  <c:v>0.47000000000000003</c:v>
                </c:pt>
                <c:pt idx="9">
                  <c:v>0.48000000000000004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D-4ADD-A2DD-5E9C083295B9}"/>
            </c:ext>
          </c:extLst>
        </c:ser>
        <c:dLbls/>
        <c:gapWidth val="182"/>
        <c:axId val="130088320"/>
        <c:axId val="129967232"/>
      </c:barChart>
      <c:catAx>
        <c:axId val="130088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67232"/>
        <c:crosses val="autoZero"/>
        <c:auto val="1"/>
        <c:lblAlgn val="ctr"/>
        <c:lblOffset val="100"/>
      </c:catAx>
      <c:valAx>
        <c:axId val="129967232"/>
        <c:scaling>
          <c:orientation val="minMax"/>
          <c:max val="0.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8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2185"/>
          <c:w val="0.82873438692503854"/>
          <c:h val="0.6167678258967627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Sheet1!$A$2:$A$18</c:f>
              <c:numCache>
                <c:formatCode>m/d/yyyy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Sheet1!$B$2:$B$18</c:f>
              <c:numCache>
                <c:formatCode>#0.00</c:formatCode>
                <c:ptCount val="17"/>
                <c:pt idx="0">
                  <c:v>3.4000000000000002E-2</c:v>
                </c:pt>
                <c:pt idx="1">
                  <c:v>3.4000000000000002E-2</c:v>
                </c:pt>
                <c:pt idx="2">
                  <c:v>3.4000000000000002E-2</c:v>
                </c:pt>
                <c:pt idx="3">
                  <c:v>3.4000000000000002E-2</c:v>
                </c:pt>
                <c:pt idx="4">
                  <c:v>3.4000000000000002E-2</c:v>
                </c:pt>
                <c:pt idx="5">
                  <c:v>3.4000000000000002E-2</c:v>
                </c:pt>
                <c:pt idx="6">
                  <c:v>3.4000000000000002E-2</c:v>
                </c:pt>
                <c:pt idx="7">
                  <c:v>3.4000000000000002E-2</c:v>
                </c:pt>
                <c:pt idx="8">
                  <c:v>3.4000000000000002E-2</c:v>
                </c:pt>
                <c:pt idx="9">
                  <c:v>3.4000000000000002E-2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3.4000000000000002E-2</c:v>
                </c:pt>
                <c:pt idx="13">
                  <c:v>3.4000000000000002E-2</c:v>
                </c:pt>
                <c:pt idx="14">
                  <c:v>3.4000000000000002E-2</c:v>
                </c:pt>
                <c:pt idx="15">
                  <c:v>3.4000000000000002E-2</c:v>
                </c:pt>
                <c:pt idx="16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0-4085-98A5-87303BFBA4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Compensation change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m/d/yyyy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Sheet1!$C$2:$C$18</c:f>
              <c:numCache>
                <c:formatCode>0.0%</c:formatCode>
                <c:ptCount val="17"/>
                <c:pt idx="0">
                  <c:v>4.3000000000000003E-2</c:v>
                </c:pt>
                <c:pt idx="1">
                  <c:v>2.3E-2</c:v>
                </c:pt>
                <c:pt idx="2">
                  <c:v>2.8999999999999998E-2</c:v>
                </c:pt>
                <c:pt idx="3">
                  <c:v>1.7000000000000001E-2</c:v>
                </c:pt>
                <c:pt idx="4">
                  <c:v>5.000000000000001E-3</c:v>
                </c:pt>
                <c:pt idx="5">
                  <c:v>2.1000000000000005E-2</c:v>
                </c:pt>
                <c:pt idx="6">
                  <c:v>4.8000000000000001E-2</c:v>
                </c:pt>
                <c:pt idx="7">
                  <c:v>4.0000000000000008E-2</c:v>
                </c:pt>
                <c:pt idx="8">
                  <c:v>5.2000000000000018E-2</c:v>
                </c:pt>
                <c:pt idx="9">
                  <c:v>2.8000000000000001E-2</c:v>
                </c:pt>
                <c:pt idx="10">
                  <c:v>1.8000000000000006E-2</c:v>
                </c:pt>
                <c:pt idx="11">
                  <c:v>9.0000000000000028E-3</c:v>
                </c:pt>
                <c:pt idx="12">
                  <c:v>1.9000000000000003E-2</c:v>
                </c:pt>
                <c:pt idx="13">
                  <c:v>1.1000000000000003E-2</c:v>
                </c:pt>
                <c:pt idx="14">
                  <c:v>2.2000000000000006E-2</c:v>
                </c:pt>
                <c:pt idx="15">
                  <c:v>1.7000000000000001E-2</c:v>
                </c:pt>
                <c:pt idx="16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E0-4085-98A5-87303BFBA43E}"/>
            </c:ext>
          </c:extLst>
        </c:ser>
        <c:dLbls/>
        <c:marker val="1"/>
        <c:axId val="130155648"/>
        <c:axId val="130157184"/>
      </c:lineChart>
      <c:dateAx>
        <c:axId val="130155648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157184"/>
        <c:crosses val="autoZero"/>
        <c:auto val="1"/>
        <c:lblOffset val="100"/>
        <c:baseTimeUnit val="days"/>
        <c:minorUnit val="1"/>
        <c:minorTimeUnit val="months"/>
      </c:dateAx>
      <c:valAx>
        <c:axId val="130157184"/>
        <c:scaling>
          <c:orientation val="minMax"/>
          <c:max val="6.0000000000000019E-2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155648"/>
        <c:crosses val="autoZero"/>
        <c:crossBetween val="between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37430737824439"/>
          <c:y val="3.8860181539807526E-2"/>
          <c:w val="0.78338995819966939"/>
          <c:h val="0.7788048629338000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344000</c:v>
                </c:pt>
                <c:pt idx="1">
                  <c:v>344000</c:v>
                </c:pt>
                <c:pt idx="2">
                  <c:v>344000</c:v>
                </c:pt>
                <c:pt idx="3">
                  <c:v>344000</c:v>
                </c:pt>
                <c:pt idx="4">
                  <c:v>344000</c:v>
                </c:pt>
                <c:pt idx="5">
                  <c:v>344000</c:v>
                </c:pt>
                <c:pt idx="6">
                  <c:v>344000</c:v>
                </c:pt>
                <c:pt idx="7">
                  <c:v>344000</c:v>
                </c:pt>
                <c:pt idx="8">
                  <c:v>344000</c:v>
                </c:pt>
                <c:pt idx="9">
                  <c:v>344000</c:v>
                </c:pt>
                <c:pt idx="10">
                  <c:v>344000</c:v>
                </c:pt>
                <c:pt idx="11">
                  <c:v>344000</c:v>
                </c:pt>
                <c:pt idx="12">
                  <c:v>344000</c:v>
                </c:pt>
                <c:pt idx="13">
                  <c:v>344000</c:v>
                </c:pt>
                <c:pt idx="14">
                  <c:v>344000</c:v>
                </c:pt>
                <c:pt idx="15">
                  <c:v>344000</c:v>
                </c:pt>
                <c:pt idx="16" formatCode="0">
                  <c:v>344000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FF-4447-BA2C-A4A61BFDC6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Construction hires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443000</c:v>
                </c:pt>
                <c:pt idx="1">
                  <c:v>374000</c:v>
                </c:pt>
                <c:pt idx="2">
                  <c:v>396000</c:v>
                </c:pt>
                <c:pt idx="3">
                  <c:v>391000</c:v>
                </c:pt>
                <c:pt idx="4">
                  <c:v>402000</c:v>
                </c:pt>
                <c:pt idx="5">
                  <c:v>423000</c:v>
                </c:pt>
                <c:pt idx="6">
                  <c:v>369000</c:v>
                </c:pt>
                <c:pt idx="7">
                  <c:v>330000</c:v>
                </c:pt>
                <c:pt idx="8">
                  <c:v>309000</c:v>
                </c:pt>
                <c:pt idx="9">
                  <c:v>276000</c:v>
                </c:pt>
                <c:pt idx="10">
                  <c:v>245000</c:v>
                </c:pt>
                <c:pt idx="11">
                  <c:v>292000</c:v>
                </c:pt>
                <c:pt idx="12">
                  <c:v>297000</c:v>
                </c:pt>
                <c:pt idx="13">
                  <c:v>262000</c:v>
                </c:pt>
                <c:pt idx="14">
                  <c:v>329000</c:v>
                </c:pt>
                <c:pt idx="15">
                  <c:v>267000</c:v>
                </c:pt>
                <c:pt idx="16">
                  <c:v>344000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FF-4447-BA2C-A4A61BFDC696}"/>
            </c:ext>
          </c:extLst>
        </c:ser>
        <c:dLbls/>
        <c:marker val="1"/>
        <c:axId val="130192896"/>
        <c:axId val="130194432"/>
      </c:lineChart>
      <c:dateAx>
        <c:axId val="130192896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194432"/>
        <c:crosses val="autoZero"/>
        <c:auto val="1"/>
        <c:lblOffset val="100"/>
        <c:baseTimeUnit val="days"/>
        <c:minorUnit val="1"/>
        <c:minorTimeUnit val="months"/>
      </c:dateAx>
      <c:valAx>
        <c:axId val="130194432"/>
        <c:scaling>
          <c:orientation val="minMax"/>
          <c:max val="60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192896"/>
        <c:crosses val="autoZero"/>
        <c:crossBetween val="between"/>
        <c:majorUnit val="100000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40546748850789"/>
          <c:y val="0.19149648632632543"/>
          <c:w val="0.4522089222758018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86998</c:v>
                </c:pt>
                <c:pt idx="1">
                  <c:v>86998</c:v>
                </c:pt>
                <c:pt idx="2">
                  <c:v>86998</c:v>
                </c:pt>
                <c:pt idx="3">
                  <c:v>86998</c:v>
                </c:pt>
                <c:pt idx="4">
                  <c:v>86998</c:v>
                </c:pt>
                <c:pt idx="5">
                  <c:v>86998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C6-4883-B199-71A6F25034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Power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81361</c:v>
                </c:pt>
                <c:pt idx="1">
                  <c:v>82166</c:v>
                </c:pt>
                <c:pt idx="2">
                  <c:v>82529</c:v>
                </c:pt>
                <c:pt idx="3">
                  <c:v>79322</c:v>
                </c:pt>
                <c:pt idx="4">
                  <c:v>80546</c:v>
                </c:pt>
                <c:pt idx="5">
                  <c:v>81364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C6-4883-B199-71A6F25034B1}"/>
            </c:ext>
          </c:extLst>
        </c:ser>
        <c:dLbls/>
        <c:marker val="1"/>
        <c:axId val="97891456"/>
        <c:axId val="97892992"/>
      </c:lineChart>
      <c:dateAx>
        <c:axId val="97891456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9789299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97892992"/>
        <c:scaling>
          <c:orientation val="minMax"/>
          <c:max val="12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97891456"/>
        <c:crosses val="autoZero"/>
        <c:crossBetween val="between"/>
        <c:majorUnit val="3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2185"/>
          <c:w val="0.82873438692503854"/>
          <c:h val="0.6109953703703705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>
                  <c:v>859000</c:v>
                </c:pt>
                <c:pt idx="1">
                  <c:v>859000</c:v>
                </c:pt>
                <c:pt idx="2">
                  <c:v>859000</c:v>
                </c:pt>
                <c:pt idx="3">
                  <c:v>859000</c:v>
                </c:pt>
                <c:pt idx="4">
                  <c:v>859000</c:v>
                </c:pt>
                <c:pt idx="5">
                  <c:v>859000</c:v>
                </c:pt>
                <c:pt idx="6">
                  <c:v>859000</c:v>
                </c:pt>
                <c:pt idx="7">
                  <c:v>859000</c:v>
                </c:pt>
                <c:pt idx="8">
                  <c:v>859000</c:v>
                </c:pt>
                <c:pt idx="9">
                  <c:v>859000</c:v>
                </c:pt>
                <c:pt idx="10">
                  <c:v>859000</c:v>
                </c:pt>
                <c:pt idx="11">
                  <c:v>859000</c:v>
                </c:pt>
                <c:pt idx="12">
                  <c:v>859000</c:v>
                </c:pt>
                <c:pt idx="13">
                  <c:v>859000</c:v>
                </c:pt>
                <c:pt idx="14">
                  <c:v>859000</c:v>
                </c:pt>
                <c:pt idx="15">
                  <c:v>859000</c:v>
                </c:pt>
                <c:pt idx="16">
                  <c:v>859000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E3-462E-A7E9-0428E271DD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Unemployment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836000</c:v>
                </c:pt>
                <c:pt idx="1">
                  <c:v>1211000</c:v>
                </c:pt>
                <c:pt idx="2">
                  <c:v>1196000</c:v>
                </c:pt>
                <c:pt idx="3">
                  <c:v>994000</c:v>
                </c:pt>
                <c:pt idx="4">
                  <c:v>1079000</c:v>
                </c:pt>
                <c:pt idx="5">
                  <c:v>868000</c:v>
                </c:pt>
                <c:pt idx="6">
                  <c:v>922000</c:v>
                </c:pt>
                <c:pt idx="7">
                  <c:v>1099000</c:v>
                </c:pt>
                <c:pt idx="8">
                  <c:v>1744000</c:v>
                </c:pt>
                <c:pt idx="9">
                  <c:v>2194000</c:v>
                </c:pt>
                <c:pt idx="10">
                  <c:v>1879000</c:v>
                </c:pt>
                <c:pt idx="11">
                  <c:v>1479000</c:v>
                </c:pt>
                <c:pt idx="12">
                  <c:v>1322000</c:v>
                </c:pt>
                <c:pt idx="13">
                  <c:v>1045000</c:v>
                </c:pt>
                <c:pt idx="14">
                  <c:v>811000</c:v>
                </c:pt>
                <c:pt idx="15">
                  <c:v>729000</c:v>
                </c:pt>
                <c:pt idx="16">
                  <c:v>859000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E3-462E-A7E9-0428E271DD9C}"/>
            </c:ext>
          </c:extLst>
        </c:ser>
        <c:dLbls/>
        <c:marker val="1"/>
        <c:axId val="130384640"/>
        <c:axId val="130386176"/>
      </c:lineChart>
      <c:dateAx>
        <c:axId val="130384640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386176"/>
        <c:crossesAt val="75"/>
        <c:auto val="1"/>
        <c:lblOffset val="100"/>
        <c:baseTimeUnit val="days"/>
        <c:minorUnit val="1"/>
        <c:minorTimeUnit val="months"/>
      </c:dateAx>
      <c:valAx>
        <c:axId val="130386176"/>
        <c:scaling>
          <c:orientation val="minMax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384640"/>
        <c:crosses val="autoZero"/>
        <c:crossBetween val="between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2185"/>
          <c:w val="0.82873438692503854"/>
          <c:h val="0.6109807888597257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Sheet1!$B$2:$B$18</c:f>
              <c:numCache>
                <c:formatCode>0.0</c:formatCode>
                <c:ptCount val="17"/>
                <c:pt idx="0">
                  <c:v>147000</c:v>
                </c:pt>
                <c:pt idx="1">
                  <c:v>147000</c:v>
                </c:pt>
                <c:pt idx="2">
                  <c:v>147000</c:v>
                </c:pt>
                <c:pt idx="3">
                  <c:v>147000</c:v>
                </c:pt>
                <c:pt idx="4">
                  <c:v>147000</c:v>
                </c:pt>
                <c:pt idx="5">
                  <c:v>147000</c:v>
                </c:pt>
                <c:pt idx="6">
                  <c:v>147000</c:v>
                </c:pt>
                <c:pt idx="7">
                  <c:v>147000</c:v>
                </c:pt>
                <c:pt idx="8">
                  <c:v>147000</c:v>
                </c:pt>
                <c:pt idx="9">
                  <c:v>147000</c:v>
                </c:pt>
                <c:pt idx="10">
                  <c:v>147000</c:v>
                </c:pt>
                <c:pt idx="11">
                  <c:v>147000</c:v>
                </c:pt>
                <c:pt idx="12">
                  <c:v>147000</c:v>
                </c:pt>
                <c:pt idx="13">
                  <c:v>147000</c:v>
                </c:pt>
                <c:pt idx="14">
                  <c:v>147000</c:v>
                </c:pt>
                <c:pt idx="15">
                  <c:v>147000</c:v>
                </c:pt>
                <c:pt idx="16">
                  <c:v>147000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41-4B9C-9241-EEDF1BE7BE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[$-409]mmm\-yy;@</c:formatCode>
                <c:ptCount val="17"/>
                <c:pt idx="0">
                  <c:v>36892</c:v>
                </c:pt>
                <c:pt idx="1">
                  <c:v>37257</c:v>
                </c:pt>
                <c:pt idx="2">
                  <c:v>37622</c:v>
                </c:pt>
                <c:pt idx="3">
                  <c:v>37987</c:v>
                </c:pt>
                <c:pt idx="4">
                  <c:v>38353</c:v>
                </c:pt>
                <c:pt idx="5">
                  <c:v>38718</c:v>
                </c:pt>
                <c:pt idx="6">
                  <c:v>39083</c:v>
                </c:pt>
                <c:pt idx="7">
                  <c:v>39448</c:v>
                </c:pt>
                <c:pt idx="8">
                  <c:v>39814</c:v>
                </c:pt>
                <c:pt idx="9">
                  <c:v>40179</c:v>
                </c:pt>
                <c:pt idx="10">
                  <c:v>40544</c:v>
                </c:pt>
                <c:pt idx="11">
                  <c:v>40909</c:v>
                </c:pt>
                <c:pt idx="12">
                  <c:v>41275</c:v>
                </c:pt>
                <c:pt idx="13">
                  <c:v>41640</c:v>
                </c:pt>
                <c:pt idx="14">
                  <c:v>42005</c:v>
                </c:pt>
                <c:pt idx="15">
                  <c:v>42370</c:v>
                </c:pt>
                <c:pt idx="16">
                  <c:v>42736</c:v>
                </c:pt>
              </c:numCache>
            </c:numRef>
          </c:cat>
          <c:val>
            <c:numRef>
              <c:f>Sheet1!$C$2:$C$18</c:f>
              <c:numCache>
                <c:formatCode>0.0</c:formatCode>
                <c:ptCount val="17"/>
                <c:pt idx="0">
                  <c:v>175000</c:v>
                </c:pt>
                <c:pt idx="1">
                  <c:v>116000</c:v>
                </c:pt>
                <c:pt idx="2">
                  <c:v>120000</c:v>
                </c:pt>
                <c:pt idx="3">
                  <c:v>148000</c:v>
                </c:pt>
                <c:pt idx="4">
                  <c:v>138000</c:v>
                </c:pt>
                <c:pt idx="5">
                  <c:v>138000</c:v>
                </c:pt>
                <c:pt idx="6">
                  <c:v>256000</c:v>
                </c:pt>
                <c:pt idx="7">
                  <c:v>132000</c:v>
                </c:pt>
                <c:pt idx="8">
                  <c:v>42000</c:v>
                </c:pt>
                <c:pt idx="9">
                  <c:v>50000</c:v>
                </c:pt>
                <c:pt idx="10">
                  <c:v>62000</c:v>
                </c:pt>
                <c:pt idx="11">
                  <c:v>79000</c:v>
                </c:pt>
                <c:pt idx="12">
                  <c:v>116000</c:v>
                </c:pt>
                <c:pt idx="13">
                  <c:v>126000</c:v>
                </c:pt>
                <c:pt idx="14">
                  <c:v>140000</c:v>
                </c:pt>
                <c:pt idx="15">
                  <c:v>158000</c:v>
                </c:pt>
                <c:pt idx="16">
                  <c:v>147000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41-4B9C-9241-EEDF1BE7BE7C}"/>
            </c:ext>
          </c:extLst>
        </c:ser>
        <c:dLbls/>
        <c:marker val="1"/>
        <c:axId val="130309504"/>
        <c:axId val="130344064"/>
      </c:lineChart>
      <c:dateAx>
        <c:axId val="130309504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344064"/>
        <c:crosses val="autoZero"/>
        <c:auto val="1"/>
        <c:lblOffset val="100"/>
        <c:baseTimeUnit val="days"/>
        <c:minorUnit val="1"/>
        <c:minorTimeUnit val="months"/>
      </c:dateAx>
      <c:valAx>
        <c:axId val="130344064"/>
        <c:scaling>
          <c:orientation val="minMax"/>
          <c:max val="50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309504"/>
        <c:crosses val="autoZero"/>
        <c:crossBetween val="between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20307077500729073"/>
          <c:w val="0.82873438692503854"/>
          <c:h val="0.5241752333041708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5-4F65-AC58-0E6916097F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Copper and brass mill shapes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General</c:formatCode>
                <c:ptCount val="74"/>
                <c:pt idx="48" formatCode="0.0">
                  <c:v>77.071369975389672</c:v>
                </c:pt>
                <c:pt idx="49" formatCode="0.0">
                  <c:v>74.61033634126332</c:v>
                </c:pt>
                <c:pt idx="50" formatCode="0.0">
                  <c:v>75.512715340442981</c:v>
                </c:pt>
                <c:pt idx="53" formatCode="0.0">
                  <c:v>77.276456111566844</c:v>
                </c:pt>
                <c:pt idx="54" formatCode="0.0">
                  <c:v>73.913043478260875</c:v>
                </c:pt>
                <c:pt idx="55" formatCode="0.0">
                  <c:v>71.24692370795735</c:v>
                </c:pt>
                <c:pt idx="56" formatCode="0.0">
                  <c:v>70.447087776866283</c:v>
                </c:pt>
                <c:pt idx="57" formatCode="0.0">
                  <c:v>70.159967186218211</c:v>
                </c:pt>
                <c:pt idx="58" formatCode="0.0">
                  <c:v>67.965545529122224</c:v>
                </c:pt>
                <c:pt idx="59" formatCode="0.0">
                  <c:v>64.109926168990981</c:v>
                </c:pt>
                <c:pt idx="60" formatCode="0.0">
                  <c:v>63.207547169811313</c:v>
                </c:pt>
                <c:pt idx="61" formatCode="0.0">
                  <c:v>64.356029532403596</c:v>
                </c:pt>
                <c:pt idx="62" formatCode="0.0">
                  <c:v>67.124692370795728</c:v>
                </c:pt>
                <c:pt idx="63" formatCode="0.0">
                  <c:v>65.401968826907293</c:v>
                </c:pt>
                <c:pt idx="64" formatCode="0.0">
                  <c:v>66.529942575881833</c:v>
                </c:pt>
                <c:pt idx="65" formatCode="0.0">
                  <c:v>65.012305168170613</c:v>
                </c:pt>
                <c:pt idx="66" formatCode="0.0">
                  <c:v>67.227235438884307</c:v>
                </c:pt>
                <c:pt idx="67" formatCode="0.0">
                  <c:v>68.457752255947497</c:v>
                </c:pt>
                <c:pt idx="68" formatCode="0.0">
                  <c:v>67.247744052502043</c:v>
                </c:pt>
                <c:pt idx="69" formatCode="0.0">
                  <c:v>68.314191960623461</c:v>
                </c:pt>
                <c:pt idx="70" formatCode="0.0">
                  <c:v>73.831009023789989</c:v>
                </c:pt>
                <c:pt idx="71" formatCode="0.0">
                  <c:v>76.66119770303527</c:v>
                </c:pt>
                <c:pt idx="72" formatCode="0.0">
                  <c:v>75.799835931091053</c:v>
                </c:pt>
                <c:pt idx="73" formatCode="0.0">
                  <c:v>80.762920426579171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E5-4F65-AC58-0E6916097F90}"/>
            </c:ext>
          </c:extLst>
        </c:ser>
        <c:dLbls/>
        <c:marker val="1"/>
        <c:axId val="130446080"/>
        <c:axId val="130447616"/>
      </c:lineChart>
      <c:dateAx>
        <c:axId val="130446080"/>
        <c:scaling>
          <c:orientation val="minMax"/>
        </c:scaling>
        <c:delete val="1"/>
        <c:axPos val="b"/>
        <c:numFmt formatCode="yyyy" sourceLinked="0"/>
        <c:majorTickMark val="in"/>
        <c:tickLblPos val="none"/>
        <c:crossAx val="130447616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0447616"/>
        <c:scaling>
          <c:orientation val="minMax"/>
          <c:max val="125"/>
          <c:min val="50"/>
        </c:scaling>
        <c:delete val="1"/>
        <c:axPos val="l"/>
        <c:numFmt formatCode="#,##0" sourceLinked="0"/>
        <c:tickLblPos val="none"/>
        <c:crossAx val="130446080"/>
        <c:crosses val="autoZero"/>
        <c:crossBetween val="between"/>
        <c:majorUnit val="25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20307077500729073"/>
          <c:w val="0.82873438692503854"/>
          <c:h val="0.5241752333041708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F6-427D-8088-C40D1AF64C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Copper and brass mill shapes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103.97867104183756</c:v>
                </c:pt>
                <c:pt idx="2">
                  <c:v>98.687448728465938</c:v>
                </c:pt>
                <c:pt idx="3">
                  <c:v>101.82526661197703</c:v>
                </c:pt>
                <c:pt idx="4">
                  <c:v>96.841673502871203</c:v>
                </c:pt>
                <c:pt idx="5">
                  <c:v>97.456931911402762</c:v>
                </c:pt>
                <c:pt idx="6">
                  <c:v>101.88679245283016</c:v>
                </c:pt>
                <c:pt idx="7">
                  <c:v>98.584905660377402</c:v>
                </c:pt>
                <c:pt idx="8">
                  <c:v>97.887612797374885</c:v>
                </c:pt>
                <c:pt idx="9">
                  <c:v>86.279737489745685</c:v>
                </c:pt>
                <c:pt idx="10">
                  <c:v>88.146021328958156</c:v>
                </c:pt>
                <c:pt idx="11">
                  <c:v>87.776866283839212</c:v>
                </c:pt>
                <c:pt idx="12">
                  <c:v>86.628383921246908</c:v>
                </c:pt>
                <c:pt idx="13">
                  <c:v>91.694011484823633</c:v>
                </c:pt>
                <c:pt idx="14">
                  <c:v>92.596390484003294</c:v>
                </c:pt>
                <c:pt idx="15">
                  <c:v>90.566037735849051</c:v>
                </c:pt>
                <c:pt idx="16">
                  <c:v>89.212469237079574</c:v>
                </c:pt>
                <c:pt idx="17">
                  <c:v>85.438884331419189</c:v>
                </c:pt>
                <c:pt idx="18">
                  <c:v>85.643970467596375</c:v>
                </c:pt>
                <c:pt idx="19">
                  <c:v>84.94667760459393</c:v>
                </c:pt>
                <c:pt idx="20">
                  <c:v>88.002461033634106</c:v>
                </c:pt>
                <c:pt idx="21">
                  <c:v>90.545529122231329</c:v>
                </c:pt>
                <c:pt idx="22">
                  <c:v>88.146021328958156</c:v>
                </c:pt>
                <c:pt idx="23">
                  <c:v>89.109926168990953</c:v>
                </c:pt>
                <c:pt idx="24">
                  <c:v>89.191960623461839</c:v>
                </c:pt>
                <c:pt idx="25">
                  <c:v>89.438063986874496</c:v>
                </c:pt>
                <c:pt idx="26">
                  <c:v>87.489745693191139</c:v>
                </c:pt>
                <c:pt idx="27">
                  <c:v>84.680065627563579</c:v>
                </c:pt>
                <c:pt idx="28">
                  <c:v>82.813781788351108</c:v>
                </c:pt>
                <c:pt idx="29">
                  <c:v>82.506152584085314</c:v>
                </c:pt>
                <c:pt idx="30">
                  <c:v>80.742411812961407</c:v>
                </c:pt>
                <c:pt idx="31">
                  <c:v>83.429040196882667</c:v>
                </c:pt>
                <c:pt idx="32">
                  <c:v>83.777686628383933</c:v>
                </c:pt>
                <c:pt idx="33">
                  <c:v>83.736669401148504</c:v>
                </c:pt>
                <c:pt idx="34">
                  <c:v>83.018867924528308</c:v>
                </c:pt>
                <c:pt idx="35">
                  <c:v>83.244462674323216</c:v>
                </c:pt>
                <c:pt idx="36">
                  <c:v>84.454470877768642</c:v>
                </c:pt>
                <c:pt idx="37">
                  <c:v>83.429040196882667</c:v>
                </c:pt>
                <c:pt idx="38">
                  <c:v>81.132075471698101</c:v>
                </c:pt>
                <c:pt idx="39">
                  <c:v>79.224774405250216</c:v>
                </c:pt>
                <c:pt idx="40">
                  <c:v>81.132075471698101</c:v>
                </c:pt>
                <c:pt idx="41">
                  <c:v>80.578342904019664</c:v>
                </c:pt>
                <c:pt idx="42">
                  <c:v>82.813781788351108</c:v>
                </c:pt>
                <c:pt idx="43">
                  <c:v>82.444626743232192</c:v>
                </c:pt>
                <c:pt idx="44">
                  <c:v>81.890894175553697</c:v>
                </c:pt>
                <c:pt idx="45">
                  <c:v>80.619360131255107</c:v>
                </c:pt>
                <c:pt idx="46">
                  <c:v>80.516817063166542</c:v>
                </c:pt>
                <c:pt idx="47">
                  <c:v>79.491386382280552</c:v>
                </c:pt>
                <c:pt idx="48">
                  <c:v>77.071369975389672</c:v>
                </c:pt>
                <c:pt idx="49">
                  <c:v>74.61033634126332</c:v>
                </c:pt>
                <c:pt idx="50">
                  <c:v>75.512715340442981</c:v>
                </c:pt>
                <c:pt idx="51">
                  <c:v>76.804757998359293</c:v>
                </c:pt>
                <c:pt idx="52">
                  <c:v>79.101722723543858</c:v>
                </c:pt>
                <c:pt idx="53">
                  <c:v>77.276456111566844</c:v>
                </c:pt>
                <c:pt idx="54">
                  <c:v>73.913043478260875</c:v>
                </c:pt>
                <c:pt idx="55">
                  <c:v>71.24692370795735</c:v>
                </c:pt>
                <c:pt idx="56">
                  <c:v>70.447087776866283</c:v>
                </c:pt>
                <c:pt idx="57">
                  <c:v>70.159967186218211</c:v>
                </c:pt>
                <c:pt idx="58">
                  <c:v>67.965545529122224</c:v>
                </c:pt>
                <c:pt idx="59">
                  <c:v>64.109926168990981</c:v>
                </c:pt>
                <c:pt idx="60">
                  <c:v>63.207547169811313</c:v>
                </c:pt>
                <c:pt idx="61">
                  <c:v>64.356029532403596</c:v>
                </c:pt>
                <c:pt idx="62">
                  <c:v>67.124692370795728</c:v>
                </c:pt>
                <c:pt idx="63">
                  <c:v>65.401968826907293</c:v>
                </c:pt>
                <c:pt idx="64">
                  <c:v>66.529942575881833</c:v>
                </c:pt>
                <c:pt idx="65">
                  <c:v>65.012305168170613</c:v>
                </c:pt>
                <c:pt idx="66">
                  <c:v>67.227235438884307</c:v>
                </c:pt>
                <c:pt idx="67">
                  <c:v>68.457752255947497</c:v>
                </c:pt>
                <c:pt idx="68">
                  <c:v>67.247744052502043</c:v>
                </c:pt>
                <c:pt idx="69">
                  <c:v>68.314191960623461</c:v>
                </c:pt>
                <c:pt idx="70">
                  <c:v>73.831009023789989</c:v>
                </c:pt>
                <c:pt idx="71">
                  <c:v>76.66119770303527</c:v>
                </c:pt>
                <c:pt idx="72">
                  <c:v>75.799835931091053</c:v>
                </c:pt>
                <c:pt idx="73">
                  <c:v>80.762920426579171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F6-427D-8088-C40D1AF64CE0}"/>
            </c:ext>
          </c:extLst>
        </c:ser>
        <c:dLbls/>
        <c:marker val="1"/>
        <c:axId val="130534784"/>
        <c:axId val="130557056"/>
      </c:lineChart>
      <c:dateAx>
        <c:axId val="130534784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557056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0557056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534784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360593083759266"/>
          <c:y val="0.20307077500729073"/>
          <c:w val="0.82873438692503854"/>
          <c:h val="0.5241752333041708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70-4B7A-A4C3-6AAF0A833E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#2 diesel fuel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General</c:formatCode>
                <c:ptCount val="74"/>
                <c:pt idx="47" formatCode="0.0">
                  <c:v>85.148148148148152</c:v>
                </c:pt>
                <c:pt idx="48" formatCode="0.0">
                  <c:v>67.629629629629633</c:v>
                </c:pt>
                <c:pt idx="49" formatCode="0.0">
                  <c:v>70.925925925925924</c:v>
                </c:pt>
                <c:pt idx="50" formatCode="0.0">
                  <c:v>71.518518518518519</c:v>
                </c:pt>
                <c:pt idx="51" formatCode="0.0">
                  <c:v>68.074074074074062</c:v>
                </c:pt>
                <c:pt idx="52" formatCode="0.0">
                  <c:v>75.037037037037038</c:v>
                </c:pt>
                <c:pt idx="53" formatCode="0.0">
                  <c:v>73.592592592592567</c:v>
                </c:pt>
                <c:pt idx="54" formatCode="0.0">
                  <c:v>71.851851851851833</c:v>
                </c:pt>
                <c:pt idx="55" formatCode="0.0">
                  <c:v>70.074074074074048</c:v>
                </c:pt>
                <c:pt idx="56" formatCode="0.0">
                  <c:v>62.740740740740748</c:v>
                </c:pt>
                <c:pt idx="57" formatCode="0.0">
                  <c:v>64.259259259259267</c:v>
                </c:pt>
                <c:pt idx="58" formatCode="0.0">
                  <c:v>62</c:v>
                </c:pt>
                <c:pt idx="59" formatCode="0.0">
                  <c:v>48.444444444444436</c:v>
                </c:pt>
                <c:pt idx="60" formatCode="0.0">
                  <c:v>44.148148148148159</c:v>
                </c:pt>
                <c:pt idx="61" formatCode="0.0">
                  <c:v>42.000000000000007</c:v>
                </c:pt>
                <c:pt idx="62" formatCode="0.0">
                  <c:v>44.222222222222229</c:v>
                </c:pt>
                <c:pt idx="63" formatCode="0.0">
                  <c:v>45.777777777777779</c:v>
                </c:pt>
                <c:pt idx="64" formatCode="0.0">
                  <c:v>53.481481481481467</c:v>
                </c:pt>
                <c:pt idx="65" formatCode="0.0">
                  <c:v>57.555555555555557</c:v>
                </c:pt>
                <c:pt idx="66" formatCode="0.0">
                  <c:v>58.370370370370381</c:v>
                </c:pt>
                <c:pt idx="67" formatCode="0.0">
                  <c:v>55.481481481481467</c:v>
                </c:pt>
                <c:pt idx="68" formatCode="0.0">
                  <c:v>60.407407407407391</c:v>
                </c:pt>
                <c:pt idx="69" formatCode="0.0">
                  <c:v>59.148148148148145</c:v>
                </c:pt>
                <c:pt idx="70" formatCode="0.0">
                  <c:v>58.111111111111114</c:v>
                </c:pt>
                <c:pt idx="71" formatCode="0.0">
                  <c:v>58.25925925925926</c:v>
                </c:pt>
                <c:pt idx="72" formatCode="0.0">
                  <c:v>59.518518518518512</c:v>
                </c:pt>
                <c:pt idx="73" formatCode="0.0">
                  <c:v>60.48148148148146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70-4B7A-A4C3-6AAF0A833E06}"/>
            </c:ext>
          </c:extLst>
        </c:ser>
        <c:dLbls/>
        <c:marker val="1"/>
        <c:axId val="130582784"/>
        <c:axId val="130588672"/>
      </c:lineChart>
      <c:dateAx>
        <c:axId val="130582784"/>
        <c:scaling>
          <c:orientation val="minMax"/>
        </c:scaling>
        <c:delete val="1"/>
        <c:axPos val="b"/>
        <c:numFmt formatCode="yyyy" sourceLinked="0"/>
        <c:tickLblPos val="none"/>
        <c:crossAx val="130588672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0588672"/>
        <c:scaling>
          <c:orientation val="minMax"/>
          <c:max val="100"/>
          <c:min val="25"/>
        </c:scaling>
        <c:delete val="1"/>
        <c:axPos val="l"/>
        <c:numFmt formatCode="#,##0" sourceLinked="0"/>
        <c:tickLblPos val="none"/>
        <c:crossAx val="130582784"/>
        <c:crosses val="autoZero"/>
        <c:crossBetween val="between"/>
        <c:majorUnit val="25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20307077500729073"/>
          <c:w val="0.82873438692503854"/>
          <c:h val="0.5241752333041708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24-4B55-B8F9-13EDE5EA6D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#2 diesel fuel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107.14814814814815</c:v>
                </c:pt>
                <c:pt idx="2">
                  <c:v>119.18518518518518</c:v>
                </c:pt>
                <c:pt idx="3">
                  <c:v>125.85185185185183</c:v>
                </c:pt>
                <c:pt idx="4">
                  <c:v>121.62962962962962</c:v>
                </c:pt>
                <c:pt idx="5">
                  <c:v>123.59259259259257</c:v>
                </c:pt>
                <c:pt idx="6">
                  <c:v>121.4074074074074</c:v>
                </c:pt>
                <c:pt idx="7">
                  <c:v>113.81481481481481</c:v>
                </c:pt>
                <c:pt idx="8">
                  <c:v>117.70370370370371</c:v>
                </c:pt>
                <c:pt idx="9">
                  <c:v>115.03703703703705</c:v>
                </c:pt>
                <c:pt idx="10">
                  <c:v>124.85185185185183</c:v>
                </c:pt>
                <c:pt idx="11">
                  <c:v>115.18518518518518</c:v>
                </c:pt>
                <c:pt idx="12">
                  <c:v>119.25925925925928</c:v>
                </c:pt>
                <c:pt idx="13">
                  <c:v>121.92592592592592</c:v>
                </c:pt>
                <c:pt idx="14">
                  <c:v>127.5185185185185</c:v>
                </c:pt>
                <c:pt idx="15">
                  <c:v>125.7037037037037</c:v>
                </c:pt>
                <c:pt idx="16">
                  <c:v>120.66666666666667</c:v>
                </c:pt>
                <c:pt idx="17">
                  <c:v>109.40740740740739</c:v>
                </c:pt>
                <c:pt idx="18">
                  <c:v>110.62962962962963</c:v>
                </c:pt>
                <c:pt idx="19">
                  <c:v>120.03703703703705</c:v>
                </c:pt>
                <c:pt idx="20">
                  <c:v>126.81481481481481</c:v>
                </c:pt>
                <c:pt idx="21">
                  <c:v>130</c:v>
                </c:pt>
                <c:pt idx="22">
                  <c:v>119.92592592592592</c:v>
                </c:pt>
                <c:pt idx="23">
                  <c:v>117.55555555555553</c:v>
                </c:pt>
                <c:pt idx="24">
                  <c:v>118.1111111111111</c:v>
                </c:pt>
                <c:pt idx="25">
                  <c:v>126.81481481481481</c:v>
                </c:pt>
                <c:pt idx="26">
                  <c:v>118.88888888888886</c:v>
                </c:pt>
                <c:pt idx="27">
                  <c:v>117.88888888888886</c:v>
                </c:pt>
                <c:pt idx="28">
                  <c:v>113.96296296296296</c:v>
                </c:pt>
                <c:pt idx="29">
                  <c:v>112.88888888888886</c:v>
                </c:pt>
                <c:pt idx="30">
                  <c:v>115.40740740740742</c:v>
                </c:pt>
                <c:pt idx="31">
                  <c:v>118.25925925925928</c:v>
                </c:pt>
                <c:pt idx="32">
                  <c:v>121.48148148148148</c:v>
                </c:pt>
                <c:pt idx="33">
                  <c:v>117.92592592592592</c:v>
                </c:pt>
                <c:pt idx="34">
                  <c:v>113.70370370370371</c:v>
                </c:pt>
                <c:pt idx="35">
                  <c:v>116.55555555555553</c:v>
                </c:pt>
                <c:pt idx="36">
                  <c:v>114.25925925925928</c:v>
                </c:pt>
                <c:pt idx="37">
                  <c:v>119.25925925925928</c:v>
                </c:pt>
                <c:pt idx="38">
                  <c:v>117.81481481481481</c:v>
                </c:pt>
                <c:pt idx="39">
                  <c:v>118.03703703703701</c:v>
                </c:pt>
                <c:pt idx="40">
                  <c:v>117.22222222222223</c:v>
                </c:pt>
                <c:pt idx="41">
                  <c:v>114.37037037037035</c:v>
                </c:pt>
                <c:pt idx="42">
                  <c:v>114.00000000000001</c:v>
                </c:pt>
                <c:pt idx="43">
                  <c:v>113.66666666666664</c:v>
                </c:pt>
                <c:pt idx="44">
                  <c:v>111.96296296296299</c:v>
                </c:pt>
                <c:pt idx="45">
                  <c:v>104.96296296296296</c:v>
                </c:pt>
                <c:pt idx="46">
                  <c:v>100.85185185185183</c:v>
                </c:pt>
                <c:pt idx="47">
                  <c:v>85.148148148148152</c:v>
                </c:pt>
                <c:pt idx="48">
                  <c:v>67.629629629629633</c:v>
                </c:pt>
                <c:pt idx="49">
                  <c:v>70.925925925925924</c:v>
                </c:pt>
                <c:pt idx="50">
                  <c:v>71.518518518518519</c:v>
                </c:pt>
                <c:pt idx="51">
                  <c:v>68.074074074074062</c:v>
                </c:pt>
                <c:pt idx="52">
                  <c:v>75.037037037037038</c:v>
                </c:pt>
                <c:pt idx="53">
                  <c:v>73.592592592592567</c:v>
                </c:pt>
                <c:pt idx="54">
                  <c:v>71.851851851851833</c:v>
                </c:pt>
                <c:pt idx="55">
                  <c:v>70.074074074074048</c:v>
                </c:pt>
                <c:pt idx="56">
                  <c:v>62.740740740740748</c:v>
                </c:pt>
                <c:pt idx="57">
                  <c:v>64.259259259259267</c:v>
                </c:pt>
                <c:pt idx="58">
                  <c:v>62</c:v>
                </c:pt>
                <c:pt idx="59">
                  <c:v>48.444444444444436</c:v>
                </c:pt>
                <c:pt idx="60">
                  <c:v>44.148148148148159</c:v>
                </c:pt>
                <c:pt idx="61">
                  <c:v>42.000000000000007</c:v>
                </c:pt>
                <c:pt idx="62">
                  <c:v>44.222222222222229</c:v>
                </c:pt>
                <c:pt idx="63">
                  <c:v>45.777777777777779</c:v>
                </c:pt>
                <c:pt idx="64">
                  <c:v>53.481481481481467</c:v>
                </c:pt>
                <c:pt idx="65">
                  <c:v>57.555555555555557</c:v>
                </c:pt>
                <c:pt idx="66">
                  <c:v>58.370370370370381</c:v>
                </c:pt>
                <c:pt idx="67">
                  <c:v>55.481481481481467</c:v>
                </c:pt>
                <c:pt idx="68">
                  <c:v>60.407407407407391</c:v>
                </c:pt>
                <c:pt idx="69">
                  <c:v>59.148148148148145</c:v>
                </c:pt>
                <c:pt idx="70">
                  <c:v>58.111111111111114</c:v>
                </c:pt>
                <c:pt idx="71">
                  <c:v>58.25925925925926</c:v>
                </c:pt>
                <c:pt idx="72">
                  <c:v>59.518518518518512</c:v>
                </c:pt>
                <c:pt idx="73">
                  <c:v>60.48148148148146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24-4B55-B8F9-13EDE5EA6DB8}"/>
            </c:ext>
          </c:extLst>
        </c:ser>
        <c:dLbls/>
        <c:marker val="1"/>
        <c:axId val="130659456"/>
        <c:axId val="130660992"/>
      </c:lineChart>
      <c:dateAx>
        <c:axId val="130659456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660992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0660992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659456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2185"/>
          <c:w val="0.82873438692503854"/>
          <c:h val="0.5068141221930592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6C-471C-B6B0-FBD83FB024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Aluminum mill shapes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100.99118942731282</c:v>
                </c:pt>
                <c:pt idx="2">
                  <c:v>103.19383259911892</c:v>
                </c:pt>
                <c:pt idx="3">
                  <c:v>105.83700440528635</c:v>
                </c:pt>
                <c:pt idx="4">
                  <c:v>108.31497797356828</c:v>
                </c:pt>
                <c:pt idx="5">
                  <c:v>107.98458149779736</c:v>
                </c:pt>
                <c:pt idx="6">
                  <c:v>106.71806167400882</c:v>
                </c:pt>
                <c:pt idx="7">
                  <c:v>106.44273127753304</c:v>
                </c:pt>
                <c:pt idx="8">
                  <c:v>104.62555066079295</c:v>
                </c:pt>
                <c:pt idx="9">
                  <c:v>103.19383259911892</c:v>
                </c:pt>
                <c:pt idx="10">
                  <c:v>101.26651982378856</c:v>
                </c:pt>
                <c:pt idx="11">
                  <c:v>99.669603524229075</c:v>
                </c:pt>
                <c:pt idx="12">
                  <c:v>98.403083700440533</c:v>
                </c:pt>
                <c:pt idx="13">
                  <c:v>100.44052863436126</c:v>
                </c:pt>
                <c:pt idx="14">
                  <c:v>101.59691629955947</c:v>
                </c:pt>
                <c:pt idx="15">
                  <c:v>100.49559471365637</c:v>
                </c:pt>
                <c:pt idx="16">
                  <c:v>98.623348017621112</c:v>
                </c:pt>
                <c:pt idx="17">
                  <c:v>97.356828193832598</c:v>
                </c:pt>
                <c:pt idx="18">
                  <c:v>96.530837004405285</c:v>
                </c:pt>
                <c:pt idx="19">
                  <c:v>95.980176211453738</c:v>
                </c:pt>
                <c:pt idx="20">
                  <c:v>96.971365638766514</c:v>
                </c:pt>
                <c:pt idx="21">
                  <c:v>98.348017621145388</c:v>
                </c:pt>
                <c:pt idx="22">
                  <c:v>97.687224669603566</c:v>
                </c:pt>
                <c:pt idx="23">
                  <c:v>97.797356828193841</c:v>
                </c:pt>
                <c:pt idx="24">
                  <c:v>98.568281938325981</c:v>
                </c:pt>
                <c:pt idx="25">
                  <c:v>98.403083700440533</c:v>
                </c:pt>
                <c:pt idx="26">
                  <c:v>98.458149779735692</c:v>
                </c:pt>
                <c:pt idx="27">
                  <c:v>96.145374449339201</c:v>
                </c:pt>
                <c:pt idx="28">
                  <c:v>95.319383259911902</c:v>
                </c:pt>
                <c:pt idx="29">
                  <c:v>94.988986784140977</c:v>
                </c:pt>
                <c:pt idx="30">
                  <c:v>94.273127753303953</c:v>
                </c:pt>
                <c:pt idx="31">
                  <c:v>94.052863436123346</c:v>
                </c:pt>
                <c:pt idx="32">
                  <c:v>94.218061674008823</c:v>
                </c:pt>
                <c:pt idx="33">
                  <c:v>93.281938325991177</c:v>
                </c:pt>
                <c:pt idx="34">
                  <c:v>93.722466960352421</c:v>
                </c:pt>
                <c:pt idx="35">
                  <c:v>93.337004405286365</c:v>
                </c:pt>
                <c:pt idx="36">
                  <c:v>93.942731277533028</c:v>
                </c:pt>
                <c:pt idx="37">
                  <c:v>96.145374449339201</c:v>
                </c:pt>
                <c:pt idx="38">
                  <c:v>95.814977973568276</c:v>
                </c:pt>
                <c:pt idx="39">
                  <c:v>96.200440528634346</c:v>
                </c:pt>
                <c:pt idx="40">
                  <c:v>97.191629955947164</c:v>
                </c:pt>
                <c:pt idx="41">
                  <c:v>96.916299559471383</c:v>
                </c:pt>
                <c:pt idx="42">
                  <c:v>98.843612334801747</c:v>
                </c:pt>
                <c:pt idx="43">
                  <c:v>101.48678414096915</c:v>
                </c:pt>
                <c:pt idx="44">
                  <c:v>102.64317180616739</c:v>
                </c:pt>
                <c:pt idx="45">
                  <c:v>101.76211453744493</c:v>
                </c:pt>
                <c:pt idx="46">
                  <c:v>102.47797356828194</c:v>
                </c:pt>
                <c:pt idx="47">
                  <c:v>103.46916299559471</c:v>
                </c:pt>
                <c:pt idx="48">
                  <c:v>101.21145374449343</c:v>
                </c:pt>
                <c:pt idx="49">
                  <c:v>100.77092511013217</c:v>
                </c:pt>
                <c:pt idx="50">
                  <c:v>100.55066079295155</c:v>
                </c:pt>
                <c:pt idx="51">
                  <c:v>98.953744493392065</c:v>
                </c:pt>
                <c:pt idx="52">
                  <c:v>98.127753303964738</c:v>
                </c:pt>
                <c:pt idx="53">
                  <c:v>95.319383259911902</c:v>
                </c:pt>
                <c:pt idx="54">
                  <c:v>92.78634361233479</c:v>
                </c:pt>
                <c:pt idx="55">
                  <c:v>91.685022026431682</c:v>
                </c:pt>
                <c:pt idx="56">
                  <c:v>90.528634361233486</c:v>
                </c:pt>
                <c:pt idx="57">
                  <c:v>90.748898678414108</c:v>
                </c:pt>
                <c:pt idx="58">
                  <c:v>89.317180616740103</c:v>
                </c:pt>
                <c:pt idx="59">
                  <c:v>88.986784140969149</c:v>
                </c:pt>
                <c:pt idx="60">
                  <c:v>89.372246696035248</c:v>
                </c:pt>
                <c:pt idx="61">
                  <c:v>89.096916299559481</c:v>
                </c:pt>
                <c:pt idx="62">
                  <c:v>89.702643171806173</c:v>
                </c:pt>
                <c:pt idx="63">
                  <c:v>89.262114537444916</c:v>
                </c:pt>
                <c:pt idx="64">
                  <c:v>90.033039647577112</c:v>
                </c:pt>
                <c:pt idx="65">
                  <c:v>90.033039647577112</c:v>
                </c:pt>
                <c:pt idx="66">
                  <c:v>90.638766519823761</c:v>
                </c:pt>
                <c:pt idx="67">
                  <c:v>90.859030837004383</c:v>
                </c:pt>
                <c:pt idx="68">
                  <c:v>90.583700440528617</c:v>
                </c:pt>
                <c:pt idx="69">
                  <c:v>90.69383259911892</c:v>
                </c:pt>
                <c:pt idx="70">
                  <c:v>92.345814977973561</c:v>
                </c:pt>
                <c:pt idx="71">
                  <c:v>92.841409691629963</c:v>
                </c:pt>
                <c:pt idx="72">
                  <c:v>93.722466960352421</c:v>
                </c:pt>
                <c:pt idx="73">
                  <c:v>96.200440528634346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6C-471C-B6B0-FBD83FB0248E}"/>
            </c:ext>
          </c:extLst>
        </c:ser>
        <c:dLbls/>
        <c:marker val="1"/>
        <c:axId val="130723840"/>
        <c:axId val="130725376"/>
      </c:lineChart>
      <c:dateAx>
        <c:axId val="130723840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725376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0725376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723840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2185"/>
          <c:w val="0.82873438692503854"/>
          <c:h val="0.5068141221930592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8D-4602-B0C1-0994BFDDF8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Steel mill products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104.47234209493917</c:v>
                </c:pt>
                <c:pt idx="2">
                  <c:v>107.80698313063947</c:v>
                </c:pt>
                <c:pt idx="3">
                  <c:v>110.78854452726559</c:v>
                </c:pt>
                <c:pt idx="4">
                  <c:v>110.82777559827382</c:v>
                </c:pt>
                <c:pt idx="5">
                  <c:v>109.6900745390349</c:v>
                </c:pt>
                <c:pt idx="6">
                  <c:v>109.61161239701842</c:v>
                </c:pt>
                <c:pt idx="7">
                  <c:v>108.82699097685364</c:v>
                </c:pt>
                <c:pt idx="8">
                  <c:v>109.57238132601016</c:v>
                </c:pt>
                <c:pt idx="9">
                  <c:v>110.47469595919969</c:v>
                </c:pt>
                <c:pt idx="10">
                  <c:v>110.94546881129854</c:v>
                </c:pt>
                <c:pt idx="11">
                  <c:v>111.25931737936445</c:v>
                </c:pt>
                <c:pt idx="12">
                  <c:v>112.31855629658686</c:v>
                </c:pt>
                <c:pt idx="13">
                  <c:v>114.67242055708117</c:v>
                </c:pt>
                <c:pt idx="14">
                  <c:v>114.20164770498236</c:v>
                </c:pt>
                <c:pt idx="15">
                  <c:v>114.04472342094941</c:v>
                </c:pt>
                <c:pt idx="16">
                  <c:v>113.18163985876815</c:v>
                </c:pt>
                <c:pt idx="17">
                  <c:v>112.35778736759509</c:v>
                </c:pt>
                <c:pt idx="18">
                  <c:v>110.35700274617496</c:v>
                </c:pt>
                <c:pt idx="19">
                  <c:v>106.15927814829344</c:v>
                </c:pt>
                <c:pt idx="20">
                  <c:v>105.96312279325228</c:v>
                </c:pt>
                <c:pt idx="21">
                  <c:v>103.84464495880738</c:v>
                </c:pt>
                <c:pt idx="22">
                  <c:v>103.72695174578266</c:v>
                </c:pt>
                <c:pt idx="23">
                  <c:v>104.51157316594744</c:v>
                </c:pt>
                <c:pt idx="24">
                  <c:v>101.60847391133778</c:v>
                </c:pt>
                <c:pt idx="25">
                  <c:v>100.11769321302471</c:v>
                </c:pt>
                <c:pt idx="26">
                  <c:v>99.333071792859911</c:v>
                </c:pt>
                <c:pt idx="27">
                  <c:v>98.979992153785773</c:v>
                </c:pt>
                <c:pt idx="28">
                  <c:v>97.999215378579834</c:v>
                </c:pt>
                <c:pt idx="29">
                  <c:v>97.52844252648093</c:v>
                </c:pt>
                <c:pt idx="30">
                  <c:v>98.273832875637467</c:v>
                </c:pt>
                <c:pt idx="31">
                  <c:v>99.019223224794061</c:v>
                </c:pt>
                <c:pt idx="32">
                  <c:v>99.646920360925847</c:v>
                </c:pt>
                <c:pt idx="33">
                  <c:v>99.136916437818741</c:v>
                </c:pt>
                <c:pt idx="34">
                  <c:v>99.29384072185168</c:v>
                </c:pt>
                <c:pt idx="35">
                  <c:v>99.136916437818741</c:v>
                </c:pt>
                <c:pt idx="36">
                  <c:v>99.529227147901139</c:v>
                </c:pt>
                <c:pt idx="37">
                  <c:v>99.607689289917644</c:v>
                </c:pt>
                <c:pt idx="38">
                  <c:v>98.979992153785773</c:v>
                </c:pt>
                <c:pt idx="39">
                  <c:v>99.019223224794061</c:v>
                </c:pt>
                <c:pt idx="40">
                  <c:v>99.29384072185168</c:v>
                </c:pt>
                <c:pt idx="41">
                  <c:v>100.15692428403297</c:v>
                </c:pt>
                <c:pt idx="42">
                  <c:v>98.823067869752848</c:v>
                </c:pt>
                <c:pt idx="43">
                  <c:v>99.176147508826986</c:v>
                </c:pt>
                <c:pt idx="44">
                  <c:v>99.058454295802292</c:v>
                </c:pt>
                <c:pt idx="45">
                  <c:v>99.29384072185168</c:v>
                </c:pt>
                <c:pt idx="46">
                  <c:v>99.136916437818741</c:v>
                </c:pt>
                <c:pt idx="47">
                  <c:v>99.176147508826986</c:v>
                </c:pt>
                <c:pt idx="48">
                  <c:v>98.744605727736371</c:v>
                </c:pt>
                <c:pt idx="49">
                  <c:v>97.253825029423282</c:v>
                </c:pt>
                <c:pt idx="50">
                  <c:v>95.135347194978394</c:v>
                </c:pt>
                <c:pt idx="51">
                  <c:v>91.957630443311118</c:v>
                </c:pt>
                <c:pt idx="52">
                  <c:v>89.839152608866229</c:v>
                </c:pt>
                <c:pt idx="53">
                  <c:v>89.015300117693187</c:v>
                </c:pt>
                <c:pt idx="54">
                  <c:v>88.858375833660205</c:v>
                </c:pt>
                <c:pt idx="55">
                  <c:v>87.406826206355433</c:v>
                </c:pt>
                <c:pt idx="56">
                  <c:v>86.426049431149494</c:v>
                </c:pt>
                <c:pt idx="57">
                  <c:v>84.739113377795221</c:v>
                </c:pt>
                <c:pt idx="58">
                  <c:v>83.915260886622207</c:v>
                </c:pt>
                <c:pt idx="59">
                  <c:v>83.248332679482132</c:v>
                </c:pt>
                <c:pt idx="60">
                  <c:v>83.444488034523317</c:v>
                </c:pt>
                <c:pt idx="61">
                  <c:v>83.444488034523317</c:v>
                </c:pt>
                <c:pt idx="62">
                  <c:v>82.973715182424456</c:v>
                </c:pt>
                <c:pt idx="63">
                  <c:v>83.836798744605701</c:v>
                </c:pt>
                <c:pt idx="64">
                  <c:v>88.034523342487262</c:v>
                </c:pt>
                <c:pt idx="65">
                  <c:v>87.877599058454265</c:v>
                </c:pt>
                <c:pt idx="66">
                  <c:v>88.81914476265203</c:v>
                </c:pt>
                <c:pt idx="67">
                  <c:v>87.48528834837191</c:v>
                </c:pt>
                <c:pt idx="68">
                  <c:v>86.661435857198867</c:v>
                </c:pt>
                <c:pt idx="69">
                  <c:v>84.817575519811683</c:v>
                </c:pt>
                <c:pt idx="70">
                  <c:v>84.974499803844623</c:v>
                </c:pt>
                <c:pt idx="71">
                  <c:v>87.956061200470771</c:v>
                </c:pt>
                <c:pt idx="72">
                  <c:v>88.348371910553112</c:v>
                </c:pt>
                <c:pt idx="73">
                  <c:v>89.760690466849766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8D-4602-B0C1-0994BFDDF88C}"/>
            </c:ext>
          </c:extLst>
        </c:ser>
        <c:dLbls/>
        <c:marker val="1"/>
        <c:axId val="130994560"/>
        <c:axId val="130996096"/>
      </c:lineChart>
      <c:dateAx>
        <c:axId val="130994560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0996096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0996096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994560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360593083759266"/>
          <c:y val="0.20307077500729073"/>
          <c:w val="0.82873438692503854"/>
          <c:h val="0.5241752333041708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Sheet1!$A$2:$A$69</c:f>
              <c:numCache>
                <c:formatCode>[$-409]mmm\-yy;@</c:formatCode>
                <c:ptCount val="6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</c:numCache>
            </c:numRef>
          </c:cat>
          <c:val>
            <c:numRef>
              <c:f>Sheet1!$B$2:$B$69</c:f>
              <c:numCache>
                <c:formatCode>General</c:formatCode>
                <c:ptCount val="6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19-498D-9134-D789AF279BD6}"/>
            </c:ext>
          </c:extLst>
        </c:ser>
        <c:dLbls/>
        <c:marker val="1"/>
        <c:axId val="130730624"/>
        <c:axId val="131008384"/>
      </c:lineChart>
      <c:dateAx>
        <c:axId val="130730624"/>
        <c:scaling>
          <c:orientation val="minMax"/>
        </c:scaling>
        <c:delete val="1"/>
        <c:axPos val="b"/>
        <c:numFmt formatCode="yyyy" sourceLinked="0"/>
        <c:tickLblPos val="none"/>
        <c:crossAx val="131008384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1008384"/>
        <c:scaling>
          <c:orientation val="minMax"/>
          <c:max val="100"/>
          <c:min val="25"/>
        </c:scaling>
        <c:delete val="1"/>
        <c:axPos val="l"/>
        <c:numFmt formatCode="#,##0" sourceLinked="0"/>
        <c:tickLblPos val="none"/>
        <c:crossAx val="130730624"/>
        <c:crosses val="autoZero"/>
        <c:crossBetween val="between"/>
        <c:majorUnit val="25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2185"/>
          <c:w val="0.82873438692503854"/>
          <c:h val="0.5068141221930592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97-4CB9-B625-D8C150CBA7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Paving mixtures and blocks (asphalt)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101.03793843951325</c:v>
                </c:pt>
                <c:pt idx="2">
                  <c:v>101.18110236220471</c:v>
                </c:pt>
                <c:pt idx="3">
                  <c:v>103.54330708661418</c:v>
                </c:pt>
                <c:pt idx="4">
                  <c:v>107.2655690765927</c:v>
                </c:pt>
                <c:pt idx="5">
                  <c:v>108.16034359341445</c:v>
                </c:pt>
                <c:pt idx="6">
                  <c:v>108.91195418754477</c:v>
                </c:pt>
                <c:pt idx="7">
                  <c:v>108.62562634216177</c:v>
                </c:pt>
                <c:pt idx="8">
                  <c:v>108.76879026485327</c:v>
                </c:pt>
                <c:pt idx="9">
                  <c:v>108.33929849677881</c:v>
                </c:pt>
                <c:pt idx="10">
                  <c:v>107.87401574803151</c:v>
                </c:pt>
                <c:pt idx="11">
                  <c:v>108.19613457408734</c:v>
                </c:pt>
                <c:pt idx="12">
                  <c:v>109.59198282032928</c:v>
                </c:pt>
                <c:pt idx="13">
                  <c:v>112.2405153901217</c:v>
                </c:pt>
                <c:pt idx="14">
                  <c:v>112.38367931281317</c:v>
                </c:pt>
                <c:pt idx="15">
                  <c:v>114.5311381531854</c:v>
                </c:pt>
                <c:pt idx="16">
                  <c:v>114.28060128847532</c:v>
                </c:pt>
                <c:pt idx="17">
                  <c:v>114.88904795991411</c:v>
                </c:pt>
                <c:pt idx="18">
                  <c:v>114.63851109520401</c:v>
                </c:pt>
                <c:pt idx="19">
                  <c:v>114.10164638511097</c:v>
                </c:pt>
                <c:pt idx="20">
                  <c:v>113.20687186828918</c:v>
                </c:pt>
                <c:pt idx="21">
                  <c:v>113.27845382963494</c:v>
                </c:pt>
                <c:pt idx="22">
                  <c:v>113.24266284896208</c:v>
                </c:pt>
                <c:pt idx="23">
                  <c:v>113.02791696492484</c:v>
                </c:pt>
                <c:pt idx="24">
                  <c:v>113.56478167501793</c:v>
                </c:pt>
                <c:pt idx="25">
                  <c:v>113.38582677165356</c:v>
                </c:pt>
                <c:pt idx="26">
                  <c:v>113.35003579098067</c:v>
                </c:pt>
                <c:pt idx="27">
                  <c:v>112.74158911954189</c:v>
                </c:pt>
                <c:pt idx="28">
                  <c:v>113.42161775232643</c:v>
                </c:pt>
                <c:pt idx="29">
                  <c:v>113.13528990694346</c:v>
                </c:pt>
                <c:pt idx="30">
                  <c:v>113.24266284896208</c:v>
                </c:pt>
                <c:pt idx="31">
                  <c:v>114.56692913385828</c:v>
                </c:pt>
                <c:pt idx="32">
                  <c:v>114.67430207587687</c:v>
                </c:pt>
                <c:pt idx="33">
                  <c:v>114.60272011453111</c:v>
                </c:pt>
                <c:pt idx="34">
                  <c:v>114.4237652111668</c:v>
                </c:pt>
                <c:pt idx="35">
                  <c:v>114.2090193271296</c:v>
                </c:pt>
                <c:pt idx="36">
                  <c:v>115.17537580529707</c:v>
                </c:pt>
                <c:pt idx="37">
                  <c:v>115.21116678596997</c:v>
                </c:pt>
                <c:pt idx="38">
                  <c:v>115.21116678596997</c:v>
                </c:pt>
                <c:pt idx="39">
                  <c:v>113.92269148174663</c:v>
                </c:pt>
                <c:pt idx="40">
                  <c:v>115.13958482462419</c:v>
                </c:pt>
                <c:pt idx="41">
                  <c:v>115.67644953471725</c:v>
                </c:pt>
                <c:pt idx="42">
                  <c:v>115.46170365068006</c:v>
                </c:pt>
                <c:pt idx="43">
                  <c:v>116.53543307086615</c:v>
                </c:pt>
                <c:pt idx="44">
                  <c:v>116.49964209019329</c:v>
                </c:pt>
                <c:pt idx="45">
                  <c:v>116.82176091624908</c:v>
                </c:pt>
                <c:pt idx="46">
                  <c:v>117.00071581961345</c:v>
                </c:pt>
                <c:pt idx="47">
                  <c:v>117.03650680028635</c:v>
                </c:pt>
                <c:pt idx="48">
                  <c:v>116.28489620615605</c:v>
                </c:pt>
                <c:pt idx="49">
                  <c:v>115.03221188260558</c:v>
                </c:pt>
                <c:pt idx="50">
                  <c:v>114.24481030780247</c:v>
                </c:pt>
                <c:pt idx="51">
                  <c:v>111.84681460272013</c:v>
                </c:pt>
                <c:pt idx="52">
                  <c:v>111.73944166070152</c:v>
                </c:pt>
                <c:pt idx="53">
                  <c:v>111.45311381531857</c:v>
                </c:pt>
                <c:pt idx="54">
                  <c:v>111.45311381531857</c:v>
                </c:pt>
                <c:pt idx="55">
                  <c:v>111.70365068002867</c:v>
                </c:pt>
                <c:pt idx="56">
                  <c:v>110.98783106657125</c:v>
                </c:pt>
                <c:pt idx="57">
                  <c:v>110.41517537580529</c:v>
                </c:pt>
                <c:pt idx="58">
                  <c:v>109.98568360773086</c:v>
                </c:pt>
                <c:pt idx="59">
                  <c:v>109.37723693629205</c:v>
                </c:pt>
                <c:pt idx="60">
                  <c:v>111.81102362204727</c:v>
                </c:pt>
                <c:pt idx="61">
                  <c:v>110.98783106657125</c:v>
                </c:pt>
                <c:pt idx="62">
                  <c:v>109.41302791696491</c:v>
                </c:pt>
                <c:pt idx="63">
                  <c:v>105.72655690765924</c:v>
                </c:pt>
                <c:pt idx="64">
                  <c:v>103.25697924123122</c:v>
                </c:pt>
                <c:pt idx="65">
                  <c:v>103.00644237652108</c:v>
                </c:pt>
                <c:pt idx="66">
                  <c:v>103.75805297065136</c:v>
                </c:pt>
                <c:pt idx="67">
                  <c:v>103.68647100930565</c:v>
                </c:pt>
                <c:pt idx="68">
                  <c:v>103.14960629921261</c:v>
                </c:pt>
                <c:pt idx="69">
                  <c:v>103.54330708661418</c:v>
                </c:pt>
                <c:pt idx="70">
                  <c:v>104.04438081603433</c:v>
                </c:pt>
                <c:pt idx="71">
                  <c:v>103.04223335719398</c:v>
                </c:pt>
                <c:pt idx="72">
                  <c:v>110.77308518253399</c:v>
                </c:pt>
                <c:pt idx="73">
                  <c:v>108.44667143879742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97-4CB9-B625-D8C150CBA79A}"/>
            </c:ext>
          </c:extLst>
        </c:ser>
        <c:dLbls/>
        <c:marker val="1"/>
        <c:axId val="130874368"/>
        <c:axId val="131154688"/>
      </c:lineChart>
      <c:dateAx>
        <c:axId val="130874368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1154688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1154688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0874368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5050465870498"/>
          <c:y val="0.19149648632632543"/>
          <c:w val="0.46017698628842502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10546</c:v>
                </c:pt>
                <c:pt idx="1">
                  <c:v>10546</c:v>
                </c:pt>
                <c:pt idx="2">
                  <c:v>10546</c:v>
                </c:pt>
                <c:pt idx="3">
                  <c:v>10546</c:v>
                </c:pt>
                <c:pt idx="4">
                  <c:v>10546</c:v>
                </c:pt>
                <c:pt idx="5">
                  <c:v>10546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D2-49D3-B246-887AA31150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Water supply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#,###">
                  <c:v>16752</c:v>
                </c:pt>
                <c:pt idx="1">
                  <c:v>15471</c:v>
                </c:pt>
                <c:pt idx="2">
                  <c:v>15322</c:v>
                </c:pt>
                <c:pt idx="3">
                  <c:v>14163</c:v>
                </c:pt>
                <c:pt idx="4">
                  <c:v>13218</c:v>
                </c:pt>
                <c:pt idx="5">
                  <c:v>13597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D2-49D3-B246-887AA3115019}"/>
            </c:ext>
          </c:extLst>
        </c:ser>
        <c:dLbls/>
        <c:marker val="1"/>
        <c:axId val="97800576"/>
        <c:axId val="97802112"/>
      </c:lineChart>
      <c:dateAx>
        <c:axId val="97800576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9780211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97802112"/>
        <c:scaling>
          <c:orientation val="minMax"/>
          <c:max val="3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97800576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20307077500729073"/>
          <c:w val="0.82873438692503854"/>
          <c:h val="0.5241752333041708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E3-4441-8ECC-0E44EB435D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Concrete products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101.09147609147608</c:v>
                </c:pt>
                <c:pt idx="2">
                  <c:v>101.35135135135133</c:v>
                </c:pt>
                <c:pt idx="3">
                  <c:v>101.40332640332639</c:v>
                </c:pt>
                <c:pt idx="4">
                  <c:v>101.35135135135133</c:v>
                </c:pt>
                <c:pt idx="5">
                  <c:v>101.1434511434511</c:v>
                </c:pt>
                <c:pt idx="6">
                  <c:v>101.24740124740126</c:v>
                </c:pt>
                <c:pt idx="7">
                  <c:v>101.1434511434511</c:v>
                </c:pt>
                <c:pt idx="8">
                  <c:v>101.24740124740126</c:v>
                </c:pt>
                <c:pt idx="9">
                  <c:v>101.29937629937632</c:v>
                </c:pt>
                <c:pt idx="10">
                  <c:v>101.55925155925155</c:v>
                </c:pt>
                <c:pt idx="11">
                  <c:v>101.19542619542617</c:v>
                </c:pt>
                <c:pt idx="12">
                  <c:v>101.19542619542617</c:v>
                </c:pt>
                <c:pt idx="13">
                  <c:v>101.19542619542617</c:v>
                </c:pt>
                <c:pt idx="14">
                  <c:v>101.92307692307691</c:v>
                </c:pt>
                <c:pt idx="15">
                  <c:v>101.92307692307691</c:v>
                </c:pt>
                <c:pt idx="16">
                  <c:v>102.70270270270267</c:v>
                </c:pt>
                <c:pt idx="17">
                  <c:v>102.65072765072765</c:v>
                </c:pt>
                <c:pt idx="18">
                  <c:v>103.11850311850311</c:v>
                </c:pt>
                <c:pt idx="19">
                  <c:v>103.11850311850311</c:v>
                </c:pt>
                <c:pt idx="20">
                  <c:v>103.22245322245321</c:v>
                </c:pt>
                <c:pt idx="21">
                  <c:v>105.04158004158003</c:v>
                </c:pt>
                <c:pt idx="22">
                  <c:v>105.5093555093555</c:v>
                </c:pt>
                <c:pt idx="23">
                  <c:v>105.6133056133056</c:v>
                </c:pt>
                <c:pt idx="24">
                  <c:v>106.08108108108108</c:v>
                </c:pt>
                <c:pt idx="25">
                  <c:v>106.28898128898128</c:v>
                </c:pt>
                <c:pt idx="26">
                  <c:v>106.28898128898128</c:v>
                </c:pt>
                <c:pt idx="27">
                  <c:v>106.54885654885655</c:v>
                </c:pt>
                <c:pt idx="28">
                  <c:v>106.44490644490648</c:v>
                </c:pt>
                <c:pt idx="29">
                  <c:v>106.54885654885655</c:v>
                </c:pt>
                <c:pt idx="30">
                  <c:v>107.58835758835758</c:v>
                </c:pt>
                <c:pt idx="31">
                  <c:v>107.64033264033263</c:v>
                </c:pt>
                <c:pt idx="32">
                  <c:v>107.64033264033263</c:v>
                </c:pt>
                <c:pt idx="33">
                  <c:v>108.36798336798337</c:v>
                </c:pt>
                <c:pt idx="34">
                  <c:v>108.41995841995842</c:v>
                </c:pt>
                <c:pt idx="35">
                  <c:v>108.73180873180873</c:v>
                </c:pt>
                <c:pt idx="36">
                  <c:v>109.35550935550934</c:v>
                </c:pt>
                <c:pt idx="37">
                  <c:v>109.35550935550934</c:v>
                </c:pt>
                <c:pt idx="38">
                  <c:v>110.0831600831601</c:v>
                </c:pt>
                <c:pt idx="39">
                  <c:v>110.18711018711019</c:v>
                </c:pt>
                <c:pt idx="40">
                  <c:v>110.44698544698545</c:v>
                </c:pt>
                <c:pt idx="41">
                  <c:v>111.27858627858623</c:v>
                </c:pt>
                <c:pt idx="42">
                  <c:v>111.3305613305613</c:v>
                </c:pt>
                <c:pt idx="43">
                  <c:v>111.3305613305613</c:v>
                </c:pt>
                <c:pt idx="44">
                  <c:v>111.3305613305613</c:v>
                </c:pt>
                <c:pt idx="45">
                  <c:v>111.3305613305613</c:v>
                </c:pt>
                <c:pt idx="46">
                  <c:v>111.3305613305613</c:v>
                </c:pt>
                <c:pt idx="47">
                  <c:v>112.16216216216218</c:v>
                </c:pt>
                <c:pt idx="48">
                  <c:v>113.40956340956342</c:v>
                </c:pt>
                <c:pt idx="49">
                  <c:v>113.72141372141375</c:v>
                </c:pt>
                <c:pt idx="50">
                  <c:v>113.66943866943865</c:v>
                </c:pt>
                <c:pt idx="51">
                  <c:v>113.35758835758833</c:v>
                </c:pt>
                <c:pt idx="52">
                  <c:v>113.981288981289</c:v>
                </c:pt>
                <c:pt idx="53">
                  <c:v>113.981288981289</c:v>
                </c:pt>
                <c:pt idx="54">
                  <c:v>114.34511434511435</c:v>
                </c:pt>
                <c:pt idx="55">
                  <c:v>114.29313929313929</c:v>
                </c:pt>
                <c:pt idx="56">
                  <c:v>115.02079002079</c:v>
                </c:pt>
                <c:pt idx="57">
                  <c:v>115.02079002079</c:v>
                </c:pt>
                <c:pt idx="58">
                  <c:v>115.02079002079</c:v>
                </c:pt>
                <c:pt idx="59">
                  <c:v>115.28066528066529</c:v>
                </c:pt>
                <c:pt idx="60">
                  <c:v>115.28066528066529</c:v>
                </c:pt>
                <c:pt idx="61">
                  <c:v>115.74844074844073</c:v>
                </c:pt>
                <c:pt idx="62">
                  <c:v>114.86486486486487</c:v>
                </c:pt>
                <c:pt idx="63">
                  <c:v>116.11226611226608</c:v>
                </c:pt>
                <c:pt idx="64">
                  <c:v>115.3326403326403</c:v>
                </c:pt>
                <c:pt idx="65">
                  <c:v>115.64449064449066</c:v>
                </c:pt>
                <c:pt idx="66">
                  <c:v>116.42411642411645</c:v>
                </c:pt>
                <c:pt idx="67">
                  <c:v>116.21621621621622</c:v>
                </c:pt>
                <c:pt idx="68">
                  <c:v>116.32016632016631</c:v>
                </c:pt>
                <c:pt idx="69">
                  <c:v>116.008316008316</c:v>
                </c:pt>
                <c:pt idx="70">
                  <c:v>116.008316008316</c:v>
                </c:pt>
                <c:pt idx="71">
                  <c:v>116.21621621621622</c:v>
                </c:pt>
                <c:pt idx="72">
                  <c:v>118.29521829521831</c:v>
                </c:pt>
                <c:pt idx="73">
                  <c:v>117.93139293139292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E3-4441-8ECC-0E44EB435D98}"/>
            </c:ext>
          </c:extLst>
        </c:ser>
        <c:dLbls/>
        <c:marker val="1"/>
        <c:axId val="131086208"/>
        <c:axId val="131087744"/>
      </c:lineChart>
      <c:dateAx>
        <c:axId val="131086208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1087744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1087744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1086208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3.8860181539807526E-2"/>
          <c:w val="0.82873438692503854"/>
          <c:h val="0.6862122703412071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D-4E2B-BC7D-A7F6AC1EB9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Gypsum products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98.195488721804495</c:v>
                </c:pt>
                <c:pt idx="2">
                  <c:v>105.96491228070177</c:v>
                </c:pt>
                <c:pt idx="3">
                  <c:v>101.65413533834587</c:v>
                </c:pt>
                <c:pt idx="4">
                  <c:v>101.05263157894737</c:v>
                </c:pt>
                <c:pt idx="5">
                  <c:v>102.50626566416044</c:v>
                </c:pt>
                <c:pt idx="6">
                  <c:v>101.70426065162908</c:v>
                </c:pt>
                <c:pt idx="7">
                  <c:v>100.20050125313284</c:v>
                </c:pt>
                <c:pt idx="8">
                  <c:v>98.79699248120302</c:v>
                </c:pt>
                <c:pt idx="9">
                  <c:v>101.3533834586466</c:v>
                </c:pt>
                <c:pt idx="10">
                  <c:v>101.05263157894737</c:v>
                </c:pt>
                <c:pt idx="11">
                  <c:v>101.60401002506266</c:v>
                </c:pt>
                <c:pt idx="12">
                  <c:v>107.61904761904762</c:v>
                </c:pt>
                <c:pt idx="13">
                  <c:v>114.83709273182957</c:v>
                </c:pt>
                <c:pt idx="14">
                  <c:v>115.48872180451127</c:v>
                </c:pt>
                <c:pt idx="15">
                  <c:v>114.23558897243106</c:v>
                </c:pt>
                <c:pt idx="16">
                  <c:v>115.03759398496243</c:v>
                </c:pt>
                <c:pt idx="17">
                  <c:v>118.59649122807016</c:v>
                </c:pt>
                <c:pt idx="18">
                  <c:v>117.74436090225565</c:v>
                </c:pt>
                <c:pt idx="19">
                  <c:v>117.9949874686717</c:v>
                </c:pt>
                <c:pt idx="20">
                  <c:v>116.44110275689223</c:v>
                </c:pt>
                <c:pt idx="21">
                  <c:v>115.6390977443609</c:v>
                </c:pt>
                <c:pt idx="22">
                  <c:v>115.7393483709273</c:v>
                </c:pt>
                <c:pt idx="23">
                  <c:v>115.88972431077691</c:v>
                </c:pt>
                <c:pt idx="24">
                  <c:v>129.52380952380952</c:v>
                </c:pt>
                <c:pt idx="25">
                  <c:v>134.8872180451128</c:v>
                </c:pt>
                <c:pt idx="26">
                  <c:v>136.14035087719299</c:v>
                </c:pt>
                <c:pt idx="27">
                  <c:v>136.54135338345861</c:v>
                </c:pt>
                <c:pt idx="28">
                  <c:v>137.3934837092732</c:v>
                </c:pt>
                <c:pt idx="29">
                  <c:v>137.09273182957395</c:v>
                </c:pt>
                <c:pt idx="30">
                  <c:v>134.78696741854634</c:v>
                </c:pt>
                <c:pt idx="31">
                  <c:v>134.58646616541361</c:v>
                </c:pt>
                <c:pt idx="32">
                  <c:v>134.78696741854634</c:v>
                </c:pt>
                <c:pt idx="33">
                  <c:v>133.83458646616538</c:v>
                </c:pt>
                <c:pt idx="34">
                  <c:v>132.28070175438592</c:v>
                </c:pt>
                <c:pt idx="35">
                  <c:v>134.63659147869674</c:v>
                </c:pt>
                <c:pt idx="36">
                  <c:v>147.11779448621553</c:v>
                </c:pt>
                <c:pt idx="37">
                  <c:v>150.6766917293233</c:v>
                </c:pt>
                <c:pt idx="38">
                  <c:v>149.67418546365914</c:v>
                </c:pt>
                <c:pt idx="39">
                  <c:v>144.46115288220554</c:v>
                </c:pt>
                <c:pt idx="40">
                  <c:v>143.00751879699246</c:v>
                </c:pt>
                <c:pt idx="41">
                  <c:v>145.66416040100248</c:v>
                </c:pt>
                <c:pt idx="42">
                  <c:v>146.36591478696738</c:v>
                </c:pt>
                <c:pt idx="43">
                  <c:v>145.01253132832082</c:v>
                </c:pt>
                <c:pt idx="44">
                  <c:v>143.70927318295736</c:v>
                </c:pt>
                <c:pt idx="45">
                  <c:v>144.66165413533832</c:v>
                </c:pt>
                <c:pt idx="46">
                  <c:v>146.01503759398497</c:v>
                </c:pt>
                <c:pt idx="47">
                  <c:v>141.50375939849621</c:v>
                </c:pt>
                <c:pt idx="48">
                  <c:v>149.9248120300752</c:v>
                </c:pt>
                <c:pt idx="49">
                  <c:v>153.63408521303256</c:v>
                </c:pt>
                <c:pt idx="50">
                  <c:v>150.52631578947373</c:v>
                </c:pt>
                <c:pt idx="51">
                  <c:v>148.3709273182958</c:v>
                </c:pt>
                <c:pt idx="52">
                  <c:v>147.96992481203009</c:v>
                </c:pt>
                <c:pt idx="53">
                  <c:v>146.1654135338346</c:v>
                </c:pt>
                <c:pt idx="54">
                  <c:v>145.1127819548872</c:v>
                </c:pt>
                <c:pt idx="55">
                  <c:v>143.85964912280699</c:v>
                </c:pt>
                <c:pt idx="56">
                  <c:v>144.61152882205513</c:v>
                </c:pt>
                <c:pt idx="57">
                  <c:v>146.76691729323309</c:v>
                </c:pt>
                <c:pt idx="58">
                  <c:v>144.46115288220554</c:v>
                </c:pt>
                <c:pt idx="59">
                  <c:v>141.70426065162906</c:v>
                </c:pt>
                <c:pt idx="60">
                  <c:v>146.06516290726816</c:v>
                </c:pt>
                <c:pt idx="61">
                  <c:v>146.51629072681698</c:v>
                </c:pt>
                <c:pt idx="62">
                  <c:v>145.66416040100248</c:v>
                </c:pt>
                <c:pt idx="63">
                  <c:v>151.87969924812026</c:v>
                </c:pt>
                <c:pt idx="64">
                  <c:v>150.82706766917292</c:v>
                </c:pt>
                <c:pt idx="65">
                  <c:v>148.67167919799499</c:v>
                </c:pt>
                <c:pt idx="66">
                  <c:v>148.77192982456137</c:v>
                </c:pt>
                <c:pt idx="67">
                  <c:v>148.67167919799499</c:v>
                </c:pt>
                <c:pt idx="68">
                  <c:v>149.3233082706767</c:v>
                </c:pt>
                <c:pt idx="69">
                  <c:v>148.72180451127818</c:v>
                </c:pt>
                <c:pt idx="70">
                  <c:v>149.07268170426062</c:v>
                </c:pt>
                <c:pt idx="71">
                  <c:v>148.82205513784459</c:v>
                </c:pt>
                <c:pt idx="72">
                  <c:v>150.02506265664158</c:v>
                </c:pt>
                <c:pt idx="73">
                  <c:v>157.94486215538845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6D-4E2B-BC7D-A7F6AC1EB94D}"/>
            </c:ext>
          </c:extLst>
        </c:ser>
        <c:dLbls/>
        <c:marker val="1"/>
        <c:axId val="131299584"/>
        <c:axId val="131309568"/>
      </c:lineChart>
      <c:dateAx>
        <c:axId val="131299584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1309568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1309568"/>
        <c:scaling>
          <c:orientation val="minMax"/>
          <c:max val="175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1299584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0593083759266"/>
          <c:y val="0.19149648632632185"/>
          <c:w val="0.82873438692503854"/>
          <c:h val="0.5068141221930592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Sheet1!$B$2:$B$75</c:f>
              <c:numCache>
                <c:formatCode>General</c:formatCode>
                <c:ptCount val="7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A0-44DB-91F0-30A2BE93F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 glass</c:v>
                </c:pt>
              </c:strCache>
            </c:strRef>
          </c:tx>
          <c:spPr>
            <a:ln w="38100">
              <a:solidFill>
                <a:srgbClr val="C0504D"/>
              </a:solidFill>
            </a:ln>
          </c:spPr>
          <c:marker>
            <c:symbol val="none"/>
          </c:marker>
          <c:cat>
            <c:numRef>
              <c:f>Sheet1!$A$2:$A$75</c:f>
              <c:numCache>
                <c:formatCode>[$-409]mmm\-yy;@</c:formatCode>
                <c:ptCount val="74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</c:numCache>
            </c:numRef>
          </c:cat>
          <c:val>
            <c:numRef>
              <c:f>Sheet1!$C$2:$C$75</c:f>
              <c:numCache>
                <c:formatCode>0.0</c:formatCode>
                <c:ptCount val="74"/>
                <c:pt idx="0">
                  <c:v>100</c:v>
                </c:pt>
                <c:pt idx="1">
                  <c:v>99.91095280498665</c:v>
                </c:pt>
                <c:pt idx="2">
                  <c:v>99.643811219946571</c:v>
                </c:pt>
                <c:pt idx="3">
                  <c:v>99.643811219946571</c:v>
                </c:pt>
                <c:pt idx="4">
                  <c:v>99.643811219946571</c:v>
                </c:pt>
                <c:pt idx="5">
                  <c:v>99.732858414959907</c:v>
                </c:pt>
                <c:pt idx="6">
                  <c:v>100.97951914514695</c:v>
                </c:pt>
                <c:pt idx="7">
                  <c:v>101.24666073018702</c:v>
                </c:pt>
                <c:pt idx="8">
                  <c:v>100.71237756010683</c:v>
                </c:pt>
                <c:pt idx="9">
                  <c:v>101.15761353517362</c:v>
                </c:pt>
                <c:pt idx="10">
                  <c:v>100.97951914514695</c:v>
                </c:pt>
                <c:pt idx="11">
                  <c:v>101.60284951024042</c:v>
                </c:pt>
                <c:pt idx="12">
                  <c:v>100.80142475512022</c:v>
                </c:pt>
                <c:pt idx="13">
                  <c:v>101.24666073018702</c:v>
                </c:pt>
                <c:pt idx="14">
                  <c:v>101.42475512021372</c:v>
                </c:pt>
                <c:pt idx="15">
                  <c:v>100.97951914514695</c:v>
                </c:pt>
                <c:pt idx="16">
                  <c:v>101.42475512021372</c:v>
                </c:pt>
                <c:pt idx="17">
                  <c:v>101.42475512021372</c:v>
                </c:pt>
                <c:pt idx="18">
                  <c:v>101.24666073018702</c:v>
                </c:pt>
                <c:pt idx="19">
                  <c:v>102.49332146037403</c:v>
                </c:pt>
                <c:pt idx="20">
                  <c:v>102.7604630454141</c:v>
                </c:pt>
                <c:pt idx="21">
                  <c:v>103.02760463045415</c:v>
                </c:pt>
                <c:pt idx="22">
                  <c:v>103.91807658058771</c:v>
                </c:pt>
                <c:pt idx="23">
                  <c:v>103.38379341050755</c:v>
                </c:pt>
                <c:pt idx="24">
                  <c:v>103.65093499554764</c:v>
                </c:pt>
                <c:pt idx="25">
                  <c:v>103.91807658058771</c:v>
                </c:pt>
                <c:pt idx="26">
                  <c:v>104.00712377560107</c:v>
                </c:pt>
                <c:pt idx="27">
                  <c:v>103.73998219056097</c:v>
                </c:pt>
                <c:pt idx="28">
                  <c:v>105.16473731077468</c:v>
                </c:pt>
                <c:pt idx="29">
                  <c:v>105.52092609082815</c:v>
                </c:pt>
                <c:pt idx="30">
                  <c:v>105.96616206589493</c:v>
                </c:pt>
                <c:pt idx="31">
                  <c:v>105.87711487088157</c:v>
                </c:pt>
                <c:pt idx="32">
                  <c:v>105.87711487088157</c:v>
                </c:pt>
                <c:pt idx="33">
                  <c:v>105.43187889581478</c:v>
                </c:pt>
                <c:pt idx="34">
                  <c:v>105.96616206589493</c:v>
                </c:pt>
                <c:pt idx="35">
                  <c:v>106.14425645592166</c:v>
                </c:pt>
                <c:pt idx="36">
                  <c:v>105.96616206589493</c:v>
                </c:pt>
                <c:pt idx="37">
                  <c:v>106.94568121104184</c:v>
                </c:pt>
                <c:pt idx="38">
                  <c:v>106.85663401602847</c:v>
                </c:pt>
                <c:pt idx="39">
                  <c:v>107.39091718610861</c:v>
                </c:pt>
                <c:pt idx="40">
                  <c:v>106.67853962600176</c:v>
                </c:pt>
                <c:pt idx="41">
                  <c:v>107.47996438112199</c:v>
                </c:pt>
                <c:pt idx="42">
                  <c:v>107.39091718610861</c:v>
                </c:pt>
                <c:pt idx="43">
                  <c:v>108.54853072128229</c:v>
                </c:pt>
                <c:pt idx="44">
                  <c:v>108.45948352626893</c:v>
                </c:pt>
                <c:pt idx="45">
                  <c:v>107.39091718610861</c:v>
                </c:pt>
                <c:pt idx="46">
                  <c:v>107.30186999109529</c:v>
                </c:pt>
                <c:pt idx="47">
                  <c:v>108.72662511130899</c:v>
                </c:pt>
                <c:pt idx="48">
                  <c:v>109.52804986642919</c:v>
                </c:pt>
                <c:pt idx="49">
                  <c:v>108.81567230632236</c:v>
                </c:pt>
                <c:pt idx="50">
                  <c:v>109.52804986642919</c:v>
                </c:pt>
                <c:pt idx="51">
                  <c:v>108.9937666963491</c:v>
                </c:pt>
                <c:pt idx="52">
                  <c:v>108.81567230632236</c:v>
                </c:pt>
                <c:pt idx="53">
                  <c:v>111.219946571683</c:v>
                </c:pt>
                <c:pt idx="54">
                  <c:v>112.46660730187001</c:v>
                </c:pt>
                <c:pt idx="55">
                  <c:v>113.53517364203027</c:v>
                </c:pt>
                <c:pt idx="56">
                  <c:v>113.44612644701694</c:v>
                </c:pt>
                <c:pt idx="57">
                  <c:v>113.80231522707034</c:v>
                </c:pt>
                <c:pt idx="58">
                  <c:v>113.80231522707034</c:v>
                </c:pt>
                <c:pt idx="59">
                  <c:v>114.51469278717724</c:v>
                </c:pt>
                <c:pt idx="60">
                  <c:v>115.67230632235082</c:v>
                </c:pt>
                <c:pt idx="61">
                  <c:v>115.9394479073909</c:v>
                </c:pt>
                <c:pt idx="62">
                  <c:v>116.20658949243098</c:v>
                </c:pt>
                <c:pt idx="63">
                  <c:v>116.82991985752446</c:v>
                </c:pt>
                <c:pt idx="64">
                  <c:v>117.36420302760466</c:v>
                </c:pt>
                <c:pt idx="65">
                  <c:v>117.6313446126447</c:v>
                </c:pt>
                <c:pt idx="66">
                  <c:v>117.6313446126447</c:v>
                </c:pt>
                <c:pt idx="67">
                  <c:v>117.72039180765803</c:v>
                </c:pt>
                <c:pt idx="68">
                  <c:v>117.89848619768475</c:v>
                </c:pt>
                <c:pt idx="69">
                  <c:v>118.07658058771148</c:v>
                </c:pt>
                <c:pt idx="70">
                  <c:v>117.98753339269814</c:v>
                </c:pt>
                <c:pt idx="71">
                  <c:v>117.98753339269814</c:v>
                </c:pt>
                <c:pt idx="72">
                  <c:v>118.2546749777382</c:v>
                </c:pt>
                <c:pt idx="73">
                  <c:v>118.2546749777382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A0-44DB-91F0-30A2BE93F2C9}"/>
            </c:ext>
          </c:extLst>
        </c:ser>
        <c:dLbls/>
        <c:marker val="1"/>
        <c:axId val="131429504"/>
        <c:axId val="131431040"/>
      </c:lineChart>
      <c:dateAx>
        <c:axId val="131429504"/>
        <c:scaling>
          <c:orientation val="minMax"/>
        </c:scaling>
        <c:axPos val="b"/>
        <c:numFmt formatCode="yyyy" sourceLinked="0"/>
        <c:majorTickMark val="in"/>
        <c:tickLblPos val="nextTo"/>
        <c:txPr>
          <a:bodyPr rot="0"/>
          <a:lstStyle/>
          <a:p>
            <a:pPr>
              <a:defRPr sz="1300"/>
            </a:pPr>
            <a:endParaRPr lang="en-US"/>
          </a:p>
        </c:txPr>
        <c:crossAx val="131431040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131431040"/>
        <c:scaling>
          <c:orientation val="minMax"/>
          <c:max val="150"/>
          <c:min val="75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31429504"/>
        <c:crosses val="autoZero"/>
        <c:crossBetween val="between"/>
        <c:majorUnit val="25"/>
      </c:valAx>
    </c:plotArea>
    <c:plotVisOnly val="1"/>
    <c:dispBlanksAs val="gap"/>
  </c:chart>
  <c:spPr>
    <a:noFill/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5025774655869E-2"/>
          <c:y val="0.19149638716526093"/>
          <c:w val="0.815922506089616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Current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10546</c:v>
                </c:pt>
                <c:pt idx="1">
                  <c:v>10546</c:v>
                </c:pt>
                <c:pt idx="2">
                  <c:v>10546</c:v>
                </c:pt>
                <c:pt idx="3">
                  <c:v>10546</c:v>
                </c:pt>
                <c:pt idx="4">
                  <c:v>10546</c:v>
                </c:pt>
                <c:pt idx="5">
                  <c:v>10546</c:v>
                </c:pt>
                <c:pt idx="6">
                  <c:v>10546</c:v>
                </c:pt>
                <c:pt idx="7">
                  <c:v>10546</c:v>
                </c:pt>
                <c:pt idx="8">
                  <c:v>10546</c:v>
                </c:pt>
                <c:pt idx="9">
                  <c:v>10546</c:v>
                </c:pt>
                <c:pt idx="10">
                  <c:v>10546</c:v>
                </c:pt>
                <c:pt idx="11">
                  <c:v>10546</c:v>
                </c:pt>
                <c:pt idx="12">
                  <c:v>10546</c:v>
                </c:pt>
                <c:pt idx="13">
                  <c:v>10546</c:v>
                </c:pt>
                <c:pt idx="14">
                  <c:v>10546</c:v>
                </c:pt>
                <c:pt idx="15">
                  <c:v>10546</c:v>
                </c:pt>
                <c:pt idx="16">
                  <c:v>10546</c:v>
                </c:pt>
                <c:pt idx="17">
                  <c:v>10546</c:v>
                </c:pt>
                <c:pt idx="18">
                  <c:v>10546</c:v>
                </c:pt>
                <c:pt idx="19">
                  <c:v>10546</c:v>
                </c:pt>
                <c:pt idx="20">
                  <c:v>10546</c:v>
                </c:pt>
                <c:pt idx="21">
                  <c:v>10546</c:v>
                </c:pt>
                <c:pt idx="22">
                  <c:v>10546</c:v>
                </c:pt>
                <c:pt idx="23">
                  <c:v>10546</c:v>
                </c:pt>
                <c:pt idx="24">
                  <c:v>10546</c:v>
                </c:pt>
                <c:pt idx="25">
                  <c:v>10546</c:v>
                </c:pt>
                <c:pt idx="26">
                  <c:v>10546</c:v>
                </c:pt>
                <c:pt idx="27">
                  <c:v>10546</c:v>
                </c:pt>
                <c:pt idx="28">
                  <c:v>10546</c:v>
                </c:pt>
                <c:pt idx="29">
                  <c:v>10546</c:v>
                </c:pt>
                <c:pt idx="30">
                  <c:v>10546</c:v>
                </c:pt>
                <c:pt idx="31">
                  <c:v>10546</c:v>
                </c:pt>
                <c:pt idx="32">
                  <c:v>10546</c:v>
                </c:pt>
                <c:pt idx="33">
                  <c:v>10546</c:v>
                </c:pt>
                <c:pt idx="34">
                  <c:v>10546</c:v>
                </c:pt>
                <c:pt idx="35">
                  <c:v>10546</c:v>
                </c:pt>
                <c:pt idx="36">
                  <c:v>10546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E1-405B-B632-A86DCD6355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Water supply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12002</c:v>
                </c:pt>
                <c:pt idx="1">
                  <c:v>11575</c:v>
                </c:pt>
                <c:pt idx="2">
                  <c:v>12665</c:v>
                </c:pt>
                <c:pt idx="3">
                  <c:v>13352</c:v>
                </c:pt>
                <c:pt idx="4">
                  <c:v>14312</c:v>
                </c:pt>
                <c:pt idx="5">
                  <c:v>13425</c:v>
                </c:pt>
                <c:pt idx="6">
                  <c:v>13752</c:v>
                </c:pt>
                <c:pt idx="7">
                  <c:v>13654</c:v>
                </c:pt>
                <c:pt idx="8">
                  <c:v>13878</c:v>
                </c:pt>
                <c:pt idx="9">
                  <c:v>13870</c:v>
                </c:pt>
                <c:pt idx="10">
                  <c:v>13874</c:v>
                </c:pt>
                <c:pt idx="11">
                  <c:v>13745</c:v>
                </c:pt>
                <c:pt idx="12">
                  <c:v>13563</c:v>
                </c:pt>
                <c:pt idx="13">
                  <c:v>11935</c:v>
                </c:pt>
                <c:pt idx="14">
                  <c:v>12840</c:v>
                </c:pt>
                <c:pt idx="15">
                  <c:v>13051</c:v>
                </c:pt>
                <c:pt idx="16">
                  <c:v>13299</c:v>
                </c:pt>
                <c:pt idx="17">
                  <c:v>14565</c:v>
                </c:pt>
                <c:pt idx="18">
                  <c:v>13655</c:v>
                </c:pt>
                <c:pt idx="19">
                  <c:v>13346</c:v>
                </c:pt>
                <c:pt idx="20">
                  <c:v>13310</c:v>
                </c:pt>
                <c:pt idx="21">
                  <c:v>13322</c:v>
                </c:pt>
                <c:pt idx="22">
                  <c:v>12529</c:v>
                </c:pt>
                <c:pt idx="23">
                  <c:v>11672</c:v>
                </c:pt>
                <c:pt idx="24">
                  <c:v>11829</c:v>
                </c:pt>
                <c:pt idx="25">
                  <c:v>12333</c:v>
                </c:pt>
                <c:pt idx="26">
                  <c:v>12304</c:v>
                </c:pt>
                <c:pt idx="27">
                  <c:v>11980</c:v>
                </c:pt>
                <c:pt idx="28">
                  <c:v>12091</c:v>
                </c:pt>
                <c:pt idx="29">
                  <c:v>12319</c:v>
                </c:pt>
                <c:pt idx="30">
                  <c:v>11341</c:v>
                </c:pt>
                <c:pt idx="31">
                  <c:v>11660</c:v>
                </c:pt>
                <c:pt idx="32">
                  <c:v>11765</c:v>
                </c:pt>
                <c:pt idx="33">
                  <c:v>11989</c:v>
                </c:pt>
                <c:pt idx="34">
                  <c:v>11755</c:v>
                </c:pt>
                <c:pt idx="35">
                  <c:v>11932</c:v>
                </c:pt>
                <c:pt idx="36">
                  <c:v>10546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E1-405B-B632-A86DCD6355A8}"/>
            </c:ext>
          </c:extLst>
        </c:ser>
        <c:dLbls/>
        <c:marker val="1"/>
        <c:axId val="97811840"/>
        <c:axId val="98067584"/>
      </c:lineChart>
      <c:dateAx>
        <c:axId val="97811840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98067584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98067584"/>
        <c:scaling>
          <c:orientation val="minMax"/>
          <c:max val="3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97811840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5050465870498"/>
          <c:y val="0.19149648632632543"/>
          <c:w val="0.46616388510560464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19321</c:v>
                </c:pt>
                <c:pt idx="1">
                  <c:v>19321</c:v>
                </c:pt>
                <c:pt idx="2">
                  <c:v>19321</c:v>
                </c:pt>
                <c:pt idx="3">
                  <c:v>19321</c:v>
                </c:pt>
                <c:pt idx="4">
                  <c:v>19321</c:v>
                </c:pt>
                <c:pt idx="5">
                  <c:v>19321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9-4862-A9F7-57CCBC8C03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Water supply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25696</c:v>
                </c:pt>
                <c:pt idx="1">
                  <c:v>24830</c:v>
                </c:pt>
                <c:pt idx="2">
                  <c:v>25991</c:v>
                </c:pt>
                <c:pt idx="3">
                  <c:v>22710</c:v>
                </c:pt>
                <c:pt idx="4">
                  <c:v>22261</c:v>
                </c:pt>
                <c:pt idx="5">
                  <c:v>22425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49-4862-A9F7-57CCBC8C0311}"/>
            </c:ext>
          </c:extLst>
        </c:ser>
        <c:dLbls/>
        <c:marker val="1"/>
        <c:axId val="99213696"/>
        <c:axId val="99215232"/>
      </c:lineChart>
      <c:dateAx>
        <c:axId val="99213696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99215232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99215232"/>
        <c:scaling>
          <c:orientation val="minMax"/>
          <c:max val="3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99213696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65025774655869E-2"/>
          <c:y val="0.19149638716526093"/>
          <c:w val="0.81592250608961669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Sheet1!$B$2:$B$38</c:f>
              <c:numCache>
                <c:formatCode>#,##0</c:formatCode>
                <c:ptCount val="37"/>
                <c:pt idx="0">
                  <c:v>18756</c:v>
                </c:pt>
                <c:pt idx="1">
                  <c:v>18756</c:v>
                </c:pt>
                <c:pt idx="2">
                  <c:v>18756</c:v>
                </c:pt>
                <c:pt idx="3">
                  <c:v>18756</c:v>
                </c:pt>
                <c:pt idx="4">
                  <c:v>18756</c:v>
                </c:pt>
                <c:pt idx="5">
                  <c:v>18756</c:v>
                </c:pt>
                <c:pt idx="6">
                  <c:v>18756</c:v>
                </c:pt>
                <c:pt idx="7">
                  <c:v>18756</c:v>
                </c:pt>
                <c:pt idx="8">
                  <c:v>18756</c:v>
                </c:pt>
                <c:pt idx="9">
                  <c:v>18756</c:v>
                </c:pt>
                <c:pt idx="10">
                  <c:v>18756</c:v>
                </c:pt>
                <c:pt idx="11">
                  <c:v>18756</c:v>
                </c:pt>
                <c:pt idx="12">
                  <c:v>18756</c:v>
                </c:pt>
                <c:pt idx="13">
                  <c:v>18756</c:v>
                </c:pt>
                <c:pt idx="14">
                  <c:v>18756</c:v>
                </c:pt>
                <c:pt idx="15">
                  <c:v>18756</c:v>
                </c:pt>
                <c:pt idx="16">
                  <c:v>18756</c:v>
                </c:pt>
                <c:pt idx="17">
                  <c:v>18756</c:v>
                </c:pt>
                <c:pt idx="18">
                  <c:v>18756</c:v>
                </c:pt>
                <c:pt idx="19">
                  <c:v>18756</c:v>
                </c:pt>
                <c:pt idx="20">
                  <c:v>18756</c:v>
                </c:pt>
                <c:pt idx="21">
                  <c:v>18756</c:v>
                </c:pt>
                <c:pt idx="22">
                  <c:v>18756</c:v>
                </c:pt>
                <c:pt idx="23">
                  <c:v>18756</c:v>
                </c:pt>
                <c:pt idx="24">
                  <c:v>18756</c:v>
                </c:pt>
                <c:pt idx="25">
                  <c:v>18756</c:v>
                </c:pt>
                <c:pt idx="26">
                  <c:v>18756</c:v>
                </c:pt>
                <c:pt idx="27">
                  <c:v>18756</c:v>
                </c:pt>
                <c:pt idx="28">
                  <c:v>18756</c:v>
                </c:pt>
                <c:pt idx="29">
                  <c:v>18756</c:v>
                </c:pt>
                <c:pt idx="30">
                  <c:v>18756</c:v>
                </c:pt>
                <c:pt idx="31">
                  <c:v>18756</c:v>
                </c:pt>
                <c:pt idx="32">
                  <c:v>18756</c:v>
                </c:pt>
                <c:pt idx="33">
                  <c:v>18756</c:v>
                </c:pt>
                <c:pt idx="34">
                  <c:v>18756</c:v>
                </c:pt>
                <c:pt idx="35">
                  <c:v>18756</c:v>
                </c:pt>
                <c:pt idx="36">
                  <c:v>18756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99-46F7-8945-B57F09BA5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
Sewage and 
waste disposal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Sheet1!$A$2:$A$38</c:f>
              <c:numCache>
                <c:formatCode>[$-409]mmm\-yy;@</c:formatCode>
                <c:ptCount val="37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</c:numCache>
            </c:numRef>
          </c:cat>
          <c:val>
            <c:numRef>
              <c:f>Sheet1!$C$2:$C$38</c:f>
              <c:numCache>
                <c:formatCode>#,##0</c:formatCode>
                <c:ptCount val="37"/>
                <c:pt idx="0">
                  <c:v>20599</c:v>
                </c:pt>
                <c:pt idx="1">
                  <c:v>20703</c:v>
                </c:pt>
                <c:pt idx="2">
                  <c:v>21115</c:v>
                </c:pt>
                <c:pt idx="3">
                  <c:v>21891</c:v>
                </c:pt>
                <c:pt idx="4">
                  <c:v>22251</c:v>
                </c:pt>
                <c:pt idx="5">
                  <c:v>24069</c:v>
                </c:pt>
                <c:pt idx="6">
                  <c:v>23860</c:v>
                </c:pt>
                <c:pt idx="7">
                  <c:v>23916</c:v>
                </c:pt>
                <c:pt idx="8">
                  <c:v>23565</c:v>
                </c:pt>
                <c:pt idx="9">
                  <c:v>24303</c:v>
                </c:pt>
                <c:pt idx="10">
                  <c:v>24526</c:v>
                </c:pt>
                <c:pt idx="11">
                  <c:v>25717</c:v>
                </c:pt>
                <c:pt idx="12">
                  <c:v>24186</c:v>
                </c:pt>
                <c:pt idx="13">
                  <c:v>24673</c:v>
                </c:pt>
                <c:pt idx="14">
                  <c:v>24530</c:v>
                </c:pt>
                <c:pt idx="15">
                  <c:v>24733</c:v>
                </c:pt>
                <c:pt idx="16">
                  <c:v>24465</c:v>
                </c:pt>
                <c:pt idx="17">
                  <c:v>25346</c:v>
                </c:pt>
                <c:pt idx="18">
                  <c:v>24898</c:v>
                </c:pt>
                <c:pt idx="19">
                  <c:v>23836</c:v>
                </c:pt>
                <c:pt idx="20">
                  <c:v>24280</c:v>
                </c:pt>
                <c:pt idx="21">
                  <c:v>24135</c:v>
                </c:pt>
                <c:pt idx="22">
                  <c:v>22776</c:v>
                </c:pt>
                <c:pt idx="23">
                  <c:v>23563</c:v>
                </c:pt>
                <c:pt idx="24">
                  <c:v>25941</c:v>
                </c:pt>
                <c:pt idx="25">
                  <c:v>26237</c:v>
                </c:pt>
                <c:pt idx="26">
                  <c:v>24704</c:v>
                </c:pt>
                <c:pt idx="27">
                  <c:v>24331</c:v>
                </c:pt>
                <c:pt idx="28">
                  <c:v>21967</c:v>
                </c:pt>
                <c:pt idx="29">
                  <c:v>21463</c:v>
                </c:pt>
                <c:pt idx="30">
                  <c:v>20894</c:v>
                </c:pt>
                <c:pt idx="31">
                  <c:v>21489</c:v>
                </c:pt>
                <c:pt idx="32">
                  <c:v>20909</c:v>
                </c:pt>
                <c:pt idx="33">
                  <c:v>20990</c:v>
                </c:pt>
                <c:pt idx="34">
                  <c:v>20483</c:v>
                </c:pt>
                <c:pt idx="35">
                  <c:v>19657</c:v>
                </c:pt>
                <c:pt idx="36">
                  <c:v>18756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99-46F7-8945-B57F09BA52C0}"/>
            </c:ext>
          </c:extLst>
        </c:ser>
        <c:dLbls/>
        <c:marker val="1"/>
        <c:axId val="99351936"/>
        <c:axId val="99222656"/>
      </c:lineChart>
      <c:dateAx>
        <c:axId val="99351936"/>
        <c:scaling>
          <c:orientation val="minMax"/>
        </c:scaling>
        <c:axPos val="b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\'yy" sourceLinked="0"/>
        <c:minorTickMark val="in"/>
        <c:tickLblPos val="nextTo"/>
        <c:spPr>
          <a:ln/>
        </c:spPr>
        <c:txPr>
          <a:bodyPr rot="0"/>
          <a:lstStyle/>
          <a:p>
            <a:pPr algn="just">
              <a:defRPr/>
            </a:pPr>
            <a:endParaRPr lang="en-US"/>
          </a:p>
        </c:txPr>
        <c:crossAx val="99222656"/>
        <c:crosses val="autoZero"/>
        <c:lblOffset val="100"/>
        <c:baseTimeUnit val="months"/>
        <c:majorUnit val="1"/>
        <c:majorTimeUnit val="years"/>
        <c:minorUnit val="1"/>
        <c:minorTimeUnit val="months"/>
      </c:dateAx>
      <c:valAx>
        <c:axId val="99222656"/>
        <c:scaling>
          <c:orientation val="minMax"/>
          <c:max val="30000"/>
          <c:min val="0"/>
        </c:scaling>
        <c:delete val="1"/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one"/>
        <c:crossAx val="99351936"/>
        <c:crosses val="autoZero"/>
        <c:crossBetween val="between"/>
        <c:majorUnit val="10000"/>
      </c:valAx>
      <c:spPr>
        <a:solidFill>
          <a:srgbClr val="F8F8F8"/>
        </a:solidFill>
      </c:spPr>
    </c:plotArea>
    <c:plotVisOnly val="1"/>
    <c:dispBlanksAs val="gap"/>
  </c:chart>
  <c:spPr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845050465870498"/>
          <c:y val="0.19149648632632543"/>
          <c:w val="0.4671544677033263"/>
          <c:h val="0.5517278705628674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2700">
              <a:solidFill>
                <a:sysClr val="window" lastClr="FFFFFF">
                  <a:lumMod val="50000"/>
                </a:sysClr>
              </a:solidFill>
              <a:prstDash val="dash"/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39043</c:v>
                </c:pt>
                <c:pt idx="1">
                  <c:v>39043</c:v>
                </c:pt>
                <c:pt idx="2">
                  <c:v>39043</c:v>
                </c:pt>
                <c:pt idx="3">
                  <c:v>39043</c:v>
                </c:pt>
                <c:pt idx="4">
                  <c:v>39043</c:v>
                </c:pt>
                <c:pt idx="5">
                  <c:v>39043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D4-4758-B1AC-D3E12F1FA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5"/>
                <c:pt idx="0">
                  <c:v>'08</c:v>
                </c:pt>
                <c:pt idx="2">
                  <c:v>'10</c:v>
                </c:pt>
                <c:pt idx="4">
                  <c:v>'12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35471</c:v>
                </c:pt>
                <c:pt idx="1">
                  <c:v>36701</c:v>
                </c:pt>
                <c:pt idx="2">
                  <c:v>38340</c:v>
                </c:pt>
                <c:pt idx="3">
                  <c:v>34737</c:v>
                </c:pt>
                <c:pt idx="4">
                  <c:v>37862</c:v>
                </c:pt>
                <c:pt idx="5">
                  <c:v>39459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D4-4758-B1AC-D3E12F1FA615}"/>
            </c:ext>
          </c:extLst>
        </c:ser>
        <c:dLbls/>
        <c:marker val="1"/>
        <c:axId val="99621504"/>
        <c:axId val="99639680"/>
      </c:lineChart>
      <c:dateAx>
        <c:axId val="99621504"/>
        <c:scaling>
          <c:orientation val="minMax"/>
        </c:scaling>
        <c:axPos val="b"/>
        <c:numFmt formatCode="yyyy" sourceLinked="0"/>
        <c:majorTickMark val="in"/>
        <c:tickLblPos val="nextTo"/>
        <c:spPr>
          <a:ln/>
        </c:spPr>
        <c:txPr>
          <a:bodyPr rot="0"/>
          <a:lstStyle/>
          <a:p>
            <a:pPr>
              <a:defRPr/>
            </a:pPr>
            <a:endParaRPr lang="en-US"/>
          </a:p>
        </c:txPr>
        <c:crossAx val="9963968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99639680"/>
        <c:scaling>
          <c:orientation val="minMax"/>
          <c:max val="50000"/>
          <c:min val="0"/>
        </c:scaling>
        <c:axPos val="l"/>
        <c:majorGridlines>
          <c:spPr>
            <a:ln>
              <a:solidFill>
                <a:prstClr val="black">
                  <a:lumMod val="50000"/>
                  <a:lumOff val="50000"/>
                  <a:alpha val="50000"/>
                </a:prstClr>
              </a:solidFill>
            </a:ln>
          </c:spPr>
        </c:majorGridlines>
        <c:numFmt formatCode="&quot;$&quot;#,##0" sourceLinked="0"/>
        <c:tickLblPos val="nextTo"/>
        <c:crossAx val="99621504"/>
        <c:crosses val="autoZero"/>
        <c:crossBetween val="between"/>
        <c:majorUnit val="10000"/>
        <c:dispUnits>
          <c:builtInUnit val="thousands"/>
        </c:dispUnits>
      </c:valAx>
      <c:spPr>
        <a:solidFill>
          <a:srgbClr val="F8F8F8"/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latin typeface="Calibri" pitchFamily="34" charset="0"/>
        </a:defRPr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1BB0537-861F-4603-A43D-873E26CAC15E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5A0E0F5-2B17-4D21-9401-BDE34A2A0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46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9BD2767-0F12-4EA5-A733-F5035AB6E190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98FB22D-0280-47FC-A4B6-42169D26B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81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00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88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81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96913"/>
            <a:ext cx="6197600" cy="34861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45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789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09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862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107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6804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46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945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41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52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48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948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36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85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07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FB22D-0280-47FC-A4B6-42169D26B3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95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01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52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5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437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016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70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578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9682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54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68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871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375677"/>
            <a:ext cx="2844800" cy="365125"/>
          </a:xfrm>
        </p:spPr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67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471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285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7447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1696" y="691135"/>
            <a:ext cx="11585504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1696" y="1144590"/>
            <a:ext cx="11585504" cy="430887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02684" y="6510338"/>
            <a:ext cx="7050616" cy="214312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1199286" y="599060"/>
            <a:ext cx="687916" cy="184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92203C-E072-40D5-91CB-AE8096438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08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676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343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755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135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234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9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334491"/>
            <a:ext cx="2844800" cy="365125"/>
          </a:xfrm>
        </p:spPr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676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059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198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521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86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615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1696" y="691135"/>
            <a:ext cx="11585504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1696" y="1144590"/>
            <a:ext cx="11585504" cy="430887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02684" y="6510338"/>
            <a:ext cx="7050616" cy="214312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1199286" y="611790"/>
            <a:ext cx="687916" cy="184150"/>
          </a:xfrm>
        </p:spPr>
        <p:txBody>
          <a:bodyPr/>
          <a:lstStyle>
            <a:lvl1pPr>
              <a:defRPr/>
            </a:lvl1pPr>
          </a:lstStyle>
          <a:p>
            <a:fld id="{BE92203C-E072-40D5-91CB-AE80964389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374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263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34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104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99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375677"/>
            <a:ext cx="2844800" cy="365125"/>
          </a:xfrm>
        </p:spPr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165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0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894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7287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411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80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001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196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01696" y="691135"/>
            <a:ext cx="11585504" cy="369332"/>
          </a:xfrm>
        </p:spPr>
        <p:txBody>
          <a:bodyPr anchor="b"/>
          <a:lstStyle>
            <a:lvl1pPr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301696" y="1144590"/>
            <a:ext cx="11585504" cy="430887"/>
          </a:xfrm>
        </p:spPr>
        <p:txBody>
          <a:bodyPr anchorCtr="1">
            <a:spAutoFit/>
          </a:bodyPr>
          <a:lstStyle>
            <a:lvl1pPr marL="0" indent="0" algn="ctr">
              <a:buNone/>
              <a:defRPr sz="2200"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302684" y="6510338"/>
            <a:ext cx="7050616" cy="214312"/>
          </a:xfr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Gill Sans MT"/>
                <a:ea typeface="+mn-ea"/>
                <a:cs typeface="Gill Sans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11199286" y="6510338"/>
            <a:ext cx="687916" cy="184150"/>
          </a:xfrm>
        </p:spPr>
        <p:txBody>
          <a:bodyPr/>
          <a:lstStyle>
            <a:lvl1pPr>
              <a:defRPr/>
            </a:lvl1pPr>
          </a:lstStyle>
          <a:p>
            <a:fld id="{BE92203C-E072-40D5-91CB-AE80964389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69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420922"/>
            <a:ext cx="2844800" cy="365125"/>
          </a:xfrm>
        </p:spPr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425108"/>
            <a:ext cx="2844800" cy="365125"/>
          </a:xfrm>
        </p:spPr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9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425107"/>
            <a:ext cx="2844800" cy="365125"/>
          </a:xfrm>
        </p:spPr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65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68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64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23365"/>
            <a:ext cx="10972800" cy="494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375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658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23367"/>
            <a:ext cx="10972800" cy="494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3756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183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23367"/>
            <a:ext cx="10972800" cy="494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3756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263DC4A-32F9-C846-89AA-E7DE67E557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819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23367"/>
            <a:ext cx="10972800" cy="494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3756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DC4A-32F9-C846-89AA-E7DE67E557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80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Relationship Id="rId9" Type="http://schemas.openxmlformats.org/officeDocument/2006/relationships/chart" Target="../charts/char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7" Type="http://schemas.openxmlformats.org/officeDocument/2006/relationships/chart" Target="../charts/chart5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sonk@agc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jpeg"/><Relationship Id="rId5" Type="http://schemas.openxmlformats.org/officeDocument/2006/relationships/hyperlink" Target="http://www.agc.org/learn/construction-data" TargetMode="External"/><Relationship Id="rId4" Type="http://schemas.openxmlformats.org/officeDocument/2006/relationships/hyperlink" Target="http://store.agc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10" Type="http://schemas.openxmlformats.org/officeDocument/2006/relationships/chart" Target="../charts/chart19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0" y="3428485"/>
            <a:ext cx="7366000" cy="1192501"/>
          </a:xfrm>
        </p:spPr>
        <p:txBody>
          <a:bodyPr>
            <a:noAutofit/>
          </a:bodyPr>
          <a:lstStyle/>
          <a:p>
            <a:r>
              <a:rPr lang="en-US" b="0" dirty="0" smtClean="0">
                <a:solidFill>
                  <a:srgbClr val="ECE8CB"/>
                </a:solidFill>
              </a:rPr>
              <a:t>US Construction </a:t>
            </a:r>
            <a:r>
              <a:rPr lang="en-US" b="0" dirty="0">
                <a:solidFill>
                  <a:srgbClr val="ECE8CB"/>
                </a:solidFill>
              </a:rPr>
              <a:t>Spending</a:t>
            </a:r>
            <a:r>
              <a:rPr lang="en-US" b="0" dirty="0" smtClean="0">
                <a:solidFill>
                  <a:srgbClr val="ECE8CB"/>
                </a:solidFill>
              </a:rPr>
              <a:t>,</a:t>
            </a:r>
            <a:br>
              <a:rPr lang="en-US" b="0" dirty="0" smtClean="0">
                <a:solidFill>
                  <a:srgbClr val="ECE8CB"/>
                </a:solidFill>
              </a:rPr>
            </a:br>
            <a:r>
              <a:rPr lang="en-US" b="0" dirty="0" smtClean="0">
                <a:solidFill>
                  <a:srgbClr val="ECE8CB"/>
                </a:solidFill>
              </a:rPr>
              <a:t> Labor and Materials </a:t>
            </a:r>
            <a:r>
              <a:rPr lang="en-US" b="0" dirty="0">
                <a:solidFill>
                  <a:srgbClr val="ECE8CB"/>
                </a:solidFill>
              </a:rPr>
              <a:t>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0" y="4620986"/>
            <a:ext cx="7366000" cy="223701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WWEMA Washington Meeting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March 22, </a:t>
            </a:r>
            <a:r>
              <a:rPr lang="en-US" sz="2400" dirty="0">
                <a:solidFill>
                  <a:schemeClr val="bg1"/>
                </a:solidFill>
              </a:rPr>
              <a:t>2017</a:t>
            </a:r>
          </a:p>
          <a:p>
            <a:r>
              <a:rPr lang="en-US" sz="2400" dirty="0">
                <a:solidFill>
                  <a:schemeClr val="bg1"/>
                </a:solidFill>
              </a:rPr>
              <a:t>Ken Simonson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Chief Economist, AGC of America</a:t>
            </a:r>
          </a:p>
          <a:p>
            <a:r>
              <a:rPr lang="en-US" sz="2400" dirty="0">
                <a:solidFill>
                  <a:schemeClr val="bg1"/>
                </a:solidFill>
              </a:rPr>
              <a:t>simonsonk@agc.org</a:t>
            </a:r>
          </a:p>
        </p:txBody>
      </p:sp>
    </p:spTree>
    <p:extLst>
      <p:ext uri="{BB962C8B-B14F-4D97-AF65-F5344CB8AC3E}">
        <p14:creationId xmlns:p14="http://schemas.microsoft.com/office/powerpoint/2010/main" xmlns="" val="244001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365"/>
            <a:ext cx="11887200" cy="494273"/>
          </a:xfrm>
        </p:spPr>
        <p:txBody>
          <a:bodyPr/>
          <a:lstStyle/>
          <a:p>
            <a:r>
              <a:rPr lang="en-US" dirty="0"/>
              <a:t>Key points: education &amp;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1887200" cy="4559299"/>
          </a:xfrm>
        </p:spPr>
        <p:txBody>
          <a:bodyPr>
            <a:noAutofit/>
          </a:bodyPr>
          <a:lstStyle/>
          <a:p>
            <a:r>
              <a:rPr lang="en-US" sz="3200" dirty="0"/>
              <a:t>Bond issues passed in 2014-16 should boost preK-12 projects in </a:t>
            </a:r>
            <a:r>
              <a:rPr lang="en-US" sz="3200" dirty="0" smtClean="0"/>
              <a:t>2017 and 2018</a:t>
            </a:r>
            <a:endParaRPr lang="en-US" sz="3200" dirty="0"/>
          </a:p>
          <a:p>
            <a:r>
              <a:rPr lang="en-US" sz="3200" dirty="0"/>
              <a:t>Higher-ed enrollment declined 21% from 2011 to 2016, so colleges need fewer dorms &amp; classrooms; apts. (multifamily) replacing dorms (educational construction)</a:t>
            </a:r>
          </a:p>
          <a:p>
            <a:r>
              <a:rPr lang="en-US" sz="3200" dirty="0"/>
              <a:t>Hospitals face </a:t>
            </a:r>
            <a:r>
              <a:rPr lang="en-US" sz="3200" dirty="0" smtClean="0"/>
              <a:t>uncertainty </a:t>
            </a:r>
            <a:r>
              <a:rPr lang="en-US" sz="3200" dirty="0"/>
              <a:t>about utilization and reimbursement rates if Affordable Care Act is </a:t>
            </a:r>
            <a:r>
              <a:rPr lang="en-US" sz="3200" dirty="0" smtClean="0"/>
              <a:t>repealed/modified/replaced</a:t>
            </a:r>
            <a:r>
              <a:rPr lang="en-US" sz="3200" dirty="0"/>
              <a:t>; also, more competition from standalone urgent care, outpatient surgery, clinics in </a:t>
            </a:r>
            <a:r>
              <a:rPr lang="en-US" sz="3200" dirty="0" smtClean="0"/>
              <a:t>stores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797169" y="6356351"/>
            <a:ext cx="6346581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xmlns="" val="359139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3415105"/>
              </p:ext>
            </p:extLst>
          </p:nvPr>
        </p:nvGraphicFramePr>
        <p:xfrm>
          <a:off x="3059471" y="1545622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7793784"/>
              </p:ext>
            </p:extLst>
          </p:nvPr>
        </p:nvGraphicFramePr>
        <p:xfrm>
          <a:off x="1804712" y="1545622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itle 4"/>
          <p:cNvSpPr>
            <a:spLocks noGrp="1"/>
          </p:cNvSpPr>
          <p:nvPr>
            <p:ph type="title"/>
          </p:nvPr>
        </p:nvSpPr>
        <p:spPr>
          <a:xfrm>
            <a:off x="1760754" y="923365"/>
            <a:ext cx="8523788" cy="494273"/>
          </a:xfrm>
        </p:spPr>
        <p:txBody>
          <a:bodyPr>
            <a:noAutofit/>
          </a:bodyPr>
          <a:lstStyle/>
          <a:p>
            <a:r>
              <a:rPr lang="en-US" sz="2800" dirty="0"/>
              <a:t>Construction spending: developer-financed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annual total, 2008-13; monthly, SAAR, 1/14-1/17; billion $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0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07896448"/>
              </p:ext>
            </p:extLst>
          </p:nvPr>
        </p:nvGraphicFramePr>
        <p:xfrm>
          <a:off x="6187441" y="1545305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7107215"/>
              </p:ext>
            </p:extLst>
          </p:nvPr>
        </p:nvGraphicFramePr>
        <p:xfrm>
          <a:off x="7442200" y="1545305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891399"/>
              </p:ext>
            </p:extLst>
          </p:nvPr>
        </p:nvGraphicFramePr>
        <p:xfrm>
          <a:off x="1804712" y="3932238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3918109"/>
              </p:ext>
            </p:extLst>
          </p:nvPr>
        </p:nvGraphicFramePr>
        <p:xfrm>
          <a:off x="3059471" y="3932238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72977" y="155408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Retail (private)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2977" y="349889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 7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60755" y="154530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55706" y="155408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Office </a:t>
            </a:r>
            <a:r>
              <a:rPr lang="en-US" sz="1600" dirty="0"/>
              <a:t>(89% private in 2016)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87441" y="349889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 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29</a:t>
            </a:r>
            <a:r>
              <a:rPr lang="en-US" sz="1300" dirty="0">
                <a:latin typeface="Calibri" pitchFamily="34" charset="0"/>
              </a:rPr>
              <a:t>% (private 34%; public -5%)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3484" y="154530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833412" y="2927972"/>
            <a:ext cx="692800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Public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833412" y="2078426"/>
            <a:ext cx="783788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Private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833412" y="1906874"/>
            <a:ext cx="645523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dirty="0">
                <a:latin typeface="Calibri" pitchFamily="34" charset="0"/>
                <a:cs typeface="Arial" pitchFamily="34" charset="0"/>
              </a:rPr>
              <a:t>Total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72977" y="392977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Warehouse (private)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72977" y="587458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 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25%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60755" y="392099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55706" y="392977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Lodging (private)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43484" y="392099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6" name="Footer Placeholder 6"/>
          <p:cNvSpPr txBox="1">
            <a:spLocks/>
          </p:cNvSpPr>
          <p:nvPr/>
        </p:nvSpPr>
        <p:spPr>
          <a:xfrm>
            <a:off x="1981200" y="6356353"/>
            <a:ext cx="51625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Source: U.S. </a:t>
            </a:r>
            <a:r>
              <a:rPr lang="fr-FR" sz="1200" dirty="0" err="1">
                <a:solidFill>
                  <a:schemeClr val="bg1"/>
                </a:solidFill>
              </a:rPr>
              <a:t>Census</a:t>
            </a:r>
            <a:r>
              <a:rPr lang="fr-FR" sz="1200" dirty="0">
                <a:solidFill>
                  <a:schemeClr val="bg1"/>
                </a:solidFill>
              </a:rPr>
              <a:t> Bureau construction </a:t>
            </a:r>
            <a:r>
              <a:rPr lang="fr-FR" sz="1200" dirty="0" err="1">
                <a:solidFill>
                  <a:schemeClr val="bg1"/>
                </a:solidFill>
              </a:rPr>
              <a:t>spending</a:t>
            </a:r>
            <a:r>
              <a:rPr lang="fr-FR" sz="1200" dirty="0">
                <a:solidFill>
                  <a:schemeClr val="bg1"/>
                </a:solidFill>
              </a:rPr>
              <a:t> report</a:t>
            </a:r>
          </a:p>
        </p:txBody>
      </p:sp>
      <p:graphicFrame>
        <p:nvGraphicFramePr>
          <p:cNvPr id="30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22545"/>
              </p:ext>
            </p:extLst>
          </p:nvPr>
        </p:nvGraphicFramePr>
        <p:xfrm>
          <a:off x="6187441" y="3936402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9686132"/>
              </p:ext>
            </p:extLst>
          </p:nvPr>
        </p:nvGraphicFramePr>
        <p:xfrm>
          <a:off x="7442200" y="3936402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50098" y="587212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 23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135883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365"/>
            <a:ext cx="11823700" cy="494273"/>
          </a:xfrm>
        </p:spPr>
        <p:txBody>
          <a:bodyPr/>
          <a:lstStyle/>
          <a:p>
            <a:r>
              <a:rPr lang="en-US" dirty="0"/>
              <a:t>Key points: retail, warehouse, office, hotel, data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1823700" cy="4525963"/>
          </a:xfrm>
        </p:spPr>
        <p:txBody>
          <a:bodyPr>
            <a:noAutofit/>
          </a:bodyPr>
          <a:lstStyle/>
          <a:p>
            <a:r>
              <a:rPr lang="en-US" sz="3000" dirty="0"/>
              <a:t>Retail now tied to mixed-use buildings &amp; renovations, not standalone stores or shopping centers</a:t>
            </a:r>
          </a:p>
          <a:p>
            <a:r>
              <a:rPr lang="en-US" sz="3000" dirty="0"/>
              <a:t>Warehouse market still benefiting from e-commerce; more local than huge regional distribution centers likely in future</a:t>
            </a:r>
          </a:p>
          <a:p>
            <a:r>
              <a:rPr lang="en-US" sz="3000" dirty="0"/>
              <a:t>Record employment each month but office space per employee keeps shrinking; more urban &amp; renovation work than suburban office parks</a:t>
            </a:r>
          </a:p>
          <a:p>
            <a:r>
              <a:rPr lang="en-US" sz="3000" dirty="0"/>
              <a:t>Hotel construction likely to drop as revenue per available room slows</a:t>
            </a:r>
          </a:p>
          <a:p>
            <a:r>
              <a:rPr lang="en-US" sz="3000" dirty="0"/>
              <a:t>Data centers remain a strong niche but no </a:t>
            </a:r>
            <a:r>
              <a:rPr lang="en-US" sz="3000" dirty="0" err="1" smtClean="0"/>
              <a:t>daa</a:t>
            </a:r>
            <a:r>
              <a:rPr lang="en-US" sz="3000" dirty="0" smtClean="0"/>
              <a:t> </a:t>
            </a:r>
            <a:r>
              <a:rPr lang="en-US" sz="3000" dirty="0"/>
              <a:t>available on how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715108" y="6356351"/>
            <a:ext cx="642864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xmlns="" val="414515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7467134"/>
              </p:ext>
            </p:extLst>
          </p:nvPr>
        </p:nvGraphicFramePr>
        <p:xfrm>
          <a:off x="1970567" y="3816807"/>
          <a:ext cx="8229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reeform 4"/>
          <p:cNvSpPr/>
          <p:nvPr/>
        </p:nvSpPr>
        <p:spPr>
          <a:xfrm>
            <a:off x="2992310" y="3847130"/>
            <a:ext cx="6581033" cy="262682"/>
          </a:xfrm>
          <a:custGeom>
            <a:avLst/>
            <a:gdLst>
              <a:gd name="connsiteX0" fmla="*/ 0 w 3923608"/>
              <a:gd name="connsiteY0" fmla="*/ 56527 h 262682"/>
              <a:gd name="connsiteX1" fmla="*/ 3325 w 3923608"/>
              <a:gd name="connsiteY1" fmla="*/ 262682 h 262682"/>
              <a:gd name="connsiteX2" fmla="*/ 2184585 w 3923608"/>
              <a:gd name="connsiteY2" fmla="*/ 259357 h 262682"/>
              <a:gd name="connsiteX3" fmla="*/ 2187910 w 3923608"/>
              <a:gd name="connsiteY3" fmla="*/ 0 h 262682"/>
              <a:gd name="connsiteX4" fmla="*/ 2364140 w 3923608"/>
              <a:gd name="connsiteY4" fmla="*/ 6650 h 262682"/>
              <a:gd name="connsiteX5" fmla="*/ 2380765 w 3923608"/>
              <a:gd name="connsiteY5" fmla="*/ 209481 h 262682"/>
              <a:gd name="connsiteX6" fmla="*/ 2414016 w 3923608"/>
              <a:gd name="connsiteY6" fmla="*/ 259357 h 262682"/>
              <a:gd name="connsiteX7" fmla="*/ 3621024 w 3923608"/>
              <a:gd name="connsiteY7" fmla="*/ 259357 h 262682"/>
              <a:gd name="connsiteX8" fmla="*/ 3923608 w 3923608"/>
              <a:gd name="connsiteY8" fmla="*/ 259357 h 262682"/>
              <a:gd name="connsiteX9" fmla="*/ 3906982 w 3923608"/>
              <a:gd name="connsiteY9" fmla="*/ 19951 h 262682"/>
              <a:gd name="connsiteX10" fmla="*/ 0 w 3923608"/>
              <a:gd name="connsiteY10" fmla="*/ 56527 h 262682"/>
              <a:gd name="connsiteX0" fmla="*/ 0 w 5446499"/>
              <a:gd name="connsiteY0" fmla="*/ 56527 h 262682"/>
              <a:gd name="connsiteX1" fmla="*/ 3325 w 5446499"/>
              <a:gd name="connsiteY1" fmla="*/ 262682 h 262682"/>
              <a:gd name="connsiteX2" fmla="*/ 2184585 w 5446499"/>
              <a:gd name="connsiteY2" fmla="*/ 259357 h 262682"/>
              <a:gd name="connsiteX3" fmla="*/ 2187910 w 5446499"/>
              <a:gd name="connsiteY3" fmla="*/ 0 h 262682"/>
              <a:gd name="connsiteX4" fmla="*/ 2364140 w 5446499"/>
              <a:gd name="connsiteY4" fmla="*/ 6650 h 262682"/>
              <a:gd name="connsiteX5" fmla="*/ 2380765 w 5446499"/>
              <a:gd name="connsiteY5" fmla="*/ 209481 h 262682"/>
              <a:gd name="connsiteX6" fmla="*/ 2414016 w 5446499"/>
              <a:gd name="connsiteY6" fmla="*/ 259357 h 262682"/>
              <a:gd name="connsiteX7" fmla="*/ 3621024 w 5446499"/>
              <a:gd name="connsiteY7" fmla="*/ 259357 h 262682"/>
              <a:gd name="connsiteX8" fmla="*/ 5446499 w 5446499"/>
              <a:gd name="connsiteY8" fmla="*/ 262682 h 262682"/>
              <a:gd name="connsiteX9" fmla="*/ 3906982 w 5446499"/>
              <a:gd name="connsiteY9" fmla="*/ 19951 h 262682"/>
              <a:gd name="connsiteX10" fmla="*/ 0 w 5446499"/>
              <a:gd name="connsiteY10" fmla="*/ 56527 h 262682"/>
              <a:gd name="connsiteX0" fmla="*/ 0 w 5549577"/>
              <a:gd name="connsiteY0" fmla="*/ 56527 h 262682"/>
              <a:gd name="connsiteX1" fmla="*/ 3325 w 5549577"/>
              <a:gd name="connsiteY1" fmla="*/ 262682 h 262682"/>
              <a:gd name="connsiteX2" fmla="*/ 2184585 w 5549577"/>
              <a:gd name="connsiteY2" fmla="*/ 259357 h 262682"/>
              <a:gd name="connsiteX3" fmla="*/ 2187910 w 5549577"/>
              <a:gd name="connsiteY3" fmla="*/ 0 h 262682"/>
              <a:gd name="connsiteX4" fmla="*/ 2364140 w 5549577"/>
              <a:gd name="connsiteY4" fmla="*/ 6650 h 262682"/>
              <a:gd name="connsiteX5" fmla="*/ 2380765 w 5549577"/>
              <a:gd name="connsiteY5" fmla="*/ 209481 h 262682"/>
              <a:gd name="connsiteX6" fmla="*/ 2414016 w 5549577"/>
              <a:gd name="connsiteY6" fmla="*/ 259357 h 262682"/>
              <a:gd name="connsiteX7" fmla="*/ 3621024 w 5549577"/>
              <a:gd name="connsiteY7" fmla="*/ 259357 h 262682"/>
              <a:gd name="connsiteX8" fmla="*/ 5446499 w 5549577"/>
              <a:gd name="connsiteY8" fmla="*/ 262682 h 262682"/>
              <a:gd name="connsiteX9" fmla="*/ 5549577 w 5549577"/>
              <a:gd name="connsiteY9" fmla="*/ 0 h 262682"/>
              <a:gd name="connsiteX10" fmla="*/ 0 w 5549577"/>
              <a:gd name="connsiteY10" fmla="*/ 56527 h 262682"/>
              <a:gd name="connsiteX0" fmla="*/ 0 w 6581033"/>
              <a:gd name="connsiteY0" fmla="*/ 56527 h 262682"/>
              <a:gd name="connsiteX1" fmla="*/ 3325 w 6581033"/>
              <a:gd name="connsiteY1" fmla="*/ 262682 h 262682"/>
              <a:gd name="connsiteX2" fmla="*/ 2184585 w 6581033"/>
              <a:gd name="connsiteY2" fmla="*/ 259357 h 262682"/>
              <a:gd name="connsiteX3" fmla="*/ 2187910 w 6581033"/>
              <a:gd name="connsiteY3" fmla="*/ 0 h 262682"/>
              <a:gd name="connsiteX4" fmla="*/ 2364140 w 6581033"/>
              <a:gd name="connsiteY4" fmla="*/ 6650 h 262682"/>
              <a:gd name="connsiteX5" fmla="*/ 2380765 w 6581033"/>
              <a:gd name="connsiteY5" fmla="*/ 209481 h 262682"/>
              <a:gd name="connsiteX6" fmla="*/ 2414016 w 6581033"/>
              <a:gd name="connsiteY6" fmla="*/ 259357 h 262682"/>
              <a:gd name="connsiteX7" fmla="*/ 3621024 w 6581033"/>
              <a:gd name="connsiteY7" fmla="*/ 259357 h 262682"/>
              <a:gd name="connsiteX8" fmla="*/ 6581033 w 6581033"/>
              <a:gd name="connsiteY8" fmla="*/ 262682 h 262682"/>
              <a:gd name="connsiteX9" fmla="*/ 5549577 w 6581033"/>
              <a:gd name="connsiteY9" fmla="*/ 0 h 262682"/>
              <a:gd name="connsiteX10" fmla="*/ 0 w 6581033"/>
              <a:gd name="connsiteY10" fmla="*/ 56527 h 262682"/>
              <a:gd name="connsiteX0" fmla="*/ 0 w 6581033"/>
              <a:gd name="connsiteY0" fmla="*/ 56527 h 262682"/>
              <a:gd name="connsiteX1" fmla="*/ 3325 w 6581033"/>
              <a:gd name="connsiteY1" fmla="*/ 262682 h 262682"/>
              <a:gd name="connsiteX2" fmla="*/ 1868283 w 6581033"/>
              <a:gd name="connsiteY2" fmla="*/ 253606 h 262682"/>
              <a:gd name="connsiteX3" fmla="*/ 2187910 w 6581033"/>
              <a:gd name="connsiteY3" fmla="*/ 0 h 262682"/>
              <a:gd name="connsiteX4" fmla="*/ 2364140 w 6581033"/>
              <a:gd name="connsiteY4" fmla="*/ 6650 h 262682"/>
              <a:gd name="connsiteX5" fmla="*/ 2380765 w 6581033"/>
              <a:gd name="connsiteY5" fmla="*/ 209481 h 262682"/>
              <a:gd name="connsiteX6" fmla="*/ 2414016 w 6581033"/>
              <a:gd name="connsiteY6" fmla="*/ 259357 h 262682"/>
              <a:gd name="connsiteX7" fmla="*/ 3621024 w 6581033"/>
              <a:gd name="connsiteY7" fmla="*/ 259357 h 262682"/>
              <a:gd name="connsiteX8" fmla="*/ 6581033 w 6581033"/>
              <a:gd name="connsiteY8" fmla="*/ 262682 h 262682"/>
              <a:gd name="connsiteX9" fmla="*/ 5549577 w 6581033"/>
              <a:gd name="connsiteY9" fmla="*/ 0 h 262682"/>
              <a:gd name="connsiteX10" fmla="*/ 0 w 6581033"/>
              <a:gd name="connsiteY10" fmla="*/ 56527 h 262682"/>
              <a:gd name="connsiteX0" fmla="*/ 0 w 6581033"/>
              <a:gd name="connsiteY0" fmla="*/ 56527 h 262682"/>
              <a:gd name="connsiteX1" fmla="*/ 3325 w 6581033"/>
              <a:gd name="connsiteY1" fmla="*/ 262682 h 262682"/>
              <a:gd name="connsiteX2" fmla="*/ 1868283 w 6581033"/>
              <a:gd name="connsiteY2" fmla="*/ 253606 h 262682"/>
              <a:gd name="connsiteX3" fmla="*/ 2187910 w 6581033"/>
              <a:gd name="connsiteY3" fmla="*/ 0 h 262682"/>
              <a:gd name="connsiteX4" fmla="*/ 2364140 w 6581033"/>
              <a:gd name="connsiteY4" fmla="*/ 6650 h 262682"/>
              <a:gd name="connsiteX5" fmla="*/ 2213988 w 6581033"/>
              <a:gd name="connsiteY5" fmla="*/ 100213 h 262682"/>
              <a:gd name="connsiteX6" fmla="*/ 2414016 w 6581033"/>
              <a:gd name="connsiteY6" fmla="*/ 259357 h 262682"/>
              <a:gd name="connsiteX7" fmla="*/ 3621024 w 6581033"/>
              <a:gd name="connsiteY7" fmla="*/ 259357 h 262682"/>
              <a:gd name="connsiteX8" fmla="*/ 6581033 w 6581033"/>
              <a:gd name="connsiteY8" fmla="*/ 262682 h 262682"/>
              <a:gd name="connsiteX9" fmla="*/ 5549577 w 6581033"/>
              <a:gd name="connsiteY9" fmla="*/ 0 h 262682"/>
              <a:gd name="connsiteX10" fmla="*/ 0 w 6581033"/>
              <a:gd name="connsiteY10" fmla="*/ 56527 h 262682"/>
              <a:gd name="connsiteX0" fmla="*/ 0 w 6581033"/>
              <a:gd name="connsiteY0" fmla="*/ 56527 h 262682"/>
              <a:gd name="connsiteX1" fmla="*/ 3325 w 6581033"/>
              <a:gd name="connsiteY1" fmla="*/ 262682 h 262682"/>
              <a:gd name="connsiteX2" fmla="*/ 1868283 w 6581033"/>
              <a:gd name="connsiteY2" fmla="*/ 253606 h 262682"/>
              <a:gd name="connsiteX3" fmla="*/ 2187910 w 6581033"/>
              <a:gd name="connsiteY3" fmla="*/ 0 h 262682"/>
              <a:gd name="connsiteX4" fmla="*/ 2364140 w 6581033"/>
              <a:gd name="connsiteY4" fmla="*/ 6650 h 262682"/>
              <a:gd name="connsiteX5" fmla="*/ 2213988 w 6581033"/>
              <a:gd name="connsiteY5" fmla="*/ 100213 h 262682"/>
              <a:gd name="connsiteX6" fmla="*/ 2362257 w 6581033"/>
              <a:gd name="connsiteY6" fmla="*/ 247855 h 262682"/>
              <a:gd name="connsiteX7" fmla="*/ 3621024 w 6581033"/>
              <a:gd name="connsiteY7" fmla="*/ 259357 h 262682"/>
              <a:gd name="connsiteX8" fmla="*/ 6581033 w 6581033"/>
              <a:gd name="connsiteY8" fmla="*/ 262682 h 262682"/>
              <a:gd name="connsiteX9" fmla="*/ 5549577 w 6581033"/>
              <a:gd name="connsiteY9" fmla="*/ 0 h 262682"/>
              <a:gd name="connsiteX10" fmla="*/ 0 w 6581033"/>
              <a:gd name="connsiteY10" fmla="*/ 56527 h 262682"/>
              <a:gd name="connsiteX0" fmla="*/ 0 w 6581033"/>
              <a:gd name="connsiteY0" fmla="*/ 56527 h 262682"/>
              <a:gd name="connsiteX1" fmla="*/ 3325 w 6581033"/>
              <a:gd name="connsiteY1" fmla="*/ 262682 h 262682"/>
              <a:gd name="connsiteX2" fmla="*/ 1868283 w 6581033"/>
              <a:gd name="connsiteY2" fmla="*/ 253606 h 262682"/>
              <a:gd name="connsiteX3" fmla="*/ 2187910 w 6581033"/>
              <a:gd name="connsiteY3" fmla="*/ 0 h 262682"/>
              <a:gd name="connsiteX4" fmla="*/ 2364140 w 6581033"/>
              <a:gd name="connsiteY4" fmla="*/ 6650 h 262682"/>
              <a:gd name="connsiteX5" fmla="*/ 2213988 w 6581033"/>
              <a:gd name="connsiteY5" fmla="*/ 100213 h 262682"/>
              <a:gd name="connsiteX6" fmla="*/ 2339254 w 6581033"/>
              <a:gd name="connsiteY6" fmla="*/ 242104 h 262682"/>
              <a:gd name="connsiteX7" fmla="*/ 3621024 w 6581033"/>
              <a:gd name="connsiteY7" fmla="*/ 259357 h 262682"/>
              <a:gd name="connsiteX8" fmla="*/ 6581033 w 6581033"/>
              <a:gd name="connsiteY8" fmla="*/ 262682 h 262682"/>
              <a:gd name="connsiteX9" fmla="*/ 5549577 w 6581033"/>
              <a:gd name="connsiteY9" fmla="*/ 0 h 262682"/>
              <a:gd name="connsiteX10" fmla="*/ 0 w 6581033"/>
              <a:gd name="connsiteY10" fmla="*/ 56527 h 262682"/>
              <a:gd name="connsiteX0" fmla="*/ 0 w 6581033"/>
              <a:gd name="connsiteY0" fmla="*/ 56527 h 262682"/>
              <a:gd name="connsiteX1" fmla="*/ 3325 w 6581033"/>
              <a:gd name="connsiteY1" fmla="*/ 262682 h 262682"/>
              <a:gd name="connsiteX2" fmla="*/ 1868283 w 6581033"/>
              <a:gd name="connsiteY2" fmla="*/ 253606 h 262682"/>
              <a:gd name="connsiteX3" fmla="*/ 2187910 w 6581033"/>
              <a:gd name="connsiteY3" fmla="*/ 0 h 262682"/>
              <a:gd name="connsiteX4" fmla="*/ 2364140 w 6581033"/>
              <a:gd name="connsiteY4" fmla="*/ 6650 h 262682"/>
              <a:gd name="connsiteX5" fmla="*/ 2213988 w 6581033"/>
              <a:gd name="connsiteY5" fmla="*/ 100213 h 262682"/>
              <a:gd name="connsiteX6" fmla="*/ 2339254 w 6581033"/>
              <a:gd name="connsiteY6" fmla="*/ 260210 h 262682"/>
              <a:gd name="connsiteX7" fmla="*/ 3621024 w 6581033"/>
              <a:gd name="connsiteY7" fmla="*/ 259357 h 262682"/>
              <a:gd name="connsiteX8" fmla="*/ 6581033 w 6581033"/>
              <a:gd name="connsiteY8" fmla="*/ 262682 h 262682"/>
              <a:gd name="connsiteX9" fmla="*/ 5549577 w 6581033"/>
              <a:gd name="connsiteY9" fmla="*/ 0 h 262682"/>
              <a:gd name="connsiteX10" fmla="*/ 0 w 6581033"/>
              <a:gd name="connsiteY10" fmla="*/ 56527 h 2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1033" h="262682">
                <a:moveTo>
                  <a:pt x="0" y="56527"/>
                </a:moveTo>
                <a:cubicBezTo>
                  <a:pt x="1108" y="125245"/>
                  <a:pt x="2217" y="193964"/>
                  <a:pt x="3325" y="262682"/>
                </a:cubicBezTo>
                <a:lnTo>
                  <a:pt x="1868283" y="253606"/>
                </a:lnTo>
                <a:cubicBezTo>
                  <a:pt x="1869391" y="167154"/>
                  <a:pt x="2186802" y="86452"/>
                  <a:pt x="2187910" y="0"/>
                </a:cubicBezTo>
                <a:lnTo>
                  <a:pt x="2364140" y="6650"/>
                </a:lnTo>
                <a:lnTo>
                  <a:pt x="2213988" y="100213"/>
                </a:lnTo>
                <a:lnTo>
                  <a:pt x="2339254" y="260210"/>
                </a:lnTo>
                <a:lnTo>
                  <a:pt x="3621024" y="259357"/>
                </a:lnTo>
                <a:lnTo>
                  <a:pt x="6581033" y="262682"/>
                </a:lnTo>
                <a:lnTo>
                  <a:pt x="5549577" y="0"/>
                </a:lnTo>
                <a:lnTo>
                  <a:pt x="0" y="565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9841"/>
            <a:ext cx="11874500" cy="537797"/>
          </a:xfrm>
        </p:spPr>
        <p:txBody>
          <a:bodyPr/>
          <a:lstStyle/>
          <a:p>
            <a:r>
              <a:rPr lang="en-US" dirty="0"/>
              <a:t>Private residential spending: MF continues to outpace SF</a:t>
            </a:r>
            <a:endParaRPr lang="en-US" b="0" dirty="0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4504544"/>
              </p:ext>
            </p:extLst>
          </p:nvPr>
        </p:nvGraphicFramePr>
        <p:xfrm>
          <a:off x="1981198" y="1370014"/>
          <a:ext cx="8229602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67866" y="1370015"/>
            <a:ext cx="8242935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seasonally adjusted annual rate (SAAR): Jan. 2011 ($238 B)-Jan. 2017 ($476 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0987" y="179582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Multifamily (MF)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(Jan. ‘17: $64 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0987" y="2260849"/>
            <a:ext cx="1666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Single-family (SF)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(Jan. ‘17: $254 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40987" y="282582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Improvements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(Jan. ‘17: $159 B)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0987" y="4778294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Improvements: 10.8%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40987" y="5200759"/>
            <a:ext cx="1666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Single-family: 2.3%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7600" y="490982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Multifamily: 9.0%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40987" y="504495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Total: 5.9%</a:t>
            </a:r>
          </a:p>
        </p:txBody>
      </p:sp>
      <p:sp>
        <p:nvSpPr>
          <p:cNvPr id="19" name="Footer Placeholder 6"/>
          <p:cNvSpPr txBox="1">
            <a:spLocks/>
          </p:cNvSpPr>
          <p:nvPr/>
        </p:nvSpPr>
        <p:spPr>
          <a:xfrm>
            <a:off x="1981198" y="6356351"/>
            <a:ext cx="51625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Source: U.S. Census Bureau construction spending reports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0567" y="3785683"/>
            <a:ext cx="822960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</a:rPr>
              <a:t>12-month % change: Jan. 2011 (-5.3%)-Jan. 2017 (3.7%) </a:t>
            </a:r>
          </a:p>
        </p:txBody>
      </p:sp>
    </p:spTree>
    <p:extLst>
      <p:ext uri="{BB962C8B-B14F-4D97-AF65-F5344CB8AC3E}">
        <p14:creationId xmlns:p14="http://schemas.microsoft.com/office/powerpoint/2010/main" xmlns="" val="1115441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0991"/>
            <a:ext cx="11836400" cy="629211"/>
          </a:xfrm>
        </p:spPr>
        <p:txBody>
          <a:bodyPr/>
          <a:lstStyle/>
          <a:p>
            <a:r>
              <a:rPr lang="en-US" dirty="0"/>
              <a:t>Private residential </a:t>
            </a:r>
            <a:r>
              <a:rPr lang="en-US" dirty="0" smtClean="0"/>
              <a:t>spending--2016</a:t>
            </a:r>
            <a:r>
              <a:rPr lang="en-US" dirty="0"/>
              <a:t>: 5%; 2017 forecast: 5-10%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1799"/>
            <a:ext cx="11836400" cy="4424367"/>
          </a:xfrm>
        </p:spPr>
        <p:txBody>
          <a:bodyPr>
            <a:noAutofit/>
          </a:bodyPr>
          <a:lstStyle/>
          <a:p>
            <a:r>
              <a:rPr lang="en-US" dirty="0"/>
              <a:t>SF: 4% in 2016, </a:t>
            </a:r>
            <a:r>
              <a:rPr lang="en-US" b="1" dirty="0"/>
              <a:t>6-11% in 2017</a:t>
            </a:r>
            <a:r>
              <a:rPr lang="en-US" dirty="0"/>
              <a:t>; ongoing job gains add to demand; but student debt and other credit impairments, limited supply will limit growth</a:t>
            </a:r>
          </a:p>
          <a:p>
            <a:r>
              <a:rPr lang="en-US" dirty="0"/>
              <a:t>MF: 16% in 2016, </a:t>
            </a:r>
            <a:r>
              <a:rPr lang="en-US" b="1" dirty="0"/>
              <a:t>5-10% in 2017</a:t>
            </a:r>
            <a:r>
              <a:rPr lang="en-US" dirty="0"/>
              <a:t>; growth slowing but should last till 2018</a:t>
            </a:r>
          </a:p>
          <a:p>
            <a:pPr lvl="1"/>
            <a:r>
              <a:rPr lang="en-US" dirty="0"/>
              <a:t>occupancy rates, rents have leveled off or dipped in some markets</a:t>
            </a:r>
          </a:p>
          <a:p>
            <a:pPr lvl="1"/>
            <a:r>
              <a:rPr lang="en-US" dirty="0"/>
              <a:t>millennials are staying longer in cities, denser suburbs where MF construction is bigger share of market than in outer suburbs</a:t>
            </a:r>
          </a:p>
          <a:p>
            <a:pPr lvl="1"/>
            <a:r>
              <a:rPr lang="en-US" dirty="0"/>
              <a:t>nearly all MF construction is rental, not condo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Improvements: 4% in 2016, </a:t>
            </a:r>
            <a:r>
              <a:rPr lang="en-US" b="1" dirty="0"/>
              <a:t>0-10% in 2017</a:t>
            </a:r>
            <a:r>
              <a:rPr lang="en-US" dirty="0"/>
              <a:t>; Census data is not reliable and shows only a loose relationship to SF spending</a:t>
            </a: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304800" y="6356353"/>
            <a:ext cx="68389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Source: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09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1631502" y="959155"/>
            <a:ext cx="8884098" cy="52030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itle 134"/>
          <p:cNvSpPr>
            <a:spLocks noGrp="1"/>
          </p:cNvSpPr>
          <p:nvPr>
            <p:ph type="title"/>
          </p:nvPr>
        </p:nvSpPr>
        <p:spPr>
          <a:xfrm>
            <a:off x="0" y="838200"/>
            <a:ext cx="11874500" cy="838200"/>
          </a:xfrm>
        </p:spPr>
        <p:txBody>
          <a:bodyPr/>
          <a:lstStyle/>
          <a:p>
            <a:pPr algn="ctr"/>
            <a:r>
              <a:rPr lang="en-US" sz="2800" dirty="0"/>
              <a:t>Population change by state, July 2015-July 2016 (U.S.: 0.70%)</a:t>
            </a:r>
            <a:endParaRPr lang="en-US" sz="2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95400" y="1547813"/>
            <a:ext cx="7802881" cy="4968875"/>
            <a:chOff x="457199" y="1752600"/>
            <a:chExt cx="7802881" cy="4968875"/>
          </a:xfrm>
        </p:grpSpPr>
        <p:grpSp>
          <p:nvGrpSpPr>
            <p:cNvPr id="2" name="Group 164"/>
            <p:cNvGrpSpPr>
              <a:grpSpLocks noChangeAspect="1"/>
            </p:cNvGrpSpPr>
            <p:nvPr/>
          </p:nvGrpSpPr>
          <p:grpSpPr>
            <a:xfrm>
              <a:off x="1066800" y="4953000"/>
              <a:ext cx="1441999" cy="925856"/>
              <a:chOff x="-377855" y="5841157"/>
              <a:chExt cx="3352490" cy="223289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9574" name="Freeform 118"/>
              <p:cNvSpPr>
                <a:spLocks/>
              </p:cNvSpPr>
              <p:nvPr/>
            </p:nvSpPr>
            <p:spPr bwMode="auto">
              <a:xfrm>
                <a:off x="625376" y="5841157"/>
                <a:ext cx="2349259" cy="1993883"/>
              </a:xfrm>
              <a:custGeom>
                <a:avLst/>
                <a:gdLst/>
                <a:ahLst/>
                <a:cxnLst>
                  <a:cxn ang="0">
                    <a:pos x="342" y="720"/>
                  </a:cxn>
                  <a:cxn ang="0">
                    <a:pos x="608" y="951"/>
                  </a:cxn>
                  <a:cxn ang="0">
                    <a:pos x="419" y="1181"/>
                  </a:cxn>
                  <a:cxn ang="0">
                    <a:pos x="383" y="1027"/>
                  </a:cxn>
                  <a:cxn ang="0">
                    <a:pos x="117" y="1293"/>
                  </a:cxn>
                  <a:cxn ang="0">
                    <a:pos x="266" y="1524"/>
                  </a:cxn>
                  <a:cxn ang="0">
                    <a:pos x="644" y="1446"/>
                  </a:cxn>
                  <a:cxn ang="0">
                    <a:pos x="531" y="1748"/>
                  </a:cxn>
                  <a:cxn ang="0">
                    <a:pos x="419" y="1861"/>
                  </a:cxn>
                  <a:cxn ang="0">
                    <a:pos x="230" y="1937"/>
                  </a:cxn>
                  <a:cxn ang="0">
                    <a:pos x="153" y="2321"/>
                  </a:cxn>
                  <a:cxn ang="0">
                    <a:pos x="266" y="2546"/>
                  </a:cxn>
                  <a:cxn ang="0">
                    <a:pos x="531" y="2663"/>
                  </a:cxn>
                  <a:cxn ang="0">
                    <a:pos x="531" y="2853"/>
                  </a:cxn>
                  <a:cxn ang="0">
                    <a:pos x="839" y="2929"/>
                  </a:cxn>
                  <a:cxn ang="0">
                    <a:pos x="992" y="2965"/>
                  </a:cxn>
                  <a:cxn ang="0">
                    <a:pos x="685" y="3349"/>
                  </a:cxn>
                  <a:cxn ang="0">
                    <a:pos x="454" y="3497"/>
                  </a:cxn>
                  <a:cxn ang="0">
                    <a:pos x="76" y="3685"/>
                  </a:cxn>
                  <a:cxn ang="0">
                    <a:pos x="76" y="3804"/>
                  </a:cxn>
                  <a:cxn ang="0">
                    <a:pos x="685" y="3538"/>
                  </a:cxn>
                  <a:cxn ang="0">
                    <a:pos x="1482" y="2853"/>
                  </a:cxn>
                  <a:cxn ang="0">
                    <a:pos x="1412" y="2776"/>
                  </a:cxn>
                  <a:cxn ang="0">
                    <a:pos x="1826" y="2244"/>
                  </a:cxn>
                  <a:cxn ang="0">
                    <a:pos x="1712" y="2398"/>
                  </a:cxn>
                  <a:cxn ang="0">
                    <a:pos x="1748" y="2587"/>
                  </a:cxn>
                  <a:cxn ang="0">
                    <a:pos x="1712" y="2699"/>
                  </a:cxn>
                  <a:cxn ang="0">
                    <a:pos x="2055" y="2510"/>
                  </a:cxn>
                  <a:cxn ang="0">
                    <a:pos x="2055" y="2321"/>
                  </a:cxn>
                  <a:cxn ang="0">
                    <a:pos x="2546" y="2434"/>
                  </a:cxn>
                  <a:cxn ang="0">
                    <a:pos x="2889" y="2398"/>
                  </a:cxn>
                  <a:cxn ang="0">
                    <a:pos x="3462" y="2587"/>
                  </a:cxn>
                  <a:cxn ang="0">
                    <a:pos x="3650" y="2812"/>
                  </a:cxn>
                  <a:cxn ang="0">
                    <a:pos x="3957" y="3041"/>
                  </a:cxn>
                  <a:cxn ang="0">
                    <a:pos x="4484" y="3077"/>
                  </a:cxn>
                  <a:cxn ang="0">
                    <a:pos x="4413" y="2776"/>
                  </a:cxn>
                  <a:cxn ang="0">
                    <a:pos x="4182" y="2734"/>
                  </a:cxn>
                  <a:cxn ang="0">
                    <a:pos x="3875" y="2510"/>
                  </a:cxn>
                  <a:cxn ang="0">
                    <a:pos x="3497" y="2244"/>
                  </a:cxn>
                  <a:cxn ang="0">
                    <a:pos x="3343" y="2434"/>
                  </a:cxn>
                  <a:cxn ang="0">
                    <a:pos x="3077" y="2203"/>
                  </a:cxn>
                  <a:cxn ang="0">
                    <a:pos x="2777" y="1902"/>
                  </a:cxn>
                  <a:cxn ang="0">
                    <a:pos x="2434" y="495"/>
                  </a:cxn>
                  <a:cxn ang="0">
                    <a:pos x="2133" y="117"/>
                  </a:cxn>
                  <a:cxn ang="0">
                    <a:pos x="1636" y="117"/>
                  </a:cxn>
                  <a:cxn ang="0">
                    <a:pos x="1412" y="117"/>
                  </a:cxn>
                  <a:cxn ang="0">
                    <a:pos x="1063" y="0"/>
                  </a:cxn>
                  <a:cxn ang="0">
                    <a:pos x="839" y="76"/>
                  </a:cxn>
                  <a:cxn ang="0">
                    <a:pos x="573" y="307"/>
                  </a:cxn>
                  <a:cxn ang="0">
                    <a:pos x="454" y="495"/>
                  </a:cxn>
                  <a:cxn ang="0">
                    <a:pos x="230" y="608"/>
                  </a:cxn>
                </a:cxnLst>
                <a:rect l="0" t="0" r="r" b="b"/>
                <a:pathLst>
                  <a:path w="4484" h="3804">
                    <a:moveTo>
                      <a:pt x="230" y="608"/>
                    </a:moveTo>
                    <a:lnTo>
                      <a:pt x="342" y="720"/>
                    </a:lnTo>
                    <a:lnTo>
                      <a:pt x="454" y="915"/>
                    </a:lnTo>
                    <a:lnTo>
                      <a:pt x="608" y="951"/>
                    </a:lnTo>
                    <a:lnTo>
                      <a:pt x="608" y="1181"/>
                    </a:lnTo>
                    <a:lnTo>
                      <a:pt x="419" y="1181"/>
                    </a:lnTo>
                    <a:lnTo>
                      <a:pt x="419" y="1027"/>
                    </a:lnTo>
                    <a:lnTo>
                      <a:pt x="383" y="1027"/>
                    </a:lnTo>
                    <a:lnTo>
                      <a:pt x="0" y="1181"/>
                    </a:lnTo>
                    <a:lnTo>
                      <a:pt x="117" y="1293"/>
                    </a:lnTo>
                    <a:lnTo>
                      <a:pt x="117" y="1446"/>
                    </a:lnTo>
                    <a:lnTo>
                      <a:pt x="266" y="1524"/>
                    </a:lnTo>
                    <a:lnTo>
                      <a:pt x="495" y="1559"/>
                    </a:lnTo>
                    <a:lnTo>
                      <a:pt x="644" y="1446"/>
                    </a:lnTo>
                    <a:lnTo>
                      <a:pt x="685" y="1712"/>
                    </a:lnTo>
                    <a:lnTo>
                      <a:pt x="531" y="1748"/>
                    </a:lnTo>
                    <a:lnTo>
                      <a:pt x="495" y="1825"/>
                    </a:lnTo>
                    <a:lnTo>
                      <a:pt x="419" y="1861"/>
                    </a:lnTo>
                    <a:lnTo>
                      <a:pt x="307" y="1790"/>
                    </a:lnTo>
                    <a:lnTo>
                      <a:pt x="230" y="1937"/>
                    </a:lnTo>
                    <a:lnTo>
                      <a:pt x="41" y="2132"/>
                    </a:lnTo>
                    <a:lnTo>
                      <a:pt x="153" y="2321"/>
                    </a:lnTo>
                    <a:lnTo>
                      <a:pt x="117" y="2398"/>
                    </a:lnTo>
                    <a:lnTo>
                      <a:pt x="266" y="2546"/>
                    </a:lnTo>
                    <a:lnTo>
                      <a:pt x="454" y="2546"/>
                    </a:lnTo>
                    <a:lnTo>
                      <a:pt x="531" y="2663"/>
                    </a:lnTo>
                    <a:lnTo>
                      <a:pt x="495" y="2734"/>
                    </a:lnTo>
                    <a:lnTo>
                      <a:pt x="531" y="2853"/>
                    </a:lnTo>
                    <a:lnTo>
                      <a:pt x="685" y="2776"/>
                    </a:lnTo>
                    <a:lnTo>
                      <a:pt x="839" y="2929"/>
                    </a:lnTo>
                    <a:lnTo>
                      <a:pt x="1063" y="2812"/>
                    </a:lnTo>
                    <a:lnTo>
                      <a:pt x="992" y="2965"/>
                    </a:lnTo>
                    <a:lnTo>
                      <a:pt x="992" y="3119"/>
                    </a:lnTo>
                    <a:lnTo>
                      <a:pt x="685" y="3349"/>
                    </a:lnTo>
                    <a:lnTo>
                      <a:pt x="573" y="3497"/>
                    </a:lnTo>
                    <a:lnTo>
                      <a:pt x="454" y="3497"/>
                    </a:lnTo>
                    <a:lnTo>
                      <a:pt x="266" y="3650"/>
                    </a:lnTo>
                    <a:lnTo>
                      <a:pt x="76" y="3685"/>
                    </a:lnTo>
                    <a:lnTo>
                      <a:pt x="0" y="3763"/>
                    </a:lnTo>
                    <a:lnTo>
                      <a:pt x="76" y="3804"/>
                    </a:lnTo>
                    <a:lnTo>
                      <a:pt x="454" y="3650"/>
                    </a:lnTo>
                    <a:lnTo>
                      <a:pt x="685" y="3538"/>
                    </a:lnTo>
                    <a:lnTo>
                      <a:pt x="1139" y="3231"/>
                    </a:lnTo>
                    <a:lnTo>
                      <a:pt x="1482" y="2853"/>
                    </a:lnTo>
                    <a:lnTo>
                      <a:pt x="1517" y="2776"/>
                    </a:lnTo>
                    <a:lnTo>
                      <a:pt x="1412" y="2776"/>
                    </a:lnTo>
                    <a:lnTo>
                      <a:pt x="1748" y="2280"/>
                    </a:lnTo>
                    <a:lnTo>
                      <a:pt x="1826" y="2244"/>
                    </a:lnTo>
                    <a:lnTo>
                      <a:pt x="1826" y="2321"/>
                    </a:lnTo>
                    <a:lnTo>
                      <a:pt x="1712" y="2398"/>
                    </a:lnTo>
                    <a:lnTo>
                      <a:pt x="1671" y="2622"/>
                    </a:lnTo>
                    <a:lnTo>
                      <a:pt x="1748" y="2587"/>
                    </a:lnTo>
                    <a:lnTo>
                      <a:pt x="1671" y="2663"/>
                    </a:lnTo>
                    <a:lnTo>
                      <a:pt x="1712" y="2699"/>
                    </a:lnTo>
                    <a:lnTo>
                      <a:pt x="1943" y="2546"/>
                    </a:lnTo>
                    <a:lnTo>
                      <a:pt x="2055" y="2510"/>
                    </a:lnTo>
                    <a:lnTo>
                      <a:pt x="2090" y="2398"/>
                    </a:lnTo>
                    <a:lnTo>
                      <a:pt x="2055" y="2321"/>
                    </a:lnTo>
                    <a:lnTo>
                      <a:pt x="2280" y="2280"/>
                    </a:lnTo>
                    <a:lnTo>
                      <a:pt x="2546" y="2434"/>
                    </a:lnTo>
                    <a:lnTo>
                      <a:pt x="2777" y="2356"/>
                    </a:lnTo>
                    <a:lnTo>
                      <a:pt x="2889" y="2398"/>
                    </a:lnTo>
                    <a:lnTo>
                      <a:pt x="3042" y="2398"/>
                    </a:lnTo>
                    <a:lnTo>
                      <a:pt x="3462" y="2587"/>
                    </a:lnTo>
                    <a:lnTo>
                      <a:pt x="3538" y="2663"/>
                    </a:lnTo>
                    <a:lnTo>
                      <a:pt x="3650" y="2812"/>
                    </a:lnTo>
                    <a:lnTo>
                      <a:pt x="3875" y="2965"/>
                    </a:lnTo>
                    <a:lnTo>
                      <a:pt x="3957" y="3041"/>
                    </a:lnTo>
                    <a:lnTo>
                      <a:pt x="4223" y="3195"/>
                    </a:lnTo>
                    <a:lnTo>
                      <a:pt x="4484" y="3077"/>
                    </a:lnTo>
                    <a:lnTo>
                      <a:pt x="4484" y="2929"/>
                    </a:lnTo>
                    <a:lnTo>
                      <a:pt x="4413" y="2776"/>
                    </a:lnTo>
                    <a:lnTo>
                      <a:pt x="4294" y="2734"/>
                    </a:lnTo>
                    <a:lnTo>
                      <a:pt x="4182" y="2734"/>
                    </a:lnTo>
                    <a:lnTo>
                      <a:pt x="4028" y="2622"/>
                    </a:lnTo>
                    <a:lnTo>
                      <a:pt x="3875" y="2510"/>
                    </a:lnTo>
                    <a:lnTo>
                      <a:pt x="3574" y="2203"/>
                    </a:lnTo>
                    <a:lnTo>
                      <a:pt x="3497" y="2244"/>
                    </a:lnTo>
                    <a:lnTo>
                      <a:pt x="3421" y="2356"/>
                    </a:lnTo>
                    <a:lnTo>
                      <a:pt x="3343" y="2434"/>
                    </a:lnTo>
                    <a:lnTo>
                      <a:pt x="3077" y="2280"/>
                    </a:lnTo>
                    <a:lnTo>
                      <a:pt x="3077" y="2203"/>
                    </a:lnTo>
                    <a:lnTo>
                      <a:pt x="2853" y="2280"/>
                    </a:lnTo>
                    <a:lnTo>
                      <a:pt x="2777" y="1902"/>
                    </a:lnTo>
                    <a:lnTo>
                      <a:pt x="2587" y="1063"/>
                    </a:lnTo>
                    <a:lnTo>
                      <a:pt x="2434" y="495"/>
                    </a:lnTo>
                    <a:lnTo>
                      <a:pt x="2356" y="230"/>
                    </a:lnTo>
                    <a:lnTo>
                      <a:pt x="2133" y="117"/>
                    </a:lnTo>
                    <a:lnTo>
                      <a:pt x="2014" y="188"/>
                    </a:lnTo>
                    <a:lnTo>
                      <a:pt x="1636" y="117"/>
                    </a:lnTo>
                    <a:lnTo>
                      <a:pt x="1517" y="153"/>
                    </a:lnTo>
                    <a:lnTo>
                      <a:pt x="1412" y="117"/>
                    </a:lnTo>
                    <a:lnTo>
                      <a:pt x="1412" y="76"/>
                    </a:lnTo>
                    <a:lnTo>
                      <a:pt x="1063" y="0"/>
                    </a:lnTo>
                    <a:lnTo>
                      <a:pt x="1027" y="76"/>
                    </a:lnTo>
                    <a:lnTo>
                      <a:pt x="839" y="76"/>
                    </a:lnTo>
                    <a:lnTo>
                      <a:pt x="685" y="188"/>
                    </a:lnTo>
                    <a:lnTo>
                      <a:pt x="573" y="307"/>
                    </a:lnTo>
                    <a:lnTo>
                      <a:pt x="531" y="419"/>
                    </a:lnTo>
                    <a:lnTo>
                      <a:pt x="454" y="495"/>
                    </a:lnTo>
                    <a:lnTo>
                      <a:pt x="307" y="495"/>
                    </a:lnTo>
                    <a:lnTo>
                      <a:pt x="230" y="608"/>
                    </a:lnTo>
                  </a:path>
                </a:pathLst>
              </a:custGeom>
              <a:noFill/>
              <a:ln w="317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en-US" sz="1200" b="1" dirty="0">
                    <a:latin typeface="Calibri" pitchFamily="34" charset="0"/>
                    <a:cs typeface="Arial" pitchFamily="34" charset="0"/>
                  </a:rPr>
                  <a:t>    AK </a:t>
                </a:r>
              </a:p>
              <a:p>
                <a:pPr>
                  <a:defRPr/>
                </a:pPr>
                <a:r>
                  <a:rPr lang="en-US" sz="1200" b="1" dirty="0">
                    <a:latin typeface="Calibri" pitchFamily="34" charset="0"/>
                    <a:cs typeface="Arial" pitchFamily="34" charset="0"/>
                  </a:rPr>
                  <a:t>   0.6%</a:t>
                </a:r>
              </a:p>
              <a:p>
                <a:pPr algn="ctr">
                  <a:defRPr/>
                </a:pPr>
                <a:endParaRPr lang="en-US" sz="1200" b="1" dirty="0">
                  <a:latin typeface="Calibri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Group 162"/>
              <p:cNvGrpSpPr/>
              <p:nvPr/>
            </p:nvGrpSpPr>
            <p:grpSpPr>
              <a:xfrm>
                <a:off x="-377855" y="7838186"/>
                <a:ext cx="912028" cy="235869"/>
                <a:chOff x="-377855" y="7838186"/>
                <a:chExt cx="912028" cy="235869"/>
              </a:xfrm>
              <a:grpFill/>
            </p:grpSpPr>
            <p:sp>
              <p:nvSpPr>
                <p:cNvPr id="19576" name="Freeform 120"/>
                <p:cNvSpPr>
                  <a:spLocks/>
                </p:cNvSpPr>
                <p:nvPr/>
              </p:nvSpPr>
              <p:spPr bwMode="auto">
                <a:xfrm>
                  <a:off x="420956" y="7847620"/>
                  <a:ext cx="113217" cy="75478"/>
                </a:xfrm>
                <a:custGeom>
                  <a:avLst/>
                  <a:gdLst/>
                  <a:ahLst/>
                  <a:cxnLst>
                    <a:cxn ang="0">
                      <a:pos x="187" y="8"/>
                    </a:cxn>
                    <a:cxn ang="0">
                      <a:pos x="157" y="6"/>
                    </a:cxn>
                    <a:cxn ang="0">
                      <a:pos x="126" y="5"/>
                    </a:cxn>
                    <a:cxn ang="0">
                      <a:pos x="104" y="6"/>
                    </a:cxn>
                    <a:cxn ang="0">
                      <a:pos x="89" y="9"/>
                    </a:cxn>
                    <a:cxn ang="0">
                      <a:pos x="77" y="17"/>
                    </a:cxn>
                    <a:cxn ang="0">
                      <a:pos x="72" y="28"/>
                    </a:cxn>
                    <a:cxn ang="0">
                      <a:pos x="73" y="47"/>
                    </a:cxn>
                    <a:cxn ang="0">
                      <a:pos x="69" y="57"/>
                    </a:cxn>
                    <a:cxn ang="0">
                      <a:pos x="57" y="56"/>
                    </a:cxn>
                    <a:cxn ang="0">
                      <a:pos x="45" y="61"/>
                    </a:cxn>
                    <a:cxn ang="0">
                      <a:pos x="34" y="71"/>
                    </a:cxn>
                    <a:cxn ang="0">
                      <a:pos x="26" y="90"/>
                    </a:cxn>
                    <a:cxn ang="0">
                      <a:pos x="22" y="111"/>
                    </a:cxn>
                    <a:cxn ang="0">
                      <a:pos x="16" y="114"/>
                    </a:cxn>
                    <a:cxn ang="0">
                      <a:pos x="7" y="119"/>
                    </a:cxn>
                    <a:cxn ang="0">
                      <a:pos x="1" y="124"/>
                    </a:cxn>
                    <a:cxn ang="0">
                      <a:pos x="3" y="131"/>
                    </a:cxn>
                    <a:cxn ang="0">
                      <a:pos x="6" y="132"/>
                    </a:cxn>
                    <a:cxn ang="0">
                      <a:pos x="6" y="135"/>
                    </a:cxn>
                    <a:cxn ang="0">
                      <a:pos x="12" y="137"/>
                    </a:cxn>
                    <a:cxn ang="0">
                      <a:pos x="14" y="137"/>
                    </a:cxn>
                    <a:cxn ang="0">
                      <a:pos x="12" y="139"/>
                    </a:cxn>
                    <a:cxn ang="0">
                      <a:pos x="21" y="142"/>
                    </a:cxn>
                    <a:cxn ang="0">
                      <a:pos x="36" y="141"/>
                    </a:cxn>
                    <a:cxn ang="0">
                      <a:pos x="44" y="139"/>
                    </a:cxn>
                    <a:cxn ang="0">
                      <a:pos x="56" y="128"/>
                    </a:cxn>
                    <a:cxn ang="0">
                      <a:pos x="75" y="114"/>
                    </a:cxn>
                    <a:cxn ang="0">
                      <a:pos x="105" y="95"/>
                    </a:cxn>
                    <a:cxn ang="0">
                      <a:pos x="130" y="80"/>
                    </a:cxn>
                    <a:cxn ang="0">
                      <a:pos x="142" y="72"/>
                    </a:cxn>
                    <a:cxn ang="0">
                      <a:pos x="156" y="58"/>
                    </a:cxn>
                    <a:cxn ang="0">
                      <a:pos x="174" y="45"/>
                    </a:cxn>
                    <a:cxn ang="0">
                      <a:pos x="191" y="39"/>
                    </a:cxn>
                    <a:cxn ang="0">
                      <a:pos x="205" y="33"/>
                    </a:cxn>
                    <a:cxn ang="0">
                      <a:pos x="211" y="28"/>
                    </a:cxn>
                    <a:cxn ang="0">
                      <a:pos x="215" y="21"/>
                    </a:cxn>
                    <a:cxn ang="0">
                      <a:pos x="214" y="15"/>
                    </a:cxn>
                    <a:cxn ang="0">
                      <a:pos x="212" y="8"/>
                    </a:cxn>
                    <a:cxn ang="0">
                      <a:pos x="209" y="2"/>
                    </a:cxn>
                    <a:cxn ang="0">
                      <a:pos x="205" y="1"/>
                    </a:cxn>
                    <a:cxn ang="0">
                      <a:pos x="200" y="3"/>
                    </a:cxn>
                  </a:cxnLst>
                  <a:rect l="0" t="0" r="r" b="b"/>
                  <a:pathLst>
                    <a:path w="215" h="142">
                      <a:moveTo>
                        <a:pt x="200" y="7"/>
                      </a:moveTo>
                      <a:lnTo>
                        <a:pt x="187" y="8"/>
                      </a:lnTo>
                      <a:lnTo>
                        <a:pt x="173" y="7"/>
                      </a:lnTo>
                      <a:lnTo>
                        <a:pt x="157" y="6"/>
                      </a:lnTo>
                      <a:lnTo>
                        <a:pt x="142" y="5"/>
                      </a:lnTo>
                      <a:lnTo>
                        <a:pt x="126" y="5"/>
                      </a:lnTo>
                      <a:lnTo>
                        <a:pt x="110" y="5"/>
                      </a:lnTo>
                      <a:lnTo>
                        <a:pt x="104" y="6"/>
                      </a:lnTo>
                      <a:lnTo>
                        <a:pt x="96" y="7"/>
                      </a:lnTo>
                      <a:lnTo>
                        <a:pt x="89" y="9"/>
                      </a:lnTo>
                      <a:lnTo>
                        <a:pt x="83" y="12"/>
                      </a:lnTo>
                      <a:lnTo>
                        <a:pt x="77" y="17"/>
                      </a:lnTo>
                      <a:lnTo>
                        <a:pt x="73" y="22"/>
                      </a:lnTo>
                      <a:lnTo>
                        <a:pt x="72" y="28"/>
                      </a:lnTo>
                      <a:lnTo>
                        <a:pt x="71" y="33"/>
                      </a:lnTo>
                      <a:lnTo>
                        <a:pt x="73" y="47"/>
                      </a:lnTo>
                      <a:lnTo>
                        <a:pt x="76" y="60"/>
                      </a:lnTo>
                      <a:lnTo>
                        <a:pt x="69" y="57"/>
                      </a:lnTo>
                      <a:lnTo>
                        <a:pt x="63" y="54"/>
                      </a:lnTo>
                      <a:lnTo>
                        <a:pt x="57" y="56"/>
                      </a:lnTo>
                      <a:lnTo>
                        <a:pt x="51" y="58"/>
                      </a:lnTo>
                      <a:lnTo>
                        <a:pt x="45" y="61"/>
                      </a:lnTo>
                      <a:lnTo>
                        <a:pt x="40" y="66"/>
                      </a:lnTo>
                      <a:lnTo>
                        <a:pt x="34" y="71"/>
                      </a:lnTo>
                      <a:lnTo>
                        <a:pt x="30" y="78"/>
                      </a:lnTo>
                      <a:lnTo>
                        <a:pt x="26" y="90"/>
                      </a:lnTo>
                      <a:lnTo>
                        <a:pt x="23" y="107"/>
                      </a:lnTo>
                      <a:lnTo>
                        <a:pt x="22" y="111"/>
                      </a:lnTo>
                      <a:lnTo>
                        <a:pt x="20" y="113"/>
                      </a:lnTo>
                      <a:lnTo>
                        <a:pt x="16" y="114"/>
                      </a:lnTo>
                      <a:lnTo>
                        <a:pt x="12" y="117"/>
                      </a:lnTo>
                      <a:lnTo>
                        <a:pt x="7" y="119"/>
                      </a:lnTo>
                      <a:lnTo>
                        <a:pt x="3" y="121"/>
                      </a:lnTo>
                      <a:lnTo>
                        <a:pt x="1" y="124"/>
                      </a:lnTo>
                      <a:lnTo>
                        <a:pt x="0" y="131"/>
                      </a:lnTo>
                      <a:lnTo>
                        <a:pt x="3" y="131"/>
                      </a:lnTo>
                      <a:lnTo>
                        <a:pt x="5" y="131"/>
                      </a:lnTo>
                      <a:lnTo>
                        <a:pt x="6" y="132"/>
                      </a:lnTo>
                      <a:lnTo>
                        <a:pt x="7" y="133"/>
                      </a:lnTo>
                      <a:lnTo>
                        <a:pt x="6" y="135"/>
                      </a:lnTo>
                      <a:lnTo>
                        <a:pt x="5" y="137"/>
                      </a:lnTo>
                      <a:lnTo>
                        <a:pt x="12" y="137"/>
                      </a:lnTo>
                      <a:lnTo>
                        <a:pt x="17" y="137"/>
                      </a:lnTo>
                      <a:lnTo>
                        <a:pt x="14" y="137"/>
                      </a:lnTo>
                      <a:lnTo>
                        <a:pt x="12" y="138"/>
                      </a:lnTo>
                      <a:lnTo>
                        <a:pt x="12" y="139"/>
                      </a:lnTo>
                      <a:lnTo>
                        <a:pt x="12" y="142"/>
                      </a:lnTo>
                      <a:lnTo>
                        <a:pt x="21" y="142"/>
                      </a:lnTo>
                      <a:lnTo>
                        <a:pt x="32" y="142"/>
                      </a:lnTo>
                      <a:lnTo>
                        <a:pt x="36" y="141"/>
                      </a:lnTo>
                      <a:lnTo>
                        <a:pt x="41" y="140"/>
                      </a:lnTo>
                      <a:lnTo>
                        <a:pt x="44" y="139"/>
                      </a:lnTo>
                      <a:lnTo>
                        <a:pt x="47" y="137"/>
                      </a:lnTo>
                      <a:lnTo>
                        <a:pt x="56" y="128"/>
                      </a:lnTo>
                      <a:lnTo>
                        <a:pt x="66" y="121"/>
                      </a:lnTo>
                      <a:lnTo>
                        <a:pt x="75" y="114"/>
                      </a:lnTo>
                      <a:lnTo>
                        <a:pt x="85" y="108"/>
                      </a:lnTo>
                      <a:lnTo>
                        <a:pt x="105" y="95"/>
                      </a:lnTo>
                      <a:lnTo>
                        <a:pt x="124" y="83"/>
                      </a:lnTo>
                      <a:lnTo>
                        <a:pt x="130" y="80"/>
                      </a:lnTo>
                      <a:lnTo>
                        <a:pt x="136" y="77"/>
                      </a:lnTo>
                      <a:lnTo>
                        <a:pt x="142" y="72"/>
                      </a:lnTo>
                      <a:lnTo>
                        <a:pt x="147" y="68"/>
                      </a:lnTo>
                      <a:lnTo>
                        <a:pt x="156" y="58"/>
                      </a:lnTo>
                      <a:lnTo>
                        <a:pt x="165" y="48"/>
                      </a:lnTo>
                      <a:lnTo>
                        <a:pt x="174" y="45"/>
                      </a:lnTo>
                      <a:lnTo>
                        <a:pt x="183" y="42"/>
                      </a:lnTo>
                      <a:lnTo>
                        <a:pt x="191" y="39"/>
                      </a:lnTo>
                      <a:lnTo>
                        <a:pt x="200" y="36"/>
                      </a:lnTo>
                      <a:lnTo>
                        <a:pt x="205" y="33"/>
                      </a:lnTo>
                      <a:lnTo>
                        <a:pt x="208" y="30"/>
                      </a:lnTo>
                      <a:lnTo>
                        <a:pt x="211" y="28"/>
                      </a:lnTo>
                      <a:lnTo>
                        <a:pt x="214" y="25"/>
                      </a:lnTo>
                      <a:lnTo>
                        <a:pt x="215" y="21"/>
                      </a:lnTo>
                      <a:lnTo>
                        <a:pt x="215" y="18"/>
                      </a:lnTo>
                      <a:lnTo>
                        <a:pt x="214" y="15"/>
                      </a:lnTo>
                      <a:lnTo>
                        <a:pt x="212" y="12"/>
                      </a:lnTo>
                      <a:lnTo>
                        <a:pt x="212" y="8"/>
                      </a:lnTo>
                      <a:lnTo>
                        <a:pt x="211" y="5"/>
                      </a:lnTo>
                      <a:lnTo>
                        <a:pt x="209" y="2"/>
                      </a:lnTo>
                      <a:lnTo>
                        <a:pt x="207" y="1"/>
                      </a:lnTo>
                      <a:lnTo>
                        <a:pt x="205" y="1"/>
                      </a:lnTo>
                      <a:lnTo>
                        <a:pt x="200" y="0"/>
                      </a:lnTo>
                      <a:lnTo>
                        <a:pt x="200" y="3"/>
                      </a:lnTo>
                      <a:lnTo>
                        <a:pt x="200" y="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78" name="Freeform 122"/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79" name="Freeform 123"/>
                <p:cNvSpPr>
                  <a:spLocks/>
                </p:cNvSpPr>
                <p:nvPr/>
              </p:nvSpPr>
              <p:spPr bwMode="auto">
                <a:xfrm>
                  <a:off x="317173" y="7891649"/>
                  <a:ext cx="100638" cy="75478"/>
                </a:xfrm>
                <a:custGeom>
                  <a:avLst/>
                  <a:gdLst/>
                  <a:ahLst/>
                  <a:cxnLst>
                    <a:cxn ang="0">
                      <a:pos x="178" y="44"/>
                    </a:cxn>
                    <a:cxn ang="0">
                      <a:pos x="187" y="31"/>
                    </a:cxn>
                    <a:cxn ang="0">
                      <a:pos x="192" y="17"/>
                    </a:cxn>
                    <a:cxn ang="0">
                      <a:pos x="191" y="8"/>
                    </a:cxn>
                    <a:cxn ang="0">
                      <a:pos x="188" y="3"/>
                    </a:cxn>
                    <a:cxn ang="0">
                      <a:pos x="178" y="0"/>
                    </a:cxn>
                    <a:cxn ang="0">
                      <a:pos x="166" y="0"/>
                    </a:cxn>
                    <a:cxn ang="0">
                      <a:pos x="153" y="2"/>
                    </a:cxn>
                    <a:cxn ang="0">
                      <a:pos x="142" y="7"/>
                    </a:cxn>
                    <a:cxn ang="0">
                      <a:pos x="127" y="17"/>
                    </a:cxn>
                    <a:cxn ang="0">
                      <a:pos x="109" y="34"/>
                    </a:cxn>
                    <a:cxn ang="0">
                      <a:pos x="99" y="49"/>
                    </a:cxn>
                    <a:cxn ang="0">
                      <a:pos x="97" y="64"/>
                    </a:cxn>
                    <a:cxn ang="0">
                      <a:pos x="91" y="78"/>
                    </a:cxn>
                    <a:cxn ang="0">
                      <a:pos x="80" y="87"/>
                    </a:cxn>
                    <a:cxn ang="0">
                      <a:pos x="68" y="94"/>
                    </a:cxn>
                    <a:cxn ang="0">
                      <a:pos x="57" y="97"/>
                    </a:cxn>
                    <a:cxn ang="0">
                      <a:pos x="44" y="99"/>
                    </a:cxn>
                    <a:cxn ang="0">
                      <a:pos x="35" y="105"/>
                    </a:cxn>
                    <a:cxn ang="0">
                      <a:pos x="27" y="115"/>
                    </a:cxn>
                    <a:cxn ang="0">
                      <a:pos x="14" y="125"/>
                    </a:cxn>
                    <a:cxn ang="0">
                      <a:pos x="3" y="132"/>
                    </a:cxn>
                    <a:cxn ang="0">
                      <a:pos x="0" y="135"/>
                    </a:cxn>
                    <a:cxn ang="0">
                      <a:pos x="5" y="142"/>
                    </a:cxn>
                    <a:cxn ang="0">
                      <a:pos x="13" y="145"/>
                    </a:cxn>
                    <a:cxn ang="0">
                      <a:pos x="20" y="144"/>
                    </a:cxn>
                    <a:cxn ang="0">
                      <a:pos x="28" y="140"/>
                    </a:cxn>
                    <a:cxn ang="0">
                      <a:pos x="38" y="135"/>
                    </a:cxn>
                    <a:cxn ang="0">
                      <a:pos x="49" y="128"/>
                    </a:cxn>
                    <a:cxn ang="0">
                      <a:pos x="64" y="115"/>
                    </a:cxn>
                    <a:cxn ang="0">
                      <a:pos x="89" y="101"/>
                    </a:cxn>
                    <a:cxn ang="0">
                      <a:pos x="112" y="93"/>
                    </a:cxn>
                    <a:cxn ang="0">
                      <a:pos x="129" y="85"/>
                    </a:cxn>
                    <a:cxn ang="0">
                      <a:pos x="143" y="77"/>
                    </a:cxn>
                    <a:cxn ang="0">
                      <a:pos x="153" y="69"/>
                    </a:cxn>
                    <a:cxn ang="0">
                      <a:pos x="162" y="60"/>
                    </a:cxn>
                    <a:cxn ang="0">
                      <a:pos x="173" y="52"/>
                    </a:cxn>
                    <a:cxn ang="0">
                      <a:pos x="176" y="50"/>
                    </a:cxn>
                  </a:cxnLst>
                  <a:rect l="0" t="0" r="r" b="b"/>
                  <a:pathLst>
                    <a:path w="192" h="145">
                      <a:moveTo>
                        <a:pt x="173" y="50"/>
                      </a:moveTo>
                      <a:lnTo>
                        <a:pt x="178" y="44"/>
                      </a:lnTo>
                      <a:lnTo>
                        <a:pt x="182" y="38"/>
                      </a:lnTo>
                      <a:lnTo>
                        <a:pt x="187" y="31"/>
                      </a:lnTo>
                      <a:lnTo>
                        <a:pt x="190" y="23"/>
                      </a:lnTo>
                      <a:lnTo>
                        <a:pt x="192" y="17"/>
                      </a:lnTo>
                      <a:lnTo>
                        <a:pt x="192" y="10"/>
                      </a:lnTo>
                      <a:lnTo>
                        <a:pt x="191" y="8"/>
                      </a:lnTo>
                      <a:lnTo>
                        <a:pt x="190" y="6"/>
                      </a:lnTo>
                      <a:lnTo>
                        <a:pt x="188" y="3"/>
                      </a:lnTo>
                      <a:lnTo>
                        <a:pt x="184" y="2"/>
                      </a:lnTo>
                      <a:lnTo>
                        <a:pt x="178" y="0"/>
                      </a:lnTo>
                      <a:lnTo>
                        <a:pt x="172" y="0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53" y="2"/>
                      </a:lnTo>
                      <a:lnTo>
                        <a:pt x="148" y="3"/>
                      </a:lnTo>
                      <a:lnTo>
                        <a:pt x="142" y="7"/>
                      </a:lnTo>
                      <a:lnTo>
                        <a:pt x="137" y="10"/>
                      </a:lnTo>
                      <a:lnTo>
                        <a:pt x="127" y="17"/>
                      </a:lnTo>
                      <a:lnTo>
                        <a:pt x="118" y="26"/>
                      </a:lnTo>
                      <a:lnTo>
                        <a:pt x="109" y="34"/>
                      </a:lnTo>
                      <a:lnTo>
                        <a:pt x="102" y="43"/>
                      </a:lnTo>
                      <a:lnTo>
                        <a:pt x="99" y="49"/>
                      </a:lnTo>
                      <a:lnTo>
                        <a:pt x="97" y="57"/>
                      </a:lnTo>
                      <a:lnTo>
                        <a:pt x="97" y="64"/>
                      </a:lnTo>
                      <a:lnTo>
                        <a:pt x="96" y="73"/>
                      </a:lnTo>
                      <a:lnTo>
                        <a:pt x="91" y="78"/>
                      </a:lnTo>
                      <a:lnTo>
                        <a:pt x="87" y="82"/>
                      </a:lnTo>
                      <a:lnTo>
                        <a:pt x="80" y="87"/>
                      </a:lnTo>
                      <a:lnTo>
                        <a:pt x="72" y="91"/>
                      </a:lnTo>
                      <a:lnTo>
                        <a:pt x="68" y="94"/>
                      </a:lnTo>
                      <a:lnTo>
                        <a:pt x="62" y="97"/>
                      </a:lnTo>
                      <a:lnTo>
                        <a:pt x="57" y="97"/>
                      </a:lnTo>
                      <a:lnTo>
                        <a:pt x="49" y="97"/>
                      </a:lnTo>
                      <a:lnTo>
                        <a:pt x="44" y="99"/>
                      </a:lnTo>
                      <a:lnTo>
                        <a:pt x="38" y="102"/>
                      </a:lnTo>
                      <a:lnTo>
                        <a:pt x="35" y="105"/>
                      </a:lnTo>
                      <a:lnTo>
                        <a:pt x="33" y="109"/>
                      </a:lnTo>
                      <a:lnTo>
                        <a:pt x="27" y="115"/>
                      </a:lnTo>
                      <a:lnTo>
                        <a:pt x="19" y="120"/>
                      </a:lnTo>
                      <a:lnTo>
                        <a:pt x="14" y="125"/>
                      </a:lnTo>
                      <a:lnTo>
                        <a:pt x="6" y="129"/>
                      </a:lnTo>
                      <a:lnTo>
                        <a:pt x="3" y="132"/>
                      </a:lnTo>
                      <a:lnTo>
                        <a:pt x="2" y="134"/>
                      </a:lnTo>
                      <a:lnTo>
                        <a:pt x="0" y="135"/>
                      </a:lnTo>
                      <a:lnTo>
                        <a:pt x="2" y="138"/>
                      </a:lnTo>
                      <a:lnTo>
                        <a:pt x="5" y="142"/>
                      </a:lnTo>
                      <a:lnTo>
                        <a:pt x="8" y="144"/>
                      </a:lnTo>
                      <a:lnTo>
                        <a:pt x="13" y="145"/>
                      </a:lnTo>
                      <a:lnTo>
                        <a:pt x="17" y="144"/>
                      </a:lnTo>
                      <a:lnTo>
                        <a:pt x="20" y="144"/>
                      </a:lnTo>
                      <a:lnTo>
                        <a:pt x="25" y="142"/>
                      </a:lnTo>
                      <a:lnTo>
                        <a:pt x="28" y="140"/>
                      </a:lnTo>
                      <a:lnTo>
                        <a:pt x="31" y="138"/>
                      </a:lnTo>
                      <a:lnTo>
                        <a:pt x="38" y="135"/>
                      </a:lnTo>
                      <a:lnTo>
                        <a:pt x="44" y="132"/>
                      </a:lnTo>
                      <a:lnTo>
                        <a:pt x="49" y="128"/>
                      </a:lnTo>
                      <a:lnTo>
                        <a:pt x="55" y="123"/>
                      </a:lnTo>
                      <a:lnTo>
                        <a:pt x="64" y="115"/>
                      </a:lnTo>
                      <a:lnTo>
                        <a:pt x="72" y="109"/>
                      </a:lnTo>
                      <a:lnTo>
                        <a:pt x="89" y="101"/>
                      </a:lnTo>
                      <a:lnTo>
                        <a:pt x="105" y="97"/>
                      </a:lnTo>
                      <a:lnTo>
                        <a:pt x="112" y="93"/>
                      </a:lnTo>
                      <a:lnTo>
                        <a:pt x="121" y="90"/>
                      </a:lnTo>
                      <a:lnTo>
                        <a:pt x="129" y="85"/>
                      </a:lnTo>
                      <a:lnTo>
                        <a:pt x="138" y="79"/>
                      </a:lnTo>
                      <a:lnTo>
                        <a:pt x="143" y="77"/>
                      </a:lnTo>
                      <a:lnTo>
                        <a:pt x="149" y="73"/>
                      </a:lnTo>
                      <a:lnTo>
                        <a:pt x="153" y="69"/>
                      </a:lnTo>
                      <a:lnTo>
                        <a:pt x="158" y="64"/>
                      </a:lnTo>
                      <a:lnTo>
                        <a:pt x="162" y="60"/>
                      </a:lnTo>
                      <a:lnTo>
                        <a:pt x="168" y="56"/>
                      </a:lnTo>
                      <a:lnTo>
                        <a:pt x="173" y="52"/>
                      </a:lnTo>
                      <a:lnTo>
                        <a:pt x="179" y="50"/>
                      </a:lnTo>
                      <a:lnTo>
                        <a:pt x="176" y="50"/>
                      </a:lnTo>
                      <a:lnTo>
                        <a:pt x="173" y="5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0" name="Freeform 124"/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1" name="Freeform 125"/>
                <p:cNvSpPr>
                  <a:spLocks/>
                </p:cNvSpPr>
                <p:nvPr/>
              </p:nvSpPr>
              <p:spPr bwMode="auto">
                <a:xfrm>
                  <a:off x="276289" y="7973417"/>
                  <a:ext cx="22014" cy="943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5" y="2"/>
                    </a:cxn>
                    <a:cxn ang="0">
                      <a:pos x="14" y="4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3" y="10"/>
                    </a:cxn>
                    <a:cxn ang="0">
                      <a:pos x="2" y="12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26" y="18"/>
                    </a:cxn>
                    <a:cxn ang="0">
                      <a:pos x="32" y="18"/>
                    </a:cxn>
                    <a:cxn ang="0">
                      <a:pos x="37" y="15"/>
                    </a:cxn>
                    <a:cxn ang="0">
                      <a:pos x="43" y="11"/>
                    </a:cxn>
                    <a:cxn ang="0">
                      <a:pos x="47" y="5"/>
                    </a:cxn>
                    <a:cxn ang="0">
                      <a:pos x="45" y="2"/>
                    </a:cxn>
                    <a:cxn ang="0">
                      <a:pos x="42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7" h="18">
                      <a:moveTo>
                        <a:pt x="36" y="0"/>
                      </a:moveTo>
                      <a:lnTo>
                        <a:pt x="25" y="2"/>
                      </a:lnTo>
                      <a:lnTo>
                        <a:pt x="14" y="4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3" y="18"/>
                      </a:lnTo>
                      <a:lnTo>
                        <a:pt x="26" y="18"/>
                      </a:lnTo>
                      <a:lnTo>
                        <a:pt x="32" y="18"/>
                      </a:lnTo>
                      <a:lnTo>
                        <a:pt x="37" y="15"/>
                      </a:lnTo>
                      <a:lnTo>
                        <a:pt x="43" y="11"/>
                      </a:lnTo>
                      <a:lnTo>
                        <a:pt x="47" y="5"/>
                      </a:lnTo>
                      <a:lnTo>
                        <a:pt x="45" y="2"/>
                      </a:lnTo>
                      <a:lnTo>
                        <a:pt x="42" y="0"/>
                      </a:lnTo>
                      <a:lnTo>
                        <a:pt x="36" y="0"/>
                      </a:lnTo>
                      <a:lnTo>
                        <a:pt x="36" y="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2" name="Freeform 126"/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3" name="Freeform 127"/>
                <p:cNvSpPr>
                  <a:spLocks/>
                </p:cNvSpPr>
                <p:nvPr/>
              </p:nvSpPr>
              <p:spPr bwMode="auto">
                <a:xfrm>
                  <a:off x="251130" y="7995432"/>
                  <a:ext cx="12580" cy="6290"/>
                </a:xfrm>
                <a:custGeom>
                  <a:avLst/>
                  <a:gdLst/>
                  <a:ahLst/>
                  <a:cxnLst>
                    <a:cxn ang="0">
                      <a:pos x="23" y="5"/>
                    </a:cxn>
                    <a:cxn ang="0">
                      <a:pos x="21" y="3"/>
                    </a:cxn>
                    <a:cxn ang="0">
                      <a:pos x="18" y="2"/>
                    </a:cxn>
                    <a:cxn ang="0">
                      <a:pos x="15" y="0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10" y="17"/>
                    </a:cxn>
                    <a:cxn ang="0">
                      <a:pos x="19" y="15"/>
                    </a:cxn>
                    <a:cxn ang="0">
                      <a:pos x="22" y="14"/>
                    </a:cxn>
                    <a:cxn ang="0">
                      <a:pos x="24" y="12"/>
                    </a:cxn>
                    <a:cxn ang="0">
                      <a:pos x="24" y="9"/>
                    </a:cxn>
                    <a:cxn ang="0">
                      <a:pos x="23" y="5"/>
                    </a:cxn>
                  </a:cxnLst>
                  <a:rect l="0" t="0" r="r" b="b"/>
                  <a:pathLst>
                    <a:path w="24" h="17">
                      <a:moveTo>
                        <a:pt x="23" y="5"/>
                      </a:moveTo>
                      <a:lnTo>
                        <a:pt x="21" y="3"/>
                      </a:lnTo>
                      <a:lnTo>
                        <a:pt x="18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0" y="17"/>
                      </a:lnTo>
                      <a:lnTo>
                        <a:pt x="19" y="15"/>
                      </a:lnTo>
                      <a:lnTo>
                        <a:pt x="22" y="14"/>
                      </a:lnTo>
                      <a:lnTo>
                        <a:pt x="24" y="12"/>
                      </a:lnTo>
                      <a:lnTo>
                        <a:pt x="24" y="9"/>
                      </a:lnTo>
                      <a:lnTo>
                        <a:pt x="23" y="5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4" name="Freeform 128"/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5" name="Freeform 129"/>
                <p:cNvSpPr>
                  <a:spLocks/>
                </p:cNvSpPr>
                <p:nvPr/>
              </p:nvSpPr>
              <p:spPr bwMode="auto">
                <a:xfrm>
                  <a:off x="225971" y="8011157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7" y="5"/>
                    </a:cxn>
                    <a:cxn ang="0">
                      <a:pos x="7" y="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7" h="5">
                      <a:moveTo>
                        <a:pt x="7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6" name="Freeform 130"/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7" name="Freeform 131"/>
                <p:cNvSpPr>
                  <a:spLocks/>
                </p:cNvSpPr>
                <p:nvPr/>
              </p:nvSpPr>
              <p:spPr bwMode="auto">
                <a:xfrm>
                  <a:off x="210246" y="8017446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12"/>
                    </a:cxn>
                    <a:cxn ang="0">
                      <a:pos x="6" y="12"/>
                    </a:cxn>
                    <a:cxn ang="0">
                      <a:pos x="11" y="12"/>
                    </a:cxn>
                    <a:cxn ang="0">
                      <a:pos x="11" y="8"/>
                    </a:cxn>
                    <a:cxn ang="0">
                      <a:pos x="11" y="4"/>
                    </a:cxn>
                    <a:cxn ang="0">
                      <a:pos x="10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12">
                      <a:moveTo>
                        <a:pt x="6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2"/>
                      </a:lnTo>
                      <a:lnTo>
                        <a:pt x="11" y="12"/>
                      </a:lnTo>
                      <a:lnTo>
                        <a:pt x="11" y="8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8" name="Freeform 132"/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89" name="Freeform 133"/>
                <p:cNvSpPr>
                  <a:spLocks/>
                </p:cNvSpPr>
                <p:nvPr/>
              </p:nvSpPr>
              <p:spPr bwMode="auto">
                <a:xfrm>
                  <a:off x="169362" y="8023736"/>
                  <a:ext cx="22014" cy="629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4" y="8"/>
                    </a:cxn>
                    <a:cxn ang="0">
                      <a:pos x="2" y="8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0" y="12"/>
                    </a:cxn>
                    <a:cxn ang="0">
                      <a:pos x="21" y="12"/>
                    </a:cxn>
                    <a:cxn ang="0">
                      <a:pos x="32" y="12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6"/>
                    </a:cxn>
                    <a:cxn ang="0">
                      <a:pos x="39" y="8"/>
                    </a:cxn>
                    <a:cxn ang="0">
                      <a:pos x="36" y="8"/>
                    </a:cxn>
                    <a:cxn ang="0">
                      <a:pos x="33" y="7"/>
                    </a:cxn>
                    <a:cxn ang="0">
                      <a:pos x="30" y="6"/>
                    </a:cxn>
                    <a:cxn ang="0">
                      <a:pos x="23" y="2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42" h="12">
                      <a:moveTo>
                        <a:pt x="17" y="0"/>
                      </a:moveTo>
                      <a:lnTo>
                        <a:pt x="14" y="1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6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0" y="12"/>
                      </a:lnTo>
                      <a:lnTo>
                        <a:pt x="21" y="12"/>
                      </a:lnTo>
                      <a:lnTo>
                        <a:pt x="32" y="12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6"/>
                      </a:lnTo>
                      <a:lnTo>
                        <a:pt x="39" y="8"/>
                      </a:lnTo>
                      <a:lnTo>
                        <a:pt x="36" y="8"/>
                      </a:lnTo>
                      <a:lnTo>
                        <a:pt x="33" y="7"/>
                      </a:lnTo>
                      <a:lnTo>
                        <a:pt x="30" y="6"/>
                      </a:lnTo>
                      <a:lnTo>
                        <a:pt x="23" y="2"/>
                      </a:lnTo>
                      <a:lnTo>
                        <a:pt x="17" y="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0" name="Freeform 134"/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1" name="Freeform 135"/>
                <p:cNvSpPr>
                  <a:spLocks/>
                </p:cNvSpPr>
                <p:nvPr/>
              </p:nvSpPr>
              <p:spPr bwMode="auto">
                <a:xfrm>
                  <a:off x="125333" y="8014301"/>
                  <a:ext cx="37739" cy="2830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40" y="4"/>
                    </a:cxn>
                    <a:cxn ang="0">
                      <a:pos x="46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3"/>
                    </a:cxn>
                    <a:cxn ang="0">
                      <a:pos x="67" y="4"/>
                    </a:cxn>
                    <a:cxn ang="0">
                      <a:pos x="68" y="6"/>
                    </a:cxn>
                    <a:cxn ang="0">
                      <a:pos x="71" y="8"/>
                    </a:cxn>
                    <a:cxn ang="0">
                      <a:pos x="71" y="11"/>
                    </a:cxn>
                    <a:cxn ang="0">
                      <a:pos x="71" y="15"/>
                    </a:cxn>
                    <a:cxn ang="0">
                      <a:pos x="71" y="19"/>
                    </a:cxn>
                    <a:cxn ang="0">
                      <a:pos x="62" y="19"/>
                    </a:cxn>
                    <a:cxn ang="0">
                      <a:pos x="53" y="19"/>
                    </a:cxn>
                    <a:cxn ang="0">
                      <a:pos x="61" y="25"/>
                    </a:cxn>
                    <a:cxn ang="0">
                      <a:pos x="64" y="25"/>
                    </a:cxn>
                    <a:cxn ang="0">
                      <a:pos x="64" y="27"/>
                    </a:cxn>
                    <a:cxn ang="0">
                      <a:pos x="63" y="29"/>
                    </a:cxn>
                    <a:cxn ang="0">
                      <a:pos x="61" y="30"/>
                    </a:cxn>
                    <a:cxn ang="0">
                      <a:pos x="57" y="31"/>
                    </a:cxn>
                    <a:cxn ang="0">
                      <a:pos x="52" y="34"/>
                    </a:cxn>
                    <a:cxn ang="0">
                      <a:pos x="46" y="37"/>
                    </a:cxn>
                    <a:cxn ang="0">
                      <a:pos x="42" y="38"/>
                    </a:cxn>
                    <a:cxn ang="0">
                      <a:pos x="39" y="40"/>
                    </a:cxn>
                    <a:cxn ang="0">
                      <a:pos x="36" y="45"/>
                    </a:cxn>
                    <a:cxn ang="0">
                      <a:pos x="35" y="49"/>
                    </a:cxn>
                    <a:cxn ang="0">
                      <a:pos x="26" y="52"/>
                    </a:cxn>
                    <a:cxn ang="0">
                      <a:pos x="17" y="53"/>
                    </a:cxn>
                    <a:cxn ang="0">
                      <a:pos x="9" y="55"/>
                    </a:cxn>
                    <a:cxn ang="0">
                      <a:pos x="0" y="55"/>
                    </a:cxn>
                    <a:cxn ang="0">
                      <a:pos x="2" y="49"/>
                    </a:cxn>
                    <a:cxn ang="0">
                      <a:pos x="6" y="44"/>
                    </a:cxn>
                    <a:cxn ang="0">
                      <a:pos x="10" y="39"/>
                    </a:cxn>
                    <a:cxn ang="0">
                      <a:pos x="15" y="35"/>
                    </a:cxn>
                    <a:cxn ang="0">
                      <a:pos x="25" y="27"/>
                    </a:cxn>
                    <a:cxn ang="0">
                      <a:pos x="35" y="19"/>
                    </a:cxn>
                    <a:cxn ang="0">
                      <a:pos x="36" y="18"/>
                    </a:cxn>
                    <a:cxn ang="0">
                      <a:pos x="40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39" y="9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71" h="55">
                      <a:moveTo>
                        <a:pt x="35" y="7"/>
                      </a:moveTo>
                      <a:lnTo>
                        <a:pt x="40" y="4"/>
                      </a:lnTo>
                      <a:lnTo>
                        <a:pt x="46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3"/>
                      </a:lnTo>
                      <a:lnTo>
                        <a:pt x="67" y="4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11"/>
                      </a:lnTo>
                      <a:lnTo>
                        <a:pt x="71" y="15"/>
                      </a:lnTo>
                      <a:lnTo>
                        <a:pt x="71" y="19"/>
                      </a:lnTo>
                      <a:lnTo>
                        <a:pt x="62" y="19"/>
                      </a:lnTo>
                      <a:lnTo>
                        <a:pt x="53" y="19"/>
                      </a:lnTo>
                      <a:lnTo>
                        <a:pt x="61" y="25"/>
                      </a:lnTo>
                      <a:lnTo>
                        <a:pt x="64" y="25"/>
                      </a:lnTo>
                      <a:lnTo>
                        <a:pt x="64" y="27"/>
                      </a:lnTo>
                      <a:lnTo>
                        <a:pt x="63" y="29"/>
                      </a:lnTo>
                      <a:lnTo>
                        <a:pt x="61" y="30"/>
                      </a:lnTo>
                      <a:lnTo>
                        <a:pt x="57" y="31"/>
                      </a:lnTo>
                      <a:lnTo>
                        <a:pt x="52" y="34"/>
                      </a:lnTo>
                      <a:lnTo>
                        <a:pt x="46" y="37"/>
                      </a:lnTo>
                      <a:lnTo>
                        <a:pt x="42" y="38"/>
                      </a:lnTo>
                      <a:lnTo>
                        <a:pt x="39" y="40"/>
                      </a:lnTo>
                      <a:lnTo>
                        <a:pt x="36" y="45"/>
                      </a:lnTo>
                      <a:lnTo>
                        <a:pt x="35" y="49"/>
                      </a:lnTo>
                      <a:lnTo>
                        <a:pt x="26" y="52"/>
                      </a:lnTo>
                      <a:lnTo>
                        <a:pt x="17" y="53"/>
                      </a:lnTo>
                      <a:lnTo>
                        <a:pt x="9" y="55"/>
                      </a:lnTo>
                      <a:lnTo>
                        <a:pt x="0" y="55"/>
                      </a:lnTo>
                      <a:lnTo>
                        <a:pt x="2" y="49"/>
                      </a:lnTo>
                      <a:lnTo>
                        <a:pt x="6" y="44"/>
                      </a:lnTo>
                      <a:lnTo>
                        <a:pt x="10" y="39"/>
                      </a:lnTo>
                      <a:lnTo>
                        <a:pt x="15" y="35"/>
                      </a:lnTo>
                      <a:lnTo>
                        <a:pt x="25" y="27"/>
                      </a:ln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40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5" y="7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2" name="Freeform 136"/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3" name="Freeform 137"/>
                <p:cNvSpPr>
                  <a:spLocks/>
                </p:cNvSpPr>
                <p:nvPr/>
              </p:nvSpPr>
              <p:spPr bwMode="auto">
                <a:xfrm>
                  <a:off x="78159" y="8026881"/>
                  <a:ext cx="28304" cy="34594"/>
                </a:xfrm>
                <a:custGeom>
                  <a:avLst/>
                  <a:gdLst/>
                  <a:ahLst/>
                  <a:cxnLst>
                    <a:cxn ang="0">
                      <a:pos x="42" y="24"/>
                    </a:cxn>
                    <a:cxn ang="0">
                      <a:pos x="38" y="22"/>
                    </a:cxn>
                    <a:cxn ang="0">
                      <a:pos x="35" y="20"/>
                    </a:cxn>
                    <a:cxn ang="0">
                      <a:pos x="34" y="17"/>
                    </a:cxn>
                    <a:cxn ang="0">
                      <a:pos x="33" y="15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7" y="2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2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3" y="22"/>
                    </a:cxn>
                    <a:cxn ang="0">
                      <a:pos x="8" y="24"/>
                    </a:cxn>
                    <a:cxn ang="0">
                      <a:pos x="14" y="26"/>
                    </a:cxn>
                    <a:cxn ang="0">
                      <a:pos x="19" y="27"/>
                    </a:cxn>
                    <a:cxn ang="0">
                      <a:pos x="24" y="30"/>
                    </a:cxn>
                    <a:cxn ang="0">
                      <a:pos x="28" y="32"/>
                    </a:cxn>
                    <a:cxn ang="0">
                      <a:pos x="29" y="34"/>
                    </a:cxn>
                    <a:cxn ang="0">
                      <a:pos x="30" y="36"/>
                    </a:cxn>
                    <a:cxn ang="0">
                      <a:pos x="30" y="38"/>
                    </a:cxn>
                    <a:cxn ang="0">
                      <a:pos x="29" y="42"/>
                    </a:cxn>
                    <a:cxn ang="0">
                      <a:pos x="24" y="45"/>
                    </a:cxn>
                    <a:cxn ang="0">
                      <a:pos x="18" y="47"/>
                    </a:cxn>
                    <a:cxn ang="0">
                      <a:pos x="16" y="48"/>
                    </a:cxn>
                    <a:cxn ang="0">
                      <a:pos x="14" y="50"/>
                    </a:cxn>
                    <a:cxn ang="0">
                      <a:pos x="13" y="5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14" y="57"/>
                    </a:cxn>
                    <a:cxn ang="0">
                      <a:pos x="16" y="60"/>
                    </a:cxn>
                    <a:cxn ang="0">
                      <a:pos x="18" y="62"/>
                    </a:cxn>
                    <a:cxn ang="0">
                      <a:pos x="24" y="64"/>
                    </a:cxn>
                    <a:cxn ang="0">
                      <a:pos x="29" y="65"/>
                    </a:cxn>
                    <a:cxn ang="0">
                      <a:pos x="42" y="60"/>
                    </a:cxn>
                    <a:cxn ang="0">
                      <a:pos x="53" y="53"/>
                    </a:cxn>
                    <a:cxn ang="0">
                      <a:pos x="57" y="51"/>
                    </a:cxn>
                    <a:cxn ang="0">
                      <a:pos x="59" y="47"/>
                    </a:cxn>
                    <a:cxn ang="0">
                      <a:pos x="59" y="43"/>
                    </a:cxn>
                    <a:cxn ang="0">
                      <a:pos x="58" y="38"/>
                    </a:cxn>
                    <a:cxn ang="0">
                      <a:pos x="56" y="34"/>
                    </a:cxn>
                    <a:cxn ang="0">
                      <a:pos x="53" y="30"/>
                    </a:cxn>
                    <a:cxn ang="0">
                      <a:pos x="47" y="26"/>
                    </a:cxn>
                    <a:cxn ang="0">
                      <a:pos x="42" y="24"/>
                    </a:cxn>
                  </a:cxnLst>
                  <a:rect l="0" t="0" r="r" b="b"/>
                  <a:pathLst>
                    <a:path w="59" h="65">
                      <a:moveTo>
                        <a:pt x="42" y="24"/>
                      </a:moveTo>
                      <a:lnTo>
                        <a:pt x="38" y="22"/>
                      </a:lnTo>
                      <a:lnTo>
                        <a:pt x="35" y="20"/>
                      </a:lnTo>
                      <a:lnTo>
                        <a:pt x="34" y="17"/>
                      </a:lnTo>
                      <a:lnTo>
                        <a:pt x="33" y="15"/>
                      </a:lnTo>
                      <a:lnTo>
                        <a:pt x="33" y="11"/>
                      </a:lnTo>
                      <a:lnTo>
                        <a:pt x="29" y="6"/>
                      </a:lnTo>
                      <a:lnTo>
                        <a:pt x="27" y="2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3" y="22"/>
                      </a:lnTo>
                      <a:lnTo>
                        <a:pt x="8" y="24"/>
                      </a:lnTo>
                      <a:lnTo>
                        <a:pt x="14" y="26"/>
                      </a:lnTo>
                      <a:lnTo>
                        <a:pt x="19" y="27"/>
                      </a:lnTo>
                      <a:lnTo>
                        <a:pt x="24" y="30"/>
                      </a:lnTo>
                      <a:lnTo>
                        <a:pt x="28" y="32"/>
                      </a:lnTo>
                      <a:lnTo>
                        <a:pt x="29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2"/>
                      </a:lnTo>
                      <a:lnTo>
                        <a:pt x="24" y="45"/>
                      </a:lnTo>
                      <a:lnTo>
                        <a:pt x="18" y="47"/>
                      </a:lnTo>
                      <a:lnTo>
                        <a:pt x="16" y="48"/>
                      </a:lnTo>
                      <a:lnTo>
                        <a:pt x="14" y="50"/>
                      </a:lnTo>
                      <a:lnTo>
                        <a:pt x="13" y="52"/>
                      </a:lnTo>
                      <a:lnTo>
                        <a:pt x="12" y="53"/>
                      </a:lnTo>
                      <a:lnTo>
                        <a:pt x="13" y="55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4" y="64"/>
                      </a:lnTo>
                      <a:lnTo>
                        <a:pt x="29" y="65"/>
                      </a:lnTo>
                      <a:lnTo>
                        <a:pt x="42" y="60"/>
                      </a:lnTo>
                      <a:lnTo>
                        <a:pt x="53" y="53"/>
                      </a:lnTo>
                      <a:lnTo>
                        <a:pt x="57" y="51"/>
                      </a:lnTo>
                      <a:lnTo>
                        <a:pt x="59" y="47"/>
                      </a:lnTo>
                      <a:lnTo>
                        <a:pt x="59" y="43"/>
                      </a:lnTo>
                      <a:lnTo>
                        <a:pt x="58" y="38"/>
                      </a:lnTo>
                      <a:lnTo>
                        <a:pt x="56" y="34"/>
                      </a:lnTo>
                      <a:lnTo>
                        <a:pt x="53" y="30"/>
                      </a:lnTo>
                      <a:lnTo>
                        <a:pt x="47" y="26"/>
                      </a:lnTo>
                      <a:lnTo>
                        <a:pt x="42" y="24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4" name="Freeform 138"/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5" name="Freeform 139"/>
                <p:cNvSpPr>
                  <a:spLocks/>
                </p:cNvSpPr>
                <p:nvPr/>
              </p:nvSpPr>
              <p:spPr bwMode="auto">
                <a:xfrm>
                  <a:off x="24695" y="8030026"/>
                  <a:ext cx="44029" cy="31449"/>
                </a:xfrm>
                <a:custGeom>
                  <a:avLst/>
                  <a:gdLst/>
                  <a:ahLst/>
                  <a:cxnLst>
                    <a:cxn ang="0">
                      <a:pos x="59" y="23"/>
                    </a:cxn>
                    <a:cxn ang="0">
                      <a:pos x="58" y="17"/>
                    </a:cxn>
                    <a:cxn ang="0">
                      <a:pos x="55" y="12"/>
                    </a:cxn>
                    <a:cxn ang="0">
                      <a:pos x="53" y="9"/>
                    </a:cxn>
                    <a:cxn ang="0">
                      <a:pos x="52" y="7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62" y="2"/>
                    </a:cxn>
                    <a:cxn ang="0">
                      <a:pos x="68" y="0"/>
                    </a:cxn>
                    <a:cxn ang="0">
                      <a:pos x="70" y="0"/>
                    </a:cxn>
                    <a:cxn ang="0">
                      <a:pos x="73" y="2"/>
                    </a:cxn>
                    <a:cxn ang="0">
                      <a:pos x="75" y="3"/>
                    </a:cxn>
                    <a:cxn ang="0">
                      <a:pos x="77" y="5"/>
                    </a:cxn>
                    <a:cxn ang="0">
                      <a:pos x="82" y="15"/>
                    </a:cxn>
                    <a:cxn ang="0">
                      <a:pos x="84" y="24"/>
                    </a:cxn>
                    <a:cxn ang="0">
                      <a:pos x="84" y="28"/>
                    </a:cxn>
                    <a:cxn ang="0">
                      <a:pos x="83" y="31"/>
                    </a:cxn>
                    <a:cxn ang="0">
                      <a:pos x="80" y="34"/>
                    </a:cxn>
                    <a:cxn ang="0">
                      <a:pos x="77" y="35"/>
                    </a:cxn>
                    <a:cxn ang="0">
                      <a:pos x="59" y="44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2" y="56"/>
                    </a:cxn>
                    <a:cxn ang="0">
                      <a:pos x="12" y="58"/>
                    </a:cxn>
                    <a:cxn ang="0">
                      <a:pos x="1" y="58"/>
                    </a:cxn>
                    <a:cxn ang="0">
                      <a:pos x="0" y="54"/>
                    </a:cxn>
                    <a:cxn ang="0">
                      <a:pos x="0" y="50"/>
                    </a:cxn>
                    <a:cxn ang="0">
                      <a:pos x="1" y="48"/>
                    </a:cxn>
                    <a:cxn ang="0">
                      <a:pos x="3" y="45"/>
                    </a:cxn>
                    <a:cxn ang="0">
                      <a:pos x="11" y="41"/>
                    </a:cxn>
                    <a:cxn ang="0">
                      <a:pos x="22" y="38"/>
                    </a:cxn>
                    <a:cxn ang="0">
                      <a:pos x="33" y="36"/>
                    </a:cxn>
                    <a:cxn ang="0">
                      <a:pos x="44" y="33"/>
                    </a:cxn>
                    <a:cxn ang="0">
                      <a:pos x="48" y="30"/>
                    </a:cxn>
                    <a:cxn ang="0">
                      <a:pos x="53" y="28"/>
                    </a:cxn>
                    <a:cxn ang="0">
                      <a:pos x="57" y="26"/>
                    </a:cxn>
                    <a:cxn ang="0">
                      <a:pos x="59" y="23"/>
                    </a:cxn>
                  </a:cxnLst>
                  <a:rect l="0" t="0" r="r" b="b"/>
                  <a:pathLst>
                    <a:path w="84" h="58">
                      <a:moveTo>
                        <a:pt x="59" y="23"/>
                      </a:moveTo>
                      <a:lnTo>
                        <a:pt x="58" y="17"/>
                      </a:lnTo>
                      <a:lnTo>
                        <a:pt x="55" y="12"/>
                      </a:lnTo>
                      <a:lnTo>
                        <a:pt x="53" y="9"/>
                      </a:lnTo>
                      <a:lnTo>
                        <a:pt x="52" y="7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62" y="2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3" y="2"/>
                      </a:lnTo>
                      <a:lnTo>
                        <a:pt x="75" y="3"/>
                      </a:lnTo>
                      <a:lnTo>
                        <a:pt x="77" y="5"/>
                      </a:lnTo>
                      <a:lnTo>
                        <a:pt x="82" y="15"/>
                      </a:lnTo>
                      <a:lnTo>
                        <a:pt x="84" y="24"/>
                      </a:lnTo>
                      <a:lnTo>
                        <a:pt x="84" y="28"/>
                      </a:lnTo>
                      <a:lnTo>
                        <a:pt x="83" y="31"/>
                      </a:lnTo>
                      <a:lnTo>
                        <a:pt x="80" y="34"/>
                      </a:lnTo>
                      <a:lnTo>
                        <a:pt x="77" y="35"/>
                      </a:lnTo>
                      <a:lnTo>
                        <a:pt x="59" y="44"/>
                      </a:lnTo>
                      <a:lnTo>
                        <a:pt x="42" y="50"/>
                      </a:lnTo>
                      <a:lnTo>
                        <a:pt x="32" y="54"/>
                      </a:lnTo>
                      <a:lnTo>
                        <a:pt x="22" y="56"/>
                      </a:lnTo>
                      <a:lnTo>
                        <a:pt x="12" y="58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50"/>
                      </a:lnTo>
                      <a:lnTo>
                        <a:pt x="1" y="48"/>
                      </a:lnTo>
                      <a:lnTo>
                        <a:pt x="3" y="45"/>
                      </a:lnTo>
                      <a:lnTo>
                        <a:pt x="11" y="41"/>
                      </a:lnTo>
                      <a:lnTo>
                        <a:pt x="22" y="38"/>
                      </a:lnTo>
                      <a:lnTo>
                        <a:pt x="33" y="36"/>
                      </a:lnTo>
                      <a:lnTo>
                        <a:pt x="44" y="33"/>
                      </a:lnTo>
                      <a:lnTo>
                        <a:pt x="48" y="30"/>
                      </a:lnTo>
                      <a:lnTo>
                        <a:pt x="53" y="28"/>
                      </a:lnTo>
                      <a:lnTo>
                        <a:pt x="57" y="26"/>
                      </a:lnTo>
                      <a:lnTo>
                        <a:pt x="59" y="23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6" name="Freeform 140"/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7" name="Freeform 141"/>
                <p:cNvSpPr>
                  <a:spLocks/>
                </p:cNvSpPr>
                <p:nvPr/>
              </p:nvSpPr>
              <p:spPr bwMode="auto">
                <a:xfrm>
                  <a:off x="-13044" y="8030026"/>
                  <a:ext cx="31449" cy="40884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34" y="7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10" y="6"/>
                    </a:cxn>
                    <a:cxn ang="0">
                      <a:pos x="11" y="15"/>
                    </a:cxn>
                    <a:cxn ang="0">
                      <a:pos x="18" y="20"/>
                    </a:cxn>
                    <a:cxn ang="0">
                      <a:pos x="23" y="27"/>
                    </a:cxn>
                    <a:cxn ang="0">
                      <a:pos x="22" y="32"/>
                    </a:cxn>
                    <a:cxn ang="0">
                      <a:pos x="17" y="37"/>
                    </a:cxn>
                    <a:cxn ang="0">
                      <a:pos x="14" y="40"/>
                    </a:cxn>
                    <a:cxn ang="0">
                      <a:pos x="6" y="44"/>
                    </a:cxn>
                    <a:cxn ang="0">
                      <a:pos x="0" y="49"/>
                    </a:cxn>
                    <a:cxn ang="0">
                      <a:pos x="1" y="52"/>
                    </a:cxn>
                    <a:cxn ang="0">
                      <a:pos x="7" y="56"/>
                    </a:cxn>
                    <a:cxn ang="0">
                      <a:pos x="13" y="62"/>
                    </a:cxn>
                    <a:cxn ang="0">
                      <a:pos x="17" y="66"/>
                    </a:cxn>
                    <a:cxn ang="0">
                      <a:pos x="24" y="68"/>
                    </a:cxn>
                    <a:cxn ang="0">
                      <a:pos x="28" y="67"/>
                    </a:cxn>
                    <a:cxn ang="0">
                      <a:pos x="33" y="69"/>
                    </a:cxn>
                    <a:cxn ang="0">
                      <a:pos x="31" y="73"/>
                    </a:cxn>
                    <a:cxn ang="0">
                      <a:pos x="35" y="77"/>
                    </a:cxn>
                    <a:cxn ang="0">
                      <a:pos x="39" y="76"/>
                    </a:cxn>
                    <a:cxn ang="0">
                      <a:pos x="42" y="72"/>
                    </a:cxn>
                    <a:cxn ang="0">
                      <a:pos x="44" y="66"/>
                    </a:cxn>
                    <a:cxn ang="0">
                      <a:pos x="45" y="56"/>
                    </a:cxn>
                    <a:cxn ang="0">
                      <a:pos x="43" y="41"/>
                    </a:cxn>
                    <a:cxn ang="0">
                      <a:pos x="43" y="31"/>
                    </a:cxn>
                    <a:cxn ang="0">
                      <a:pos x="47" y="25"/>
                    </a:cxn>
                    <a:cxn ang="0">
                      <a:pos x="57" y="16"/>
                    </a:cxn>
                    <a:cxn ang="0">
                      <a:pos x="59" y="10"/>
                    </a:cxn>
                    <a:cxn ang="0">
                      <a:pos x="54" y="7"/>
                    </a:cxn>
                    <a:cxn ang="0">
                      <a:pos x="43" y="6"/>
                    </a:cxn>
                    <a:cxn ang="0">
                      <a:pos x="36" y="11"/>
                    </a:cxn>
                  </a:cxnLst>
                  <a:rect l="0" t="0" r="r" b="b"/>
                  <a:pathLst>
                    <a:path w="59" h="77">
                      <a:moveTo>
                        <a:pt x="36" y="18"/>
                      </a:moveTo>
                      <a:lnTo>
                        <a:pt x="37" y="14"/>
                      </a:lnTo>
                      <a:lnTo>
                        <a:pt x="36" y="10"/>
                      </a:lnTo>
                      <a:lnTo>
                        <a:pt x="34" y="7"/>
                      </a:lnTo>
                      <a:lnTo>
                        <a:pt x="31" y="5"/>
                      </a:lnTo>
                      <a:lnTo>
                        <a:pt x="26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6"/>
                      </a:lnTo>
                      <a:lnTo>
                        <a:pt x="6" y="11"/>
                      </a:lnTo>
                      <a:lnTo>
                        <a:pt x="11" y="15"/>
                      </a:lnTo>
                      <a:lnTo>
                        <a:pt x="15" y="17"/>
                      </a:lnTo>
                      <a:lnTo>
                        <a:pt x="18" y="20"/>
                      </a:lnTo>
                      <a:lnTo>
                        <a:pt x="22" y="24"/>
                      </a:lnTo>
                      <a:lnTo>
                        <a:pt x="23" y="27"/>
                      </a:lnTo>
                      <a:lnTo>
                        <a:pt x="23" y="30"/>
                      </a:lnTo>
                      <a:lnTo>
                        <a:pt x="22" y="32"/>
                      </a:lnTo>
                      <a:lnTo>
                        <a:pt x="18" y="36"/>
                      </a:lnTo>
                      <a:lnTo>
                        <a:pt x="17" y="37"/>
                      </a:lnTo>
                      <a:lnTo>
                        <a:pt x="16" y="39"/>
                      </a:lnTo>
                      <a:lnTo>
                        <a:pt x="14" y="40"/>
                      </a:lnTo>
                      <a:lnTo>
                        <a:pt x="12" y="41"/>
                      </a:lnTo>
                      <a:lnTo>
                        <a:pt x="6" y="44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52"/>
                      </a:lnTo>
                      <a:lnTo>
                        <a:pt x="2" y="54"/>
                      </a:lnTo>
                      <a:lnTo>
                        <a:pt x="7" y="56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3" y="65"/>
                      </a:lnTo>
                      <a:lnTo>
                        <a:pt x="17" y="66"/>
                      </a:lnTo>
                      <a:lnTo>
                        <a:pt x="22" y="67"/>
                      </a:lnTo>
                      <a:lnTo>
                        <a:pt x="24" y="68"/>
                      </a:lnTo>
                      <a:lnTo>
                        <a:pt x="26" y="68"/>
                      </a:lnTo>
                      <a:lnTo>
                        <a:pt x="28" y="67"/>
                      </a:lnTo>
                      <a:lnTo>
                        <a:pt x="31" y="65"/>
                      </a:lnTo>
                      <a:lnTo>
                        <a:pt x="33" y="69"/>
                      </a:lnTo>
                      <a:lnTo>
                        <a:pt x="33" y="71"/>
                      </a:lnTo>
                      <a:lnTo>
                        <a:pt x="31" y="73"/>
                      </a:lnTo>
                      <a:lnTo>
                        <a:pt x="31" y="77"/>
                      </a:lnTo>
                      <a:lnTo>
                        <a:pt x="35" y="77"/>
                      </a:lnTo>
                      <a:lnTo>
                        <a:pt x="38" y="76"/>
                      </a:lnTo>
                      <a:lnTo>
                        <a:pt x="39" y="76"/>
                      </a:lnTo>
                      <a:lnTo>
                        <a:pt x="41" y="75"/>
                      </a:lnTo>
                      <a:lnTo>
                        <a:pt x="42" y="72"/>
                      </a:lnTo>
                      <a:lnTo>
                        <a:pt x="42" y="71"/>
                      </a:lnTo>
                      <a:lnTo>
                        <a:pt x="44" y="66"/>
                      </a:lnTo>
                      <a:lnTo>
                        <a:pt x="45" y="61"/>
                      </a:lnTo>
                      <a:lnTo>
                        <a:pt x="45" y="56"/>
                      </a:lnTo>
                      <a:lnTo>
                        <a:pt x="44" y="51"/>
                      </a:lnTo>
                      <a:lnTo>
                        <a:pt x="43" y="41"/>
                      </a:lnTo>
                      <a:lnTo>
                        <a:pt x="42" y="36"/>
                      </a:lnTo>
                      <a:lnTo>
                        <a:pt x="43" y="31"/>
                      </a:lnTo>
                      <a:lnTo>
                        <a:pt x="45" y="28"/>
                      </a:lnTo>
                      <a:lnTo>
                        <a:pt x="47" y="25"/>
                      </a:lnTo>
                      <a:lnTo>
                        <a:pt x="51" y="21"/>
                      </a:lnTo>
                      <a:lnTo>
                        <a:pt x="57" y="16"/>
                      </a:lnTo>
                      <a:lnTo>
                        <a:pt x="59" y="11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4" y="7"/>
                      </a:lnTo>
                      <a:lnTo>
                        <a:pt x="51" y="7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6" y="11"/>
                      </a:lnTo>
                      <a:lnTo>
                        <a:pt x="36" y="18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8" name="Freeform 142"/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99" name="Freeform 143"/>
                <p:cNvSpPr>
                  <a:spLocks/>
                </p:cNvSpPr>
                <p:nvPr/>
              </p:nvSpPr>
              <p:spPr bwMode="auto">
                <a:xfrm>
                  <a:off x="-31913" y="8045751"/>
                  <a:ext cx="6290" cy="3145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5" y="7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7">
                      <a:moveTo>
                        <a:pt x="11" y="0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1" y="3"/>
                      </a:lnTo>
                      <a:lnTo>
                        <a:pt x="11" y="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0" name="Freeform 144"/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1" name="Freeform 145"/>
                <p:cNvSpPr>
                  <a:spLocks/>
                </p:cNvSpPr>
                <p:nvPr/>
              </p:nvSpPr>
              <p:spPr bwMode="auto">
                <a:xfrm>
                  <a:off x="-60218" y="8036316"/>
                  <a:ext cx="15725" cy="9435"/>
                </a:xfrm>
                <a:custGeom>
                  <a:avLst/>
                  <a:gdLst/>
                  <a:ahLst/>
                  <a:cxnLst>
                    <a:cxn ang="0">
                      <a:pos x="29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7" y="0"/>
                    </a:cxn>
                    <a:cxn ang="0">
                      <a:pos x="13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6"/>
                    </a:cxn>
                    <a:cxn ang="0">
                      <a:pos x="1" y="18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5" y="21"/>
                    </a:cxn>
                    <a:cxn ang="0">
                      <a:pos x="10" y="21"/>
                    </a:cxn>
                    <a:cxn ang="0">
                      <a:pos x="15" y="20"/>
                    </a:cxn>
                    <a:cxn ang="0">
                      <a:pos x="19" y="19"/>
                    </a:cxn>
                    <a:cxn ang="0">
                      <a:pos x="23" y="17"/>
                    </a:cxn>
                    <a:cxn ang="0">
                      <a:pos x="27" y="14"/>
                    </a:cxn>
                    <a:cxn ang="0">
                      <a:pos x="29" y="11"/>
                    </a:cxn>
                    <a:cxn ang="0">
                      <a:pos x="30" y="8"/>
                    </a:cxn>
                    <a:cxn ang="0">
                      <a:pos x="29" y="3"/>
                    </a:cxn>
                  </a:cxnLst>
                  <a:rect l="0" t="0" r="r" b="b"/>
                  <a:pathLst>
                    <a:path w="30" h="21">
                      <a:moveTo>
                        <a:pt x="29" y="3"/>
                      </a:move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10" y="21"/>
                      </a:lnTo>
                      <a:lnTo>
                        <a:pt x="15" y="20"/>
                      </a:lnTo>
                      <a:lnTo>
                        <a:pt x="19" y="19"/>
                      </a:lnTo>
                      <a:lnTo>
                        <a:pt x="23" y="17"/>
                      </a:lnTo>
                      <a:lnTo>
                        <a:pt x="27" y="14"/>
                      </a:lnTo>
                      <a:lnTo>
                        <a:pt x="29" y="11"/>
                      </a:lnTo>
                      <a:lnTo>
                        <a:pt x="30" y="8"/>
                      </a:lnTo>
                      <a:lnTo>
                        <a:pt x="29" y="3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2" name="Freeform 146"/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3" name="Freeform 147"/>
                <p:cNvSpPr>
                  <a:spLocks/>
                </p:cNvSpPr>
                <p:nvPr/>
              </p:nvSpPr>
              <p:spPr bwMode="auto">
                <a:xfrm>
                  <a:off x="-104247" y="8030026"/>
                  <a:ext cx="50319" cy="44029"/>
                </a:xfrm>
                <a:custGeom>
                  <a:avLst/>
                  <a:gdLst/>
                  <a:ahLst/>
                  <a:cxnLst>
                    <a:cxn ang="0">
                      <a:pos x="83" y="83"/>
                    </a:cxn>
                    <a:cxn ang="0">
                      <a:pos x="87" y="80"/>
                    </a:cxn>
                    <a:cxn ang="0">
                      <a:pos x="91" y="79"/>
                    </a:cxn>
                    <a:cxn ang="0">
                      <a:pos x="92" y="78"/>
                    </a:cxn>
                    <a:cxn ang="0">
                      <a:pos x="89" y="78"/>
                    </a:cxn>
                    <a:cxn ang="0">
                      <a:pos x="81" y="72"/>
                    </a:cxn>
                    <a:cxn ang="0">
                      <a:pos x="73" y="66"/>
                    </a:cxn>
                    <a:cxn ang="0">
                      <a:pos x="66" y="59"/>
                    </a:cxn>
                    <a:cxn ang="0">
                      <a:pos x="60" y="50"/>
                    </a:cxn>
                    <a:cxn ang="0">
                      <a:pos x="49" y="33"/>
                    </a:cxn>
                    <a:cxn ang="0">
                      <a:pos x="35" y="19"/>
                    </a:cxn>
                    <a:cxn ang="0">
                      <a:pos x="41" y="25"/>
                    </a:cxn>
                    <a:cxn ang="0">
                      <a:pos x="40" y="23"/>
                    </a:cxn>
                    <a:cxn ang="0">
                      <a:pos x="33" y="18"/>
                    </a:cxn>
                    <a:cxn ang="0">
                      <a:pos x="24" y="10"/>
                    </a:cxn>
                    <a:cxn ang="0">
                      <a:pos x="20" y="6"/>
                    </a:cxn>
                    <a:cxn ang="0">
                      <a:pos x="15" y="4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5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1" y="21"/>
                    </a:cxn>
                    <a:cxn ang="0">
                      <a:pos x="4" y="25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23" y="37"/>
                    </a:cxn>
                    <a:cxn ang="0">
                      <a:pos x="30" y="42"/>
                    </a:cxn>
                    <a:cxn ang="0">
                      <a:pos x="42" y="57"/>
                    </a:cxn>
                    <a:cxn ang="0">
                      <a:pos x="53" y="72"/>
                    </a:cxn>
                    <a:cxn ang="0">
                      <a:pos x="63" y="76"/>
                    </a:cxn>
                    <a:cxn ang="0">
                      <a:pos x="73" y="78"/>
                    </a:cxn>
                    <a:cxn ang="0">
                      <a:pos x="76" y="79"/>
                    </a:cxn>
                    <a:cxn ang="0">
                      <a:pos x="80" y="80"/>
                    </a:cxn>
                    <a:cxn ang="0">
                      <a:pos x="82" y="82"/>
                    </a:cxn>
                    <a:cxn ang="0">
                      <a:pos x="83" y="83"/>
                    </a:cxn>
                  </a:cxnLst>
                  <a:rect l="0" t="0" r="r" b="b"/>
                  <a:pathLst>
                    <a:path w="92" h="83">
                      <a:moveTo>
                        <a:pt x="83" y="83"/>
                      </a:moveTo>
                      <a:lnTo>
                        <a:pt x="87" y="80"/>
                      </a:lnTo>
                      <a:lnTo>
                        <a:pt x="91" y="79"/>
                      </a:lnTo>
                      <a:lnTo>
                        <a:pt x="92" y="78"/>
                      </a:lnTo>
                      <a:lnTo>
                        <a:pt x="89" y="78"/>
                      </a:lnTo>
                      <a:lnTo>
                        <a:pt x="81" y="72"/>
                      </a:lnTo>
                      <a:lnTo>
                        <a:pt x="73" y="66"/>
                      </a:lnTo>
                      <a:lnTo>
                        <a:pt x="66" y="59"/>
                      </a:lnTo>
                      <a:lnTo>
                        <a:pt x="60" y="50"/>
                      </a:lnTo>
                      <a:lnTo>
                        <a:pt x="49" y="33"/>
                      </a:lnTo>
                      <a:lnTo>
                        <a:pt x="35" y="19"/>
                      </a:lnTo>
                      <a:lnTo>
                        <a:pt x="41" y="25"/>
                      </a:lnTo>
                      <a:lnTo>
                        <a:pt x="40" y="23"/>
                      </a:lnTo>
                      <a:lnTo>
                        <a:pt x="33" y="18"/>
                      </a:lnTo>
                      <a:lnTo>
                        <a:pt x="24" y="10"/>
                      </a:lnTo>
                      <a:lnTo>
                        <a:pt x="20" y="6"/>
                      </a:lnTo>
                      <a:lnTo>
                        <a:pt x="15" y="4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1" y="21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23" y="37"/>
                      </a:lnTo>
                      <a:lnTo>
                        <a:pt x="30" y="42"/>
                      </a:lnTo>
                      <a:lnTo>
                        <a:pt x="42" y="57"/>
                      </a:lnTo>
                      <a:lnTo>
                        <a:pt x="53" y="72"/>
                      </a:lnTo>
                      <a:lnTo>
                        <a:pt x="63" y="76"/>
                      </a:lnTo>
                      <a:lnTo>
                        <a:pt x="73" y="78"/>
                      </a:lnTo>
                      <a:lnTo>
                        <a:pt x="76" y="79"/>
                      </a:lnTo>
                      <a:lnTo>
                        <a:pt x="80" y="80"/>
                      </a:lnTo>
                      <a:lnTo>
                        <a:pt x="82" y="82"/>
                      </a:lnTo>
                      <a:lnTo>
                        <a:pt x="83" y="83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4" name="Freeform 148"/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5" name="Freeform 149"/>
                <p:cNvSpPr>
                  <a:spLocks/>
                </p:cNvSpPr>
                <p:nvPr/>
              </p:nvSpPr>
              <p:spPr bwMode="auto">
                <a:xfrm>
                  <a:off x="-126261" y="8030026"/>
                  <a:ext cx="3145" cy="3145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6"/>
                    </a:cxn>
                    <a:cxn ang="0">
                      <a:pos x="6" y="6"/>
                    </a:cxn>
                    <a:cxn ang="0">
                      <a:pos x="6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6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6" name="Freeform 150"/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7" name="Freeform 151"/>
                <p:cNvSpPr>
                  <a:spLocks/>
                </p:cNvSpPr>
                <p:nvPr/>
              </p:nvSpPr>
              <p:spPr bwMode="auto">
                <a:xfrm>
                  <a:off x="-176580" y="7995432"/>
                  <a:ext cx="31449" cy="37739"/>
                </a:xfrm>
                <a:custGeom>
                  <a:avLst/>
                  <a:gdLst/>
                  <a:ahLst/>
                  <a:cxnLst>
                    <a:cxn ang="0">
                      <a:pos x="23" y="35"/>
                    </a:cxn>
                    <a:cxn ang="0">
                      <a:pos x="29" y="27"/>
                    </a:cxn>
                    <a:cxn ang="0">
                      <a:pos x="37" y="18"/>
                    </a:cxn>
                    <a:cxn ang="0">
                      <a:pos x="47" y="9"/>
                    </a:cxn>
                    <a:cxn ang="0">
                      <a:pos x="59" y="0"/>
                    </a:cxn>
                    <a:cxn ang="0">
                      <a:pos x="60" y="4"/>
                    </a:cxn>
                    <a:cxn ang="0">
                      <a:pos x="61" y="8"/>
                    </a:cxn>
                    <a:cxn ang="0">
                      <a:pos x="61" y="12"/>
                    </a:cxn>
                    <a:cxn ang="0">
                      <a:pos x="61" y="14"/>
                    </a:cxn>
                    <a:cxn ang="0">
                      <a:pos x="58" y="20"/>
                    </a:cxn>
                    <a:cxn ang="0">
                      <a:pos x="53" y="25"/>
                    </a:cxn>
                    <a:cxn ang="0">
                      <a:pos x="43" y="33"/>
                    </a:cxn>
                    <a:cxn ang="0">
                      <a:pos x="34" y="41"/>
                    </a:cxn>
                    <a:cxn ang="0">
                      <a:pos x="38" y="50"/>
                    </a:cxn>
                    <a:cxn ang="0">
                      <a:pos x="41" y="53"/>
                    </a:cxn>
                    <a:cxn ang="0">
                      <a:pos x="39" y="58"/>
                    </a:cxn>
                    <a:cxn ang="0">
                      <a:pos x="36" y="61"/>
                    </a:cxn>
                    <a:cxn ang="0">
                      <a:pos x="32" y="64"/>
                    </a:cxn>
                    <a:cxn ang="0">
                      <a:pos x="29" y="66"/>
                    </a:cxn>
                    <a:cxn ang="0">
                      <a:pos x="22" y="70"/>
                    </a:cxn>
                    <a:cxn ang="0">
                      <a:pos x="18" y="71"/>
                    </a:cxn>
                    <a:cxn ang="0">
                      <a:pos x="12" y="68"/>
                    </a:cxn>
                    <a:cxn ang="0">
                      <a:pos x="9" y="64"/>
                    </a:cxn>
                    <a:cxn ang="0">
                      <a:pos x="3" y="60"/>
                    </a:cxn>
                    <a:cxn ang="0">
                      <a:pos x="0" y="53"/>
                    </a:cxn>
                    <a:cxn ang="0">
                      <a:pos x="6" y="53"/>
                    </a:cxn>
                    <a:cxn ang="0">
                      <a:pos x="9" y="51"/>
                    </a:cxn>
                    <a:cxn ang="0">
                      <a:pos x="11" y="49"/>
                    </a:cxn>
                    <a:cxn ang="0">
                      <a:pos x="13" y="46"/>
                    </a:cxn>
                    <a:cxn ang="0">
                      <a:pos x="16" y="44"/>
                    </a:cxn>
                    <a:cxn ang="0">
                      <a:pos x="17" y="41"/>
                    </a:cxn>
                    <a:cxn ang="0">
                      <a:pos x="19" y="38"/>
                    </a:cxn>
                    <a:cxn ang="0">
                      <a:pos x="23" y="35"/>
                    </a:cxn>
                  </a:cxnLst>
                  <a:rect l="0" t="0" r="r" b="b"/>
                  <a:pathLst>
                    <a:path w="61" h="71">
                      <a:moveTo>
                        <a:pt x="23" y="35"/>
                      </a:moveTo>
                      <a:lnTo>
                        <a:pt x="29" y="27"/>
                      </a:lnTo>
                      <a:lnTo>
                        <a:pt x="37" y="18"/>
                      </a:lnTo>
                      <a:lnTo>
                        <a:pt x="47" y="9"/>
                      </a:lnTo>
                      <a:lnTo>
                        <a:pt x="59" y="0"/>
                      </a:lnTo>
                      <a:lnTo>
                        <a:pt x="60" y="4"/>
                      </a:lnTo>
                      <a:lnTo>
                        <a:pt x="61" y="8"/>
                      </a:lnTo>
                      <a:lnTo>
                        <a:pt x="61" y="12"/>
                      </a:lnTo>
                      <a:lnTo>
                        <a:pt x="61" y="14"/>
                      </a:lnTo>
                      <a:lnTo>
                        <a:pt x="58" y="20"/>
                      </a:lnTo>
                      <a:lnTo>
                        <a:pt x="53" y="25"/>
                      </a:lnTo>
                      <a:lnTo>
                        <a:pt x="43" y="33"/>
                      </a:lnTo>
                      <a:lnTo>
                        <a:pt x="34" y="41"/>
                      </a:lnTo>
                      <a:lnTo>
                        <a:pt x="38" y="50"/>
                      </a:lnTo>
                      <a:lnTo>
                        <a:pt x="41" y="53"/>
                      </a:lnTo>
                      <a:lnTo>
                        <a:pt x="39" y="58"/>
                      </a:lnTo>
                      <a:lnTo>
                        <a:pt x="36" y="61"/>
                      </a:lnTo>
                      <a:lnTo>
                        <a:pt x="32" y="64"/>
                      </a:lnTo>
                      <a:lnTo>
                        <a:pt x="29" y="66"/>
                      </a:lnTo>
                      <a:lnTo>
                        <a:pt x="22" y="70"/>
                      </a:lnTo>
                      <a:lnTo>
                        <a:pt x="18" y="71"/>
                      </a:lnTo>
                      <a:lnTo>
                        <a:pt x="12" y="68"/>
                      </a:lnTo>
                      <a:lnTo>
                        <a:pt x="9" y="64"/>
                      </a:lnTo>
                      <a:lnTo>
                        <a:pt x="3" y="60"/>
                      </a:lnTo>
                      <a:lnTo>
                        <a:pt x="0" y="53"/>
                      </a:lnTo>
                      <a:lnTo>
                        <a:pt x="6" y="53"/>
                      </a:lnTo>
                      <a:lnTo>
                        <a:pt x="9" y="51"/>
                      </a:lnTo>
                      <a:lnTo>
                        <a:pt x="11" y="49"/>
                      </a:lnTo>
                      <a:lnTo>
                        <a:pt x="13" y="46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9" y="38"/>
                      </a:lnTo>
                      <a:lnTo>
                        <a:pt x="23" y="35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8" name="Freeform 152"/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09" name="Freeform 153"/>
                <p:cNvSpPr>
                  <a:spLocks/>
                </p:cNvSpPr>
                <p:nvPr/>
              </p:nvSpPr>
              <p:spPr bwMode="auto">
                <a:xfrm>
                  <a:off x="-333826" y="7888504"/>
                  <a:ext cx="31449" cy="25159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14" y="26"/>
                    </a:cxn>
                    <a:cxn ang="0">
                      <a:pos x="28" y="20"/>
                    </a:cxn>
                    <a:cxn ang="0">
                      <a:pos x="36" y="15"/>
                    </a:cxn>
                    <a:cxn ang="0">
                      <a:pos x="44" y="11"/>
                    </a:cxn>
                    <a:cxn ang="0">
                      <a:pos x="52" y="5"/>
                    </a:cxn>
                    <a:cxn ang="0">
                      <a:pos x="58" y="0"/>
                    </a:cxn>
                    <a:cxn ang="0">
                      <a:pos x="59" y="3"/>
                    </a:cxn>
                    <a:cxn ang="0">
                      <a:pos x="59" y="8"/>
                    </a:cxn>
                    <a:cxn ang="0">
                      <a:pos x="58" y="11"/>
                    </a:cxn>
                    <a:cxn ang="0">
                      <a:pos x="57" y="13"/>
                    </a:cxn>
                    <a:cxn ang="0">
                      <a:pos x="54" y="19"/>
                    </a:cxn>
                    <a:cxn ang="0">
                      <a:pos x="51" y="23"/>
                    </a:cxn>
                    <a:cxn ang="0">
                      <a:pos x="46" y="27"/>
                    </a:cxn>
                    <a:cxn ang="0">
                      <a:pos x="44" y="33"/>
                    </a:cxn>
                    <a:cxn ang="0">
                      <a:pos x="44" y="35"/>
                    </a:cxn>
                    <a:cxn ang="0">
                      <a:pos x="44" y="39"/>
                    </a:cxn>
                    <a:cxn ang="0">
                      <a:pos x="45" y="42"/>
                    </a:cxn>
                    <a:cxn ang="0">
                      <a:pos x="46" y="46"/>
                    </a:cxn>
                    <a:cxn ang="0">
                      <a:pos x="41" y="46"/>
                    </a:cxn>
                    <a:cxn ang="0">
                      <a:pos x="35" y="46"/>
                    </a:cxn>
                    <a:cxn ang="0">
                      <a:pos x="31" y="43"/>
                    </a:cxn>
                    <a:cxn ang="0">
                      <a:pos x="26" y="41"/>
                    </a:cxn>
                    <a:cxn ang="0">
                      <a:pos x="22" y="40"/>
                    </a:cxn>
                    <a:cxn ang="0">
                      <a:pos x="17" y="39"/>
                    </a:cxn>
                    <a:cxn ang="0">
                      <a:pos x="8" y="37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9" h="46">
                      <a:moveTo>
                        <a:pt x="0" y="35"/>
                      </a:moveTo>
                      <a:lnTo>
                        <a:pt x="14" y="26"/>
                      </a:lnTo>
                      <a:lnTo>
                        <a:pt x="28" y="20"/>
                      </a:lnTo>
                      <a:lnTo>
                        <a:pt x="36" y="15"/>
                      </a:lnTo>
                      <a:lnTo>
                        <a:pt x="44" y="11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59" y="3"/>
                      </a:lnTo>
                      <a:lnTo>
                        <a:pt x="59" y="8"/>
                      </a:lnTo>
                      <a:lnTo>
                        <a:pt x="58" y="11"/>
                      </a:lnTo>
                      <a:lnTo>
                        <a:pt x="57" y="13"/>
                      </a:lnTo>
                      <a:lnTo>
                        <a:pt x="54" y="19"/>
                      </a:lnTo>
                      <a:lnTo>
                        <a:pt x="51" y="23"/>
                      </a:lnTo>
                      <a:lnTo>
                        <a:pt x="46" y="27"/>
                      </a:lnTo>
                      <a:lnTo>
                        <a:pt x="44" y="33"/>
                      </a:lnTo>
                      <a:lnTo>
                        <a:pt x="44" y="35"/>
                      </a:lnTo>
                      <a:lnTo>
                        <a:pt x="44" y="39"/>
                      </a:lnTo>
                      <a:lnTo>
                        <a:pt x="45" y="42"/>
                      </a:lnTo>
                      <a:lnTo>
                        <a:pt x="46" y="46"/>
                      </a:lnTo>
                      <a:lnTo>
                        <a:pt x="41" y="46"/>
                      </a:lnTo>
                      <a:lnTo>
                        <a:pt x="35" y="46"/>
                      </a:lnTo>
                      <a:lnTo>
                        <a:pt x="31" y="43"/>
                      </a:lnTo>
                      <a:lnTo>
                        <a:pt x="26" y="41"/>
                      </a:lnTo>
                      <a:lnTo>
                        <a:pt x="22" y="40"/>
                      </a:lnTo>
                      <a:lnTo>
                        <a:pt x="17" y="39"/>
                      </a:lnTo>
                      <a:lnTo>
                        <a:pt x="8" y="37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10" name="Freeform 154"/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11" name="Freeform 155"/>
                <p:cNvSpPr>
                  <a:spLocks/>
                </p:cNvSpPr>
                <p:nvPr/>
              </p:nvSpPr>
              <p:spPr bwMode="auto">
                <a:xfrm>
                  <a:off x="-377855" y="7838186"/>
                  <a:ext cx="59754" cy="22014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11" y="10"/>
                    </a:cxn>
                    <a:cxn ang="0">
                      <a:pos x="20" y="6"/>
                    </a:cxn>
                    <a:cxn ang="0">
                      <a:pos x="30" y="2"/>
                    </a:cxn>
                    <a:cxn ang="0">
                      <a:pos x="40" y="1"/>
                    </a:cxn>
                    <a:cxn ang="0">
                      <a:pos x="50" y="0"/>
                    </a:cxn>
                    <a:cxn ang="0">
                      <a:pos x="60" y="0"/>
                    </a:cxn>
                    <a:cxn ang="0">
                      <a:pos x="69" y="2"/>
                    </a:cxn>
                    <a:cxn ang="0">
                      <a:pos x="79" y="3"/>
                    </a:cxn>
                    <a:cxn ang="0">
                      <a:pos x="81" y="3"/>
                    </a:cxn>
                    <a:cxn ang="0">
                      <a:pos x="79" y="3"/>
                    </a:cxn>
                    <a:cxn ang="0">
                      <a:pos x="85" y="5"/>
                    </a:cxn>
                    <a:cxn ang="0">
                      <a:pos x="91" y="6"/>
                    </a:cxn>
                    <a:cxn ang="0">
                      <a:pos x="97" y="8"/>
                    </a:cxn>
                    <a:cxn ang="0">
                      <a:pos x="102" y="11"/>
                    </a:cxn>
                    <a:cxn ang="0">
                      <a:pos x="105" y="15"/>
                    </a:cxn>
                    <a:cxn ang="0">
                      <a:pos x="109" y="19"/>
                    </a:cxn>
                    <a:cxn ang="0">
                      <a:pos x="109" y="23"/>
                    </a:cxn>
                    <a:cxn ang="0">
                      <a:pos x="107" y="28"/>
                    </a:cxn>
                    <a:cxn ang="0">
                      <a:pos x="104" y="29"/>
                    </a:cxn>
                    <a:cxn ang="0">
                      <a:pos x="100" y="30"/>
                    </a:cxn>
                    <a:cxn ang="0">
                      <a:pos x="96" y="30"/>
                    </a:cxn>
                    <a:cxn ang="0">
                      <a:pos x="92" y="30"/>
                    </a:cxn>
                    <a:cxn ang="0">
                      <a:pos x="84" y="28"/>
                    </a:cxn>
                    <a:cxn ang="0">
                      <a:pos x="72" y="28"/>
                    </a:cxn>
                    <a:cxn ang="0">
                      <a:pos x="70" y="37"/>
                    </a:cxn>
                    <a:cxn ang="0">
                      <a:pos x="66" y="46"/>
                    </a:cxn>
                    <a:cxn ang="0">
                      <a:pos x="54" y="46"/>
                    </a:cxn>
                    <a:cxn ang="0">
                      <a:pos x="43" y="46"/>
                    </a:cxn>
                    <a:cxn ang="0">
                      <a:pos x="40" y="41"/>
                    </a:cxn>
                    <a:cxn ang="0">
                      <a:pos x="39" y="37"/>
                    </a:cxn>
                    <a:cxn ang="0">
                      <a:pos x="39" y="34"/>
                    </a:cxn>
                    <a:cxn ang="0">
                      <a:pos x="36" y="32"/>
                    </a:cxn>
                    <a:cxn ang="0">
                      <a:pos x="34" y="30"/>
                    </a:cxn>
                    <a:cxn ang="0">
                      <a:pos x="31" y="28"/>
                    </a:cxn>
                    <a:cxn ang="0">
                      <a:pos x="30" y="26"/>
                    </a:cxn>
                    <a:cxn ang="0">
                      <a:pos x="29" y="23"/>
                    </a:cxn>
                    <a:cxn ang="0">
                      <a:pos x="29" y="21"/>
                    </a:cxn>
                    <a:cxn ang="0">
                      <a:pos x="29" y="19"/>
                    </a:cxn>
                    <a:cxn ang="0">
                      <a:pos x="30" y="17"/>
                    </a:cxn>
                    <a:cxn ang="0">
                      <a:pos x="31" y="16"/>
                    </a:cxn>
                    <a:cxn ang="0">
                      <a:pos x="20" y="23"/>
                    </a:cxn>
                    <a:cxn ang="0">
                      <a:pos x="13" y="28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1" y="13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3" y="13"/>
                    </a:cxn>
                    <a:cxn ang="0">
                      <a:pos x="1" y="15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109" h="46">
                      <a:moveTo>
                        <a:pt x="1" y="16"/>
                      </a:moveTo>
                      <a:lnTo>
                        <a:pt x="11" y="10"/>
                      </a:lnTo>
                      <a:lnTo>
                        <a:pt x="20" y="6"/>
                      </a:lnTo>
                      <a:lnTo>
                        <a:pt x="30" y="2"/>
                      </a:lnTo>
                      <a:lnTo>
                        <a:pt x="40" y="1"/>
                      </a:lnTo>
                      <a:lnTo>
                        <a:pt x="50" y="0"/>
                      </a:lnTo>
                      <a:lnTo>
                        <a:pt x="60" y="0"/>
                      </a:lnTo>
                      <a:lnTo>
                        <a:pt x="69" y="2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85" y="5"/>
                      </a:lnTo>
                      <a:lnTo>
                        <a:pt x="91" y="6"/>
                      </a:lnTo>
                      <a:lnTo>
                        <a:pt x="97" y="8"/>
                      </a:lnTo>
                      <a:lnTo>
                        <a:pt x="102" y="11"/>
                      </a:lnTo>
                      <a:lnTo>
                        <a:pt x="105" y="15"/>
                      </a:lnTo>
                      <a:lnTo>
                        <a:pt x="109" y="19"/>
                      </a:lnTo>
                      <a:lnTo>
                        <a:pt x="109" y="23"/>
                      </a:lnTo>
                      <a:lnTo>
                        <a:pt x="107" y="28"/>
                      </a:lnTo>
                      <a:lnTo>
                        <a:pt x="104" y="29"/>
                      </a:lnTo>
                      <a:lnTo>
                        <a:pt x="100" y="30"/>
                      </a:lnTo>
                      <a:lnTo>
                        <a:pt x="96" y="30"/>
                      </a:lnTo>
                      <a:lnTo>
                        <a:pt x="92" y="30"/>
                      </a:lnTo>
                      <a:lnTo>
                        <a:pt x="84" y="28"/>
                      </a:lnTo>
                      <a:lnTo>
                        <a:pt x="72" y="28"/>
                      </a:lnTo>
                      <a:lnTo>
                        <a:pt x="70" y="37"/>
                      </a:lnTo>
                      <a:lnTo>
                        <a:pt x="66" y="46"/>
                      </a:lnTo>
                      <a:lnTo>
                        <a:pt x="54" y="46"/>
                      </a:lnTo>
                      <a:lnTo>
                        <a:pt x="43" y="46"/>
                      </a:lnTo>
                      <a:lnTo>
                        <a:pt x="40" y="41"/>
                      </a:lnTo>
                      <a:lnTo>
                        <a:pt x="39" y="37"/>
                      </a:lnTo>
                      <a:lnTo>
                        <a:pt x="39" y="34"/>
                      </a:lnTo>
                      <a:lnTo>
                        <a:pt x="36" y="32"/>
                      </a:lnTo>
                      <a:lnTo>
                        <a:pt x="34" y="30"/>
                      </a:lnTo>
                      <a:lnTo>
                        <a:pt x="31" y="28"/>
                      </a:lnTo>
                      <a:lnTo>
                        <a:pt x="30" y="26"/>
                      </a:lnTo>
                      <a:lnTo>
                        <a:pt x="29" y="23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7"/>
                      </a:lnTo>
                      <a:lnTo>
                        <a:pt x="31" y="16"/>
                      </a:lnTo>
                      <a:lnTo>
                        <a:pt x="20" y="23"/>
                      </a:lnTo>
                      <a:lnTo>
                        <a:pt x="13" y="28"/>
                      </a:ln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1" y="13"/>
                      </a:lnTo>
                      <a:lnTo>
                        <a:pt x="8" y="13"/>
                      </a:lnTo>
                      <a:lnTo>
                        <a:pt x="5" y="13"/>
                      </a:lnTo>
                      <a:lnTo>
                        <a:pt x="3" y="13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6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12" name="Freeform 156"/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13" name="Freeform 157"/>
                <p:cNvSpPr>
                  <a:spLocks/>
                </p:cNvSpPr>
                <p:nvPr/>
              </p:nvSpPr>
              <p:spPr bwMode="auto">
                <a:xfrm>
                  <a:off x="-245768" y="7951403"/>
                  <a:ext cx="6290" cy="629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12" y="6"/>
                    </a:cxn>
                    <a:cxn ang="0">
                      <a:pos x="12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6">
                      <a:moveTo>
                        <a:pt x="12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5" y="6"/>
                      </a:lnTo>
                      <a:lnTo>
                        <a:pt x="12" y="6"/>
                      </a:lnTo>
                      <a:lnTo>
                        <a:pt x="12" y="3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1400123" y="1981200"/>
              <a:ext cx="857001" cy="602207"/>
            </a:xfrm>
            <a:custGeom>
              <a:avLst/>
              <a:gdLst/>
              <a:ahLst/>
              <a:cxnLst>
                <a:cxn ang="0">
                  <a:pos x="30" y="951"/>
                </a:cxn>
                <a:cxn ang="0">
                  <a:pos x="0" y="940"/>
                </a:cxn>
                <a:cxn ang="0">
                  <a:pos x="18" y="881"/>
                </a:cxn>
                <a:cxn ang="0">
                  <a:pos x="24" y="839"/>
                </a:cxn>
                <a:cxn ang="0">
                  <a:pos x="35" y="821"/>
                </a:cxn>
                <a:cxn ang="0">
                  <a:pos x="48" y="851"/>
                </a:cxn>
                <a:cxn ang="0">
                  <a:pos x="35" y="881"/>
                </a:cxn>
                <a:cxn ang="0">
                  <a:pos x="78" y="857"/>
                </a:cxn>
                <a:cxn ang="0">
                  <a:pos x="71" y="828"/>
                </a:cxn>
                <a:cxn ang="0">
                  <a:pos x="78" y="780"/>
                </a:cxn>
                <a:cxn ang="0">
                  <a:pos x="53" y="715"/>
                </a:cxn>
                <a:cxn ang="0">
                  <a:pos x="83" y="715"/>
                </a:cxn>
                <a:cxn ang="0">
                  <a:pos x="131" y="697"/>
                </a:cxn>
                <a:cxn ang="0">
                  <a:pos x="101" y="662"/>
                </a:cxn>
                <a:cxn ang="0">
                  <a:pos x="65" y="674"/>
                </a:cxn>
                <a:cxn ang="0">
                  <a:pos x="65" y="603"/>
                </a:cxn>
                <a:cxn ang="0">
                  <a:pos x="71" y="520"/>
                </a:cxn>
                <a:cxn ang="0">
                  <a:pos x="71" y="397"/>
                </a:cxn>
                <a:cxn ang="0">
                  <a:pos x="48" y="255"/>
                </a:cxn>
                <a:cxn ang="0">
                  <a:pos x="60" y="136"/>
                </a:cxn>
                <a:cxn ang="0">
                  <a:pos x="272" y="220"/>
                </a:cxn>
                <a:cxn ang="0">
                  <a:pos x="456" y="296"/>
                </a:cxn>
                <a:cxn ang="0">
                  <a:pos x="544" y="332"/>
                </a:cxn>
                <a:cxn ang="0">
                  <a:pos x="580" y="361"/>
                </a:cxn>
                <a:cxn ang="0">
                  <a:pos x="580" y="484"/>
                </a:cxn>
                <a:cxn ang="0">
                  <a:pos x="532" y="550"/>
                </a:cxn>
                <a:cxn ang="0">
                  <a:pos x="538" y="603"/>
                </a:cxn>
                <a:cxn ang="0">
                  <a:pos x="527" y="639"/>
                </a:cxn>
                <a:cxn ang="0">
                  <a:pos x="544" y="674"/>
                </a:cxn>
                <a:cxn ang="0">
                  <a:pos x="603" y="562"/>
                </a:cxn>
                <a:cxn ang="0">
                  <a:pos x="638" y="502"/>
                </a:cxn>
                <a:cxn ang="0">
                  <a:pos x="697" y="431"/>
                </a:cxn>
                <a:cxn ang="0">
                  <a:pos x="633" y="237"/>
                </a:cxn>
                <a:cxn ang="0">
                  <a:pos x="644" y="213"/>
                </a:cxn>
                <a:cxn ang="0">
                  <a:pos x="692" y="166"/>
                </a:cxn>
                <a:cxn ang="0">
                  <a:pos x="656" y="106"/>
                </a:cxn>
                <a:cxn ang="0">
                  <a:pos x="644" y="0"/>
                </a:cxn>
                <a:cxn ang="0">
                  <a:pos x="1478" y="220"/>
                </a:cxn>
                <a:cxn ang="0">
                  <a:pos x="2145" y="373"/>
                </a:cxn>
                <a:cxn ang="0">
                  <a:pos x="1902" y="1407"/>
                </a:cxn>
                <a:cxn ang="0">
                  <a:pos x="1902" y="1442"/>
                </a:cxn>
                <a:cxn ang="0">
                  <a:pos x="1927" y="1478"/>
                </a:cxn>
                <a:cxn ang="0">
                  <a:pos x="1914" y="1495"/>
                </a:cxn>
                <a:cxn ang="0">
                  <a:pos x="1902" y="1542"/>
                </a:cxn>
                <a:cxn ang="0">
                  <a:pos x="1341" y="1435"/>
                </a:cxn>
                <a:cxn ang="0">
                  <a:pos x="1270" y="1448"/>
                </a:cxn>
                <a:cxn ang="0">
                  <a:pos x="1205" y="1435"/>
                </a:cxn>
                <a:cxn ang="0">
                  <a:pos x="1152" y="1424"/>
                </a:cxn>
                <a:cxn ang="0">
                  <a:pos x="1082" y="1424"/>
                </a:cxn>
                <a:cxn ang="0">
                  <a:pos x="1004" y="1448"/>
                </a:cxn>
                <a:cxn ang="0">
                  <a:pos x="905" y="1442"/>
                </a:cxn>
                <a:cxn ang="0">
                  <a:pos x="845" y="1412"/>
                </a:cxn>
                <a:cxn ang="0">
                  <a:pos x="692" y="1394"/>
                </a:cxn>
                <a:cxn ang="0">
                  <a:pos x="532" y="1353"/>
                </a:cxn>
                <a:cxn ang="0">
                  <a:pos x="367" y="1353"/>
                </a:cxn>
                <a:cxn ang="0">
                  <a:pos x="272" y="1283"/>
                </a:cxn>
                <a:cxn ang="0">
                  <a:pos x="284" y="1158"/>
                </a:cxn>
                <a:cxn ang="0">
                  <a:pos x="213" y="1052"/>
                </a:cxn>
                <a:cxn ang="0">
                  <a:pos x="160" y="1034"/>
                </a:cxn>
                <a:cxn ang="0">
                  <a:pos x="83" y="987"/>
                </a:cxn>
              </a:cxnLst>
              <a:rect l="0" t="0" r="r" b="b"/>
              <a:pathLst>
                <a:path w="2145" h="1566">
                  <a:moveTo>
                    <a:pt x="83" y="987"/>
                  </a:moveTo>
                  <a:lnTo>
                    <a:pt x="30" y="951"/>
                  </a:lnTo>
                  <a:lnTo>
                    <a:pt x="12" y="946"/>
                  </a:lnTo>
                  <a:lnTo>
                    <a:pt x="0" y="940"/>
                  </a:lnTo>
                  <a:lnTo>
                    <a:pt x="0" y="928"/>
                  </a:lnTo>
                  <a:lnTo>
                    <a:pt x="18" y="881"/>
                  </a:lnTo>
                  <a:lnTo>
                    <a:pt x="24" y="857"/>
                  </a:lnTo>
                  <a:lnTo>
                    <a:pt x="24" y="839"/>
                  </a:lnTo>
                  <a:lnTo>
                    <a:pt x="24" y="828"/>
                  </a:lnTo>
                  <a:lnTo>
                    <a:pt x="35" y="821"/>
                  </a:lnTo>
                  <a:lnTo>
                    <a:pt x="42" y="828"/>
                  </a:lnTo>
                  <a:lnTo>
                    <a:pt x="48" y="851"/>
                  </a:lnTo>
                  <a:lnTo>
                    <a:pt x="42" y="869"/>
                  </a:lnTo>
                  <a:lnTo>
                    <a:pt x="35" y="881"/>
                  </a:lnTo>
                  <a:lnTo>
                    <a:pt x="42" y="892"/>
                  </a:lnTo>
                  <a:lnTo>
                    <a:pt x="78" y="857"/>
                  </a:lnTo>
                  <a:lnTo>
                    <a:pt x="71" y="846"/>
                  </a:lnTo>
                  <a:lnTo>
                    <a:pt x="71" y="828"/>
                  </a:lnTo>
                  <a:lnTo>
                    <a:pt x="89" y="804"/>
                  </a:lnTo>
                  <a:lnTo>
                    <a:pt x="78" y="780"/>
                  </a:lnTo>
                  <a:lnTo>
                    <a:pt x="53" y="775"/>
                  </a:lnTo>
                  <a:lnTo>
                    <a:pt x="53" y="715"/>
                  </a:lnTo>
                  <a:lnTo>
                    <a:pt x="65" y="709"/>
                  </a:lnTo>
                  <a:lnTo>
                    <a:pt x="83" y="715"/>
                  </a:lnTo>
                  <a:lnTo>
                    <a:pt x="95" y="709"/>
                  </a:lnTo>
                  <a:lnTo>
                    <a:pt x="131" y="697"/>
                  </a:lnTo>
                  <a:lnTo>
                    <a:pt x="101" y="668"/>
                  </a:lnTo>
                  <a:lnTo>
                    <a:pt x="101" y="662"/>
                  </a:lnTo>
                  <a:lnTo>
                    <a:pt x="95" y="656"/>
                  </a:lnTo>
                  <a:lnTo>
                    <a:pt x="65" y="674"/>
                  </a:lnTo>
                  <a:lnTo>
                    <a:pt x="65" y="633"/>
                  </a:lnTo>
                  <a:lnTo>
                    <a:pt x="65" y="603"/>
                  </a:lnTo>
                  <a:lnTo>
                    <a:pt x="71" y="555"/>
                  </a:lnTo>
                  <a:lnTo>
                    <a:pt x="71" y="520"/>
                  </a:lnTo>
                  <a:lnTo>
                    <a:pt x="65" y="484"/>
                  </a:lnTo>
                  <a:lnTo>
                    <a:pt x="71" y="397"/>
                  </a:lnTo>
                  <a:lnTo>
                    <a:pt x="83" y="367"/>
                  </a:lnTo>
                  <a:lnTo>
                    <a:pt x="48" y="255"/>
                  </a:lnTo>
                  <a:lnTo>
                    <a:pt x="48" y="177"/>
                  </a:lnTo>
                  <a:lnTo>
                    <a:pt x="60" y="136"/>
                  </a:lnTo>
                  <a:lnTo>
                    <a:pt x="71" y="78"/>
                  </a:lnTo>
                  <a:lnTo>
                    <a:pt x="272" y="220"/>
                  </a:lnTo>
                  <a:lnTo>
                    <a:pt x="378" y="278"/>
                  </a:lnTo>
                  <a:lnTo>
                    <a:pt x="456" y="296"/>
                  </a:lnTo>
                  <a:lnTo>
                    <a:pt x="502" y="332"/>
                  </a:lnTo>
                  <a:lnTo>
                    <a:pt x="544" y="332"/>
                  </a:lnTo>
                  <a:lnTo>
                    <a:pt x="568" y="337"/>
                  </a:lnTo>
                  <a:lnTo>
                    <a:pt x="580" y="361"/>
                  </a:lnTo>
                  <a:lnTo>
                    <a:pt x="585" y="461"/>
                  </a:lnTo>
                  <a:lnTo>
                    <a:pt x="580" y="484"/>
                  </a:lnTo>
                  <a:lnTo>
                    <a:pt x="544" y="509"/>
                  </a:lnTo>
                  <a:lnTo>
                    <a:pt x="532" y="550"/>
                  </a:lnTo>
                  <a:lnTo>
                    <a:pt x="532" y="585"/>
                  </a:lnTo>
                  <a:lnTo>
                    <a:pt x="538" y="603"/>
                  </a:lnTo>
                  <a:lnTo>
                    <a:pt x="532" y="621"/>
                  </a:lnTo>
                  <a:lnTo>
                    <a:pt x="527" y="639"/>
                  </a:lnTo>
                  <a:lnTo>
                    <a:pt x="527" y="656"/>
                  </a:lnTo>
                  <a:lnTo>
                    <a:pt x="544" y="674"/>
                  </a:lnTo>
                  <a:lnTo>
                    <a:pt x="585" y="651"/>
                  </a:lnTo>
                  <a:lnTo>
                    <a:pt x="603" y="562"/>
                  </a:lnTo>
                  <a:lnTo>
                    <a:pt x="626" y="544"/>
                  </a:lnTo>
                  <a:lnTo>
                    <a:pt x="638" y="502"/>
                  </a:lnTo>
                  <a:lnTo>
                    <a:pt x="692" y="449"/>
                  </a:lnTo>
                  <a:lnTo>
                    <a:pt x="697" y="431"/>
                  </a:lnTo>
                  <a:lnTo>
                    <a:pt x="674" y="349"/>
                  </a:lnTo>
                  <a:lnTo>
                    <a:pt x="633" y="237"/>
                  </a:lnTo>
                  <a:lnTo>
                    <a:pt x="626" y="220"/>
                  </a:lnTo>
                  <a:lnTo>
                    <a:pt x="644" y="213"/>
                  </a:lnTo>
                  <a:lnTo>
                    <a:pt x="667" y="220"/>
                  </a:lnTo>
                  <a:lnTo>
                    <a:pt x="692" y="166"/>
                  </a:lnTo>
                  <a:lnTo>
                    <a:pt x="685" y="113"/>
                  </a:lnTo>
                  <a:lnTo>
                    <a:pt x="656" y="106"/>
                  </a:lnTo>
                  <a:lnTo>
                    <a:pt x="644" y="71"/>
                  </a:lnTo>
                  <a:lnTo>
                    <a:pt x="644" y="0"/>
                  </a:lnTo>
                  <a:lnTo>
                    <a:pt x="1070" y="119"/>
                  </a:lnTo>
                  <a:lnTo>
                    <a:pt x="1478" y="220"/>
                  </a:lnTo>
                  <a:lnTo>
                    <a:pt x="2138" y="373"/>
                  </a:lnTo>
                  <a:lnTo>
                    <a:pt x="2145" y="373"/>
                  </a:lnTo>
                  <a:lnTo>
                    <a:pt x="1914" y="1394"/>
                  </a:lnTo>
                  <a:lnTo>
                    <a:pt x="1902" y="1407"/>
                  </a:lnTo>
                  <a:lnTo>
                    <a:pt x="1902" y="1424"/>
                  </a:lnTo>
                  <a:lnTo>
                    <a:pt x="1902" y="1442"/>
                  </a:lnTo>
                  <a:lnTo>
                    <a:pt x="1914" y="1453"/>
                  </a:lnTo>
                  <a:lnTo>
                    <a:pt x="1927" y="1478"/>
                  </a:lnTo>
                  <a:lnTo>
                    <a:pt x="1920" y="1489"/>
                  </a:lnTo>
                  <a:lnTo>
                    <a:pt x="1914" y="1495"/>
                  </a:lnTo>
                  <a:lnTo>
                    <a:pt x="1902" y="1513"/>
                  </a:lnTo>
                  <a:lnTo>
                    <a:pt x="1902" y="1542"/>
                  </a:lnTo>
                  <a:lnTo>
                    <a:pt x="1909" y="1566"/>
                  </a:lnTo>
                  <a:lnTo>
                    <a:pt x="1341" y="1435"/>
                  </a:lnTo>
                  <a:lnTo>
                    <a:pt x="1300" y="1448"/>
                  </a:lnTo>
                  <a:lnTo>
                    <a:pt x="1270" y="1448"/>
                  </a:lnTo>
                  <a:lnTo>
                    <a:pt x="1240" y="1435"/>
                  </a:lnTo>
                  <a:lnTo>
                    <a:pt x="1205" y="1435"/>
                  </a:lnTo>
                  <a:lnTo>
                    <a:pt x="1187" y="1424"/>
                  </a:lnTo>
                  <a:lnTo>
                    <a:pt x="1152" y="1424"/>
                  </a:lnTo>
                  <a:lnTo>
                    <a:pt x="1123" y="1435"/>
                  </a:lnTo>
                  <a:lnTo>
                    <a:pt x="1082" y="1424"/>
                  </a:lnTo>
                  <a:lnTo>
                    <a:pt x="1046" y="1424"/>
                  </a:lnTo>
                  <a:lnTo>
                    <a:pt x="1004" y="1448"/>
                  </a:lnTo>
                  <a:lnTo>
                    <a:pt x="975" y="1453"/>
                  </a:lnTo>
                  <a:lnTo>
                    <a:pt x="905" y="1442"/>
                  </a:lnTo>
                  <a:lnTo>
                    <a:pt x="887" y="1435"/>
                  </a:lnTo>
                  <a:lnTo>
                    <a:pt x="845" y="1412"/>
                  </a:lnTo>
                  <a:lnTo>
                    <a:pt x="715" y="1430"/>
                  </a:lnTo>
                  <a:lnTo>
                    <a:pt x="692" y="1394"/>
                  </a:lnTo>
                  <a:lnTo>
                    <a:pt x="585" y="1366"/>
                  </a:lnTo>
                  <a:lnTo>
                    <a:pt x="532" y="1353"/>
                  </a:lnTo>
                  <a:lnTo>
                    <a:pt x="467" y="1366"/>
                  </a:lnTo>
                  <a:lnTo>
                    <a:pt x="367" y="1353"/>
                  </a:lnTo>
                  <a:lnTo>
                    <a:pt x="284" y="1318"/>
                  </a:lnTo>
                  <a:lnTo>
                    <a:pt x="272" y="1283"/>
                  </a:lnTo>
                  <a:lnTo>
                    <a:pt x="272" y="1182"/>
                  </a:lnTo>
                  <a:lnTo>
                    <a:pt x="284" y="1158"/>
                  </a:lnTo>
                  <a:lnTo>
                    <a:pt x="272" y="1105"/>
                  </a:lnTo>
                  <a:lnTo>
                    <a:pt x="213" y="1052"/>
                  </a:lnTo>
                  <a:lnTo>
                    <a:pt x="165" y="1052"/>
                  </a:lnTo>
                  <a:lnTo>
                    <a:pt x="160" y="1034"/>
                  </a:lnTo>
                  <a:lnTo>
                    <a:pt x="136" y="1011"/>
                  </a:lnTo>
                  <a:lnTo>
                    <a:pt x="83" y="987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1.8%</a:t>
              </a:r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auto">
            <a:xfrm>
              <a:off x="1170225" y="2359465"/>
              <a:ext cx="1029124" cy="830791"/>
            </a:xfrm>
            <a:custGeom>
              <a:avLst/>
              <a:gdLst/>
              <a:ahLst/>
              <a:cxnLst>
                <a:cxn ang="0">
                  <a:pos x="18" y="1601"/>
                </a:cxn>
                <a:cxn ang="0">
                  <a:pos x="18" y="1477"/>
                </a:cxn>
                <a:cxn ang="0">
                  <a:pos x="41" y="1376"/>
                </a:cxn>
                <a:cxn ang="0">
                  <a:pos x="48" y="1223"/>
                </a:cxn>
                <a:cxn ang="0">
                  <a:pos x="89" y="1188"/>
                </a:cxn>
                <a:cxn ang="0">
                  <a:pos x="119" y="1135"/>
                </a:cxn>
                <a:cxn ang="0">
                  <a:pos x="142" y="1069"/>
                </a:cxn>
                <a:cxn ang="0">
                  <a:pos x="254" y="892"/>
                </a:cxn>
                <a:cxn ang="0">
                  <a:pos x="396" y="549"/>
                </a:cxn>
                <a:cxn ang="0">
                  <a:pos x="497" y="313"/>
                </a:cxn>
                <a:cxn ang="0">
                  <a:pos x="573" y="77"/>
                </a:cxn>
                <a:cxn ang="0">
                  <a:pos x="586" y="6"/>
                </a:cxn>
                <a:cxn ang="0">
                  <a:pos x="644" y="6"/>
                </a:cxn>
                <a:cxn ang="0">
                  <a:pos x="715" y="24"/>
                </a:cxn>
                <a:cxn ang="0">
                  <a:pos x="744" y="65"/>
                </a:cxn>
                <a:cxn ang="0">
                  <a:pos x="851" y="118"/>
                </a:cxn>
                <a:cxn ang="0">
                  <a:pos x="851" y="195"/>
                </a:cxn>
                <a:cxn ang="0">
                  <a:pos x="863" y="331"/>
                </a:cxn>
                <a:cxn ang="0">
                  <a:pos x="1046" y="379"/>
                </a:cxn>
                <a:cxn ang="0">
                  <a:pos x="1164" y="379"/>
                </a:cxn>
                <a:cxn ang="0">
                  <a:pos x="1294" y="443"/>
                </a:cxn>
                <a:cxn ang="0">
                  <a:pos x="1466" y="448"/>
                </a:cxn>
                <a:cxn ang="0">
                  <a:pos x="1554" y="466"/>
                </a:cxn>
                <a:cxn ang="0">
                  <a:pos x="1625" y="437"/>
                </a:cxn>
                <a:cxn ang="0">
                  <a:pos x="1702" y="448"/>
                </a:cxn>
                <a:cxn ang="0">
                  <a:pos x="1766" y="437"/>
                </a:cxn>
                <a:cxn ang="0">
                  <a:pos x="1819" y="448"/>
                </a:cxn>
                <a:cxn ang="0">
                  <a:pos x="1879" y="461"/>
                </a:cxn>
                <a:cxn ang="0">
                  <a:pos x="2488" y="579"/>
                </a:cxn>
                <a:cxn ang="0">
                  <a:pos x="2517" y="650"/>
                </a:cxn>
                <a:cxn ang="0">
                  <a:pos x="2577" y="686"/>
                </a:cxn>
                <a:cxn ang="0">
                  <a:pos x="2446" y="952"/>
                </a:cxn>
                <a:cxn ang="0">
                  <a:pos x="2417" y="1004"/>
                </a:cxn>
                <a:cxn ang="0">
                  <a:pos x="2339" y="1057"/>
                </a:cxn>
                <a:cxn ang="0">
                  <a:pos x="2257" y="1217"/>
                </a:cxn>
                <a:cxn ang="0">
                  <a:pos x="2310" y="1264"/>
                </a:cxn>
                <a:cxn ang="0">
                  <a:pos x="2322" y="1317"/>
                </a:cxn>
                <a:cxn ang="0">
                  <a:pos x="2304" y="1335"/>
                </a:cxn>
                <a:cxn ang="0">
                  <a:pos x="2263" y="1436"/>
                </a:cxn>
                <a:cxn ang="0">
                  <a:pos x="1241" y="1949"/>
                </a:cxn>
              </a:cxnLst>
              <a:rect l="0" t="0" r="r" b="b"/>
              <a:pathLst>
                <a:path w="2582" h="2157">
                  <a:moveTo>
                    <a:pt x="36" y="1619"/>
                  </a:moveTo>
                  <a:lnTo>
                    <a:pt x="18" y="1601"/>
                  </a:lnTo>
                  <a:lnTo>
                    <a:pt x="0" y="1518"/>
                  </a:lnTo>
                  <a:lnTo>
                    <a:pt x="18" y="1477"/>
                  </a:lnTo>
                  <a:lnTo>
                    <a:pt x="18" y="1442"/>
                  </a:lnTo>
                  <a:lnTo>
                    <a:pt x="41" y="1376"/>
                  </a:lnTo>
                  <a:lnTo>
                    <a:pt x="30" y="1252"/>
                  </a:lnTo>
                  <a:lnTo>
                    <a:pt x="48" y="1223"/>
                  </a:lnTo>
                  <a:lnTo>
                    <a:pt x="77" y="1211"/>
                  </a:lnTo>
                  <a:lnTo>
                    <a:pt x="89" y="1188"/>
                  </a:lnTo>
                  <a:lnTo>
                    <a:pt x="107" y="1146"/>
                  </a:lnTo>
                  <a:lnTo>
                    <a:pt x="119" y="1135"/>
                  </a:lnTo>
                  <a:lnTo>
                    <a:pt x="130" y="1075"/>
                  </a:lnTo>
                  <a:lnTo>
                    <a:pt x="142" y="1069"/>
                  </a:lnTo>
                  <a:lnTo>
                    <a:pt x="219" y="981"/>
                  </a:lnTo>
                  <a:lnTo>
                    <a:pt x="254" y="892"/>
                  </a:lnTo>
                  <a:lnTo>
                    <a:pt x="320" y="768"/>
                  </a:lnTo>
                  <a:lnTo>
                    <a:pt x="396" y="549"/>
                  </a:lnTo>
                  <a:lnTo>
                    <a:pt x="449" y="448"/>
                  </a:lnTo>
                  <a:lnTo>
                    <a:pt x="497" y="313"/>
                  </a:lnTo>
                  <a:lnTo>
                    <a:pt x="550" y="136"/>
                  </a:lnTo>
                  <a:lnTo>
                    <a:pt x="573" y="77"/>
                  </a:lnTo>
                  <a:lnTo>
                    <a:pt x="586" y="24"/>
                  </a:lnTo>
                  <a:lnTo>
                    <a:pt x="586" y="6"/>
                  </a:lnTo>
                  <a:lnTo>
                    <a:pt x="609" y="0"/>
                  </a:lnTo>
                  <a:lnTo>
                    <a:pt x="644" y="6"/>
                  </a:lnTo>
                  <a:lnTo>
                    <a:pt x="662" y="0"/>
                  </a:lnTo>
                  <a:lnTo>
                    <a:pt x="715" y="24"/>
                  </a:lnTo>
                  <a:lnTo>
                    <a:pt x="739" y="47"/>
                  </a:lnTo>
                  <a:lnTo>
                    <a:pt x="744" y="65"/>
                  </a:lnTo>
                  <a:lnTo>
                    <a:pt x="792" y="65"/>
                  </a:lnTo>
                  <a:lnTo>
                    <a:pt x="851" y="118"/>
                  </a:lnTo>
                  <a:lnTo>
                    <a:pt x="863" y="171"/>
                  </a:lnTo>
                  <a:lnTo>
                    <a:pt x="851" y="195"/>
                  </a:lnTo>
                  <a:lnTo>
                    <a:pt x="851" y="296"/>
                  </a:lnTo>
                  <a:lnTo>
                    <a:pt x="863" y="331"/>
                  </a:lnTo>
                  <a:lnTo>
                    <a:pt x="946" y="366"/>
                  </a:lnTo>
                  <a:lnTo>
                    <a:pt x="1046" y="379"/>
                  </a:lnTo>
                  <a:lnTo>
                    <a:pt x="1111" y="366"/>
                  </a:lnTo>
                  <a:lnTo>
                    <a:pt x="1164" y="379"/>
                  </a:lnTo>
                  <a:lnTo>
                    <a:pt x="1271" y="407"/>
                  </a:lnTo>
                  <a:lnTo>
                    <a:pt x="1294" y="443"/>
                  </a:lnTo>
                  <a:lnTo>
                    <a:pt x="1424" y="425"/>
                  </a:lnTo>
                  <a:lnTo>
                    <a:pt x="1466" y="448"/>
                  </a:lnTo>
                  <a:lnTo>
                    <a:pt x="1484" y="455"/>
                  </a:lnTo>
                  <a:lnTo>
                    <a:pt x="1554" y="466"/>
                  </a:lnTo>
                  <a:lnTo>
                    <a:pt x="1583" y="461"/>
                  </a:lnTo>
                  <a:lnTo>
                    <a:pt x="1625" y="437"/>
                  </a:lnTo>
                  <a:lnTo>
                    <a:pt x="1661" y="437"/>
                  </a:lnTo>
                  <a:lnTo>
                    <a:pt x="1702" y="448"/>
                  </a:lnTo>
                  <a:lnTo>
                    <a:pt x="1731" y="437"/>
                  </a:lnTo>
                  <a:lnTo>
                    <a:pt x="1766" y="437"/>
                  </a:lnTo>
                  <a:lnTo>
                    <a:pt x="1784" y="448"/>
                  </a:lnTo>
                  <a:lnTo>
                    <a:pt x="1819" y="448"/>
                  </a:lnTo>
                  <a:lnTo>
                    <a:pt x="1849" y="461"/>
                  </a:lnTo>
                  <a:lnTo>
                    <a:pt x="1879" y="461"/>
                  </a:lnTo>
                  <a:lnTo>
                    <a:pt x="1920" y="448"/>
                  </a:lnTo>
                  <a:lnTo>
                    <a:pt x="2488" y="579"/>
                  </a:lnTo>
                  <a:lnTo>
                    <a:pt x="2493" y="615"/>
                  </a:lnTo>
                  <a:lnTo>
                    <a:pt x="2517" y="650"/>
                  </a:lnTo>
                  <a:lnTo>
                    <a:pt x="2547" y="661"/>
                  </a:lnTo>
                  <a:lnTo>
                    <a:pt x="2577" y="686"/>
                  </a:lnTo>
                  <a:lnTo>
                    <a:pt x="2582" y="739"/>
                  </a:lnTo>
                  <a:lnTo>
                    <a:pt x="2446" y="952"/>
                  </a:lnTo>
                  <a:lnTo>
                    <a:pt x="2422" y="981"/>
                  </a:lnTo>
                  <a:lnTo>
                    <a:pt x="2417" y="1004"/>
                  </a:lnTo>
                  <a:lnTo>
                    <a:pt x="2387" y="1039"/>
                  </a:lnTo>
                  <a:lnTo>
                    <a:pt x="2339" y="1057"/>
                  </a:lnTo>
                  <a:lnTo>
                    <a:pt x="2268" y="1170"/>
                  </a:lnTo>
                  <a:lnTo>
                    <a:pt x="2257" y="1217"/>
                  </a:lnTo>
                  <a:lnTo>
                    <a:pt x="2268" y="1241"/>
                  </a:lnTo>
                  <a:lnTo>
                    <a:pt x="2310" y="1264"/>
                  </a:lnTo>
                  <a:lnTo>
                    <a:pt x="2334" y="1294"/>
                  </a:lnTo>
                  <a:lnTo>
                    <a:pt x="2322" y="1317"/>
                  </a:lnTo>
                  <a:lnTo>
                    <a:pt x="2316" y="1335"/>
                  </a:lnTo>
                  <a:lnTo>
                    <a:pt x="2304" y="1335"/>
                  </a:lnTo>
                  <a:lnTo>
                    <a:pt x="2304" y="1383"/>
                  </a:lnTo>
                  <a:lnTo>
                    <a:pt x="2263" y="1436"/>
                  </a:lnTo>
                  <a:lnTo>
                    <a:pt x="2103" y="2157"/>
                  </a:lnTo>
                  <a:lnTo>
                    <a:pt x="1241" y="1949"/>
                  </a:lnTo>
                  <a:lnTo>
                    <a:pt x="36" y="1619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1.7%</a:t>
              </a:r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1083562" y="2982558"/>
              <a:ext cx="1024309" cy="1684787"/>
            </a:xfrm>
            <a:custGeom>
              <a:avLst/>
              <a:gdLst/>
              <a:ahLst/>
              <a:cxnLst>
                <a:cxn ang="0">
                  <a:pos x="1447" y="4276"/>
                </a:cxn>
                <a:cxn ang="0">
                  <a:pos x="1458" y="4212"/>
                </a:cxn>
                <a:cxn ang="0">
                  <a:pos x="1429" y="4164"/>
                </a:cxn>
                <a:cxn ang="0">
                  <a:pos x="1359" y="3887"/>
                </a:cxn>
                <a:cxn ang="0">
                  <a:pos x="1211" y="3721"/>
                </a:cxn>
                <a:cxn ang="0">
                  <a:pos x="1151" y="3657"/>
                </a:cxn>
                <a:cxn ang="0">
                  <a:pos x="1116" y="3579"/>
                </a:cxn>
                <a:cxn ang="0">
                  <a:pos x="927" y="3497"/>
                </a:cxn>
                <a:cxn ang="0">
                  <a:pos x="791" y="3355"/>
                </a:cxn>
                <a:cxn ang="0">
                  <a:pos x="537" y="3254"/>
                </a:cxn>
                <a:cxn ang="0">
                  <a:pos x="525" y="3155"/>
                </a:cxn>
                <a:cxn ang="0">
                  <a:pos x="555" y="3024"/>
                </a:cxn>
                <a:cxn ang="0">
                  <a:pos x="502" y="2906"/>
                </a:cxn>
                <a:cxn ang="0">
                  <a:pos x="525" y="2853"/>
                </a:cxn>
                <a:cxn ang="0">
                  <a:pos x="384" y="2605"/>
                </a:cxn>
                <a:cxn ang="0">
                  <a:pos x="289" y="2427"/>
                </a:cxn>
                <a:cxn ang="0">
                  <a:pos x="331" y="2298"/>
                </a:cxn>
                <a:cxn ang="0">
                  <a:pos x="349" y="2168"/>
                </a:cxn>
                <a:cxn ang="0">
                  <a:pos x="230" y="2049"/>
                </a:cxn>
                <a:cxn ang="0">
                  <a:pos x="236" y="1867"/>
                </a:cxn>
                <a:cxn ang="0">
                  <a:pos x="271" y="1790"/>
                </a:cxn>
                <a:cxn ang="0">
                  <a:pos x="295" y="1879"/>
                </a:cxn>
                <a:cxn ang="0">
                  <a:pos x="354" y="1867"/>
                </a:cxn>
                <a:cxn ang="0">
                  <a:pos x="331" y="1689"/>
                </a:cxn>
                <a:cxn ang="0">
                  <a:pos x="283" y="1742"/>
                </a:cxn>
                <a:cxn ang="0">
                  <a:pos x="182" y="1677"/>
                </a:cxn>
                <a:cxn ang="0">
                  <a:pos x="159" y="1464"/>
                </a:cxn>
                <a:cxn ang="0">
                  <a:pos x="23" y="1223"/>
                </a:cxn>
                <a:cxn ang="0">
                  <a:pos x="35" y="1111"/>
                </a:cxn>
                <a:cxn ang="0">
                  <a:pos x="94" y="957"/>
                </a:cxn>
                <a:cxn ang="0">
                  <a:pos x="47" y="768"/>
                </a:cxn>
                <a:cxn ang="0">
                  <a:pos x="5" y="685"/>
                </a:cxn>
                <a:cxn ang="0">
                  <a:pos x="5" y="579"/>
                </a:cxn>
                <a:cxn ang="0">
                  <a:pos x="159" y="360"/>
                </a:cxn>
                <a:cxn ang="0">
                  <a:pos x="218" y="236"/>
                </a:cxn>
                <a:cxn ang="0">
                  <a:pos x="230" y="23"/>
                </a:cxn>
                <a:cxn ang="0">
                  <a:pos x="1146" y="1524"/>
                </a:cxn>
                <a:cxn ang="0">
                  <a:pos x="2475" y="3556"/>
                </a:cxn>
                <a:cxn ang="0">
                  <a:pos x="2498" y="3662"/>
                </a:cxn>
                <a:cxn ang="0">
                  <a:pos x="2540" y="3751"/>
                </a:cxn>
                <a:cxn ang="0">
                  <a:pos x="2563" y="3827"/>
                </a:cxn>
                <a:cxn ang="0">
                  <a:pos x="2463" y="3869"/>
                </a:cxn>
                <a:cxn ang="0">
                  <a:pos x="2333" y="4099"/>
                </a:cxn>
                <a:cxn ang="0">
                  <a:pos x="2310" y="4152"/>
                </a:cxn>
                <a:cxn ang="0">
                  <a:pos x="2297" y="4247"/>
                </a:cxn>
                <a:cxn ang="0">
                  <a:pos x="2340" y="4324"/>
                </a:cxn>
                <a:cxn ang="0">
                  <a:pos x="2292" y="4372"/>
                </a:cxn>
              </a:cxnLst>
              <a:rect l="0" t="0" r="r" b="b"/>
              <a:pathLst>
                <a:path w="2563" h="4377">
                  <a:moveTo>
                    <a:pt x="2239" y="4365"/>
                  </a:moveTo>
                  <a:lnTo>
                    <a:pt x="1458" y="4288"/>
                  </a:lnTo>
                  <a:lnTo>
                    <a:pt x="1447" y="4276"/>
                  </a:lnTo>
                  <a:lnTo>
                    <a:pt x="1441" y="4235"/>
                  </a:lnTo>
                  <a:lnTo>
                    <a:pt x="1447" y="4218"/>
                  </a:lnTo>
                  <a:lnTo>
                    <a:pt x="1458" y="4212"/>
                  </a:lnTo>
                  <a:lnTo>
                    <a:pt x="1447" y="4200"/>
                  </a:lnTo>
                  <a:lnTo>
                    <a:pt x="1435" y="4200"/>
                  </a:lnTo>
                  <a:lnTo>
                    <a:pt x="1429" y="4164"/>
                  </a:lnTo>
                  <a:lnTo>
                    <a:pt x="1429" y="4152"/>
                  </a:lnTo>
                  <a:lnTo>
                    <a:pt x="1429" y="4022"/>
                  </a:lnTo>
                  <a:lnTo>
                    <a:pt x="1359" y="3887"/>
                  </a:lnTo>
                  <a:lnTo>
                    <a:pt x="1318" y="3845"/>
                  </a:lnTo>
                  <a:lnTo>
                    <a:pt x="1288" y="3792"/>
                  </a:lnTo>
                  <a:lnTo>
                    <a:pt x="1211" y="3721"/>
                  </a:lnTo>
                  <a:lnTo>
                    <a:pt x="1163" y="3721"/>
                  </a:lnTo>
                  <a:lnTo>
                    <a:pt x="1134" y="3692"/>
                  </a:lnTo>
                  <a:lnTo>
                    <a:pt x="1151" y="3657"/>
                  </a:lnTo>
                  <a:lnTo>
                    <a:pt x="1140" y="3632"/>
                  </a:lnTo>
                  <a:lnTo>
                    <a:pt x="1140" y="3609"/>
                  </a:lnTo>
                  <a:lnTo>
                    <a:pt x="1116" y="3579"/>
                  </a:lnTo>
                  <a:lnTo>
                    <a:pt x="1034" y="3568"/>
                  </a:lnTo>
                  <a:lnTo>
                    <a:pt x="986" y="3550"/>
                  </a:lnTo>
                  <a:lnTo>
                    <a:pt x="927" y="3497"/>
                  </a:lnTo>
                  <a:lnTo>
                    <a:pt x="892" y="3408"/>
                  </a:lnTo>
                  <a:lnTo>
                    <a:pt x="844" y="3367"/>
                  </a:lnTo>
                  <a:lnTo>
                    <a:pt x="791" y="3355"/>
                  </a:lnTo>
                  <a:lnTo>
                    <a:pt x="649" y="3290"/>
                  </a:lnTo>
                  <a:lnTo>
                    <a:pt x="603" y="3290"/>
                  </a:lnTo>
                  <a:lnTo>
                    <a:pt x="537" y="3254"/>
                  </a:lnTo>
                  <a:lnTo>
                    <a:pt x="502" y="3219"/>
                  </a:lnTo>
                  <a:lnTo>
                    <a:pt x="502" y="3183"/>
                  </a:lnTo>
                  <a:lnTo>
                    <a:pt x="525" y="3155"/>
                  </a:lnTo>
                  <a:lnTo>
                    <a:pt x="537" y="3084"/>
                  </a:lnTo>
                  <a:lnTo>
                    <a:pt x="549" y="3042"/>
                  </a:lnTo>
                  <a:lnTo>
                    <a:pt x="555" y="3024"/>
                  </a:lnTo>
                  <a:lnTo>
                    <a:pt x="543" y="2971"/>
                  </a:lnTo>
                  <a:lnTo>
                    <a:pt x="507" y="2954"/>
                  </a:lnTo>
                  <a:lnTo>
                    <a:pt x="502" y="2906"/>
                  </a:lnTo>
                  <a:lnTo>
                    <a:pt x="514" y="2894"/>
                  </a:lnTo>
                  <a:lnTo>
                    <a:pt x="519" y="2894"/>
                  </a:lnTo>
                  <a:lnTo>
                    <a:pt x="525" y="2853"/>
                  </a:lnTo>
                  <a:lnTo>
                    <a:pt x="484" y="2823"/>
                  </a:lnTo>
                  <a:lnTo>
                    <a:pt x="390" y="2652"/>
                  </a:lnTo>
                  <a:lnTo>
                    <a:pt x="384" y="2605"/>
                  </a:lnTo>
                  <a:lnTo>
                    <a:pt x="366" y="2564"/>
                  </a:lnTo>
                  <a:lnTo>
                    <a:pt x="360" y="2528"/>
                  </a:lnTo>
                  <a:lnTo>
                    <a:pt x="289" y="2427"/>
                  </a:lnTo>
                  <a:lnTo>
                    <a:pt x="295" y="2321"/>
                  </a:lnTo>
                  <a:lnTo>
                    <a:pt x="313" y="2298"/>
                  </a:lnTo>
                  <a:lnTo>
                    <a:pt x="331" y="2298"/>
                  </a:lnTo>
                  <a:lnTo>
                    <a:pt x="366" y="2262"/>
                  </a:lnTo>
                  <a:lnTo>
                    <a:pt x="372" y="2191"/>
                  </a:lnTo>
                  <a:lnTo>
                    <a:pt x="349" y="2168"/>
                  </a:lnTo>
                  <a:lnTo>
                    <a:pt x="301" y="2144"/>
                  </a:lnTo>
                  <a:lnTo>
                    <a:pt x="248" y="2097"/>
                  </a:lnTo>
                  <a:lnTo>
                    <a:pt x="230" y="2049"/>
                  </a:lnTo>
                  <a:lnTo>
                    <a:pt x="230" y="1920"/>
                  </a:lnTo>
                  <a:lnTo>
                    <a:pt x="242" y="1897"/>
                  </a:lnTo>
                  <a:lnTo>
                    <a:pt x="236" y="1867"/>
                  </a:lnTo>
                  <a:lnTo>
                    <a:pt x="248" y="1861"/>
                  </a:lnTo>
                  <a:lnTo>
                    <a:pt x="260" y="1790"/>
                  </a:lnTo>
                  <a:lnTo>
                    <a:pt x="271" y="1790"/>
                  </a:lnTo>
                  <a:lnTo>
                    <a:pt x="289" y="1808"/>
                  </a:lnTo>
                  <a:lnTo>
                    <a:pt x="283" y="1861"/>
                  </a:lnTo>
                  <a:lnTo>
                    <a:pt x="295" y="1879"/>
                  </a:lnTo>
                  <a:lnTo>
                    <a:pt x="342" y="1914"/>
                  </a:lnTo>
                  <a:lnTo>
                    <a:pt x="349" y="1897"/>
                  </a:lnTo>
                  <a:lnTo>
                    <a:pt x="354" y="1867"/>
                  </a:lnTo>
                  <a:lnTo>
                    <a:pt x="331" y="1790"/>
                  </a:lnTo>
                  <a:lnTo>
                    <a:pt x="324" y="1748"/>
                  </a:lnTo>
                  <a:lnTo>
                    <a:pt x="331" y="1689"/>
                  </a:lnTo>
                  <a:lnTo>
                    <a:pt x="319" y="1684"/>
                  </a:lnTo>
                  <a:lnTo>
                    <a:pt x="289" y="1719"/>
                  </a:lnTo>
                  <a:lnTo>
                    <a:pt x="283" y="1742"/>
                  </a:lnTo>
                  <a:lnTo>
                    <a:pt x="271" y="1766"/>
                  </a:lnTo>
                  <a:lnTo>
                    <a:pt x="230" y="1748"/>
                  </a:lnTo>
                  <a:lnTo>
                    <a:pt x="182" y="1677"/>
                  </a:lnTo>
                  <a:lnTo>
                    <a:pt x="136" y="1659"/>
                  </a:lnTo>
                  <a:lnTo>
                    <a:pt x="159" y="1618"/>
                  </a:lnTo>
                  <a:lnTo>
                    <a:pt x="159" y="1464"/>
                  </a:lnTo>
                  <a:lnTo>
                    <a:pt x="100" y="1400"/>
                  </a:lnTo>
                  <a:lnTo>
                    <a:pt x="70" y="1347"/>
                  </a:lnTo>
                  <a:lnTo>
                    <a:pt x="23" y="1223"/>
                  </a:lnTo>
                  <a:lnTo>
                    <a:pt x="47" y="1182"/>
                  </a:lnTo>
                  <a:lnTo>
                    <a:pt x="35" y="1146"/>
                  </a:lnTo>
                  <a:lnTo>
                    <a:pt x="35" y="1111"/>
                  </a:lnTo>
                  <a:lnTo>
                    <a:pt x="58" y="1022"/>
                  </a:lnTo>
                  <a:lnTo>
                    <a:pt x="88" y="980"/>
                  </a:lnTo>
                  <a:lnTo>
                    <a:pt x="94" y="957"/>
                  </a:lnTo>
                  <a:lnTo>
                    <a:pt x="88" y="875"/>
                  </a:lnTo>
                  <a:lnTo>
                    <a:pt x="47" y="791"/>
                  </a:lnTo>
                  <a:lnTo>
                    <a:pt x="47" y="768"/>
                  </a:lnTo>
                  <a:lnTo>
                    <a:pt x="35" y="738"/>
                  </a:lnTo>
                  <a:lnTo>
                    <a:pt x="17" y="720"/>
                  </a:lnTo>
                  <a:lnTo>
                    <a:pt x="5" y="685"/>
                  </a:lnTo>
                  <a:lnTo>
                    <a:pt x="0" y="632"/>
                  </a:lnTo>
                  <a:lnTo>
                    <a:pt x="5" y="620"/>
                  </a:lnTo>
                  <a:lnTo>
                    <a:pt x="5" y="579"/>
                  </a:lnTo>
                  <a:lnTo>
                    <a:pt x="47" y="508"/>
                  </a:lnTo>
                  <a:lnTo>
                    <a:pt x="159" y="384"/>
                  </a:lnTo>
                  <a:lnTo>
                    <a:pt x="159" y="360"/>
                  </a:lnTo>
                  <a:lnTo>
                    <a:pt x="171" y="307"/>
                  </a:lnTo>
                  <a:lnTo>
                    <a:pt x="195" y="289"/>
                  </a:lnTo>
                  <a:lnTo>
                    <a:pt x="218" y="236"/>
                  </a:lnTo>
                  <a:lnTo>
                    <a:pt x="230" y="130"/>
                  </a:lnTo>
                  <a:lnTo>
                    <a:pt x="207" y="76"/>
                  </a:lnTo>
                  <a:lnTo>
                    <a:pt x="230" y="23"/>
                  </a:lnTo>
                  <a:lnTo>
                    <a:pt x="248" y="0"/>
                  </a:lnTo>
                  <a:lnTo>
                    <a:pt x="1453" y="330"/>
                  </a:lnTo>
                  <a:lnTo>
                    <a:pt x="1146" y="1524"/>
                  </a:lnTo>
                  <a:lnTo>
                    <a:pt x="2475" y="3479"/>
                  </a:lnTo>
                  <a:lnTo>
                    <a:pt x="2475" y="3538"/>
                  </a:lnTo>
                  <a:lnTo>
                    <a:pt x="2475" y="3556"/>
                  </a:lnTo>
                  <a:lnTo>
                    <a:pt x="2475" y="3574"/>
                  </a:lnTo>
                  <a:lnTo>
                    <a:pt x="2498" y="3621"/>
                  </a:lnTo>
                  <a:lnTo>
                    <a:pt x="2498" y="3662"/>
                  </a:lnTo>
                  <a:lnTo>
                    <a:pt x="2510" y="3692"/>
                  </a:lnTo>
                  <a:lnTo>
                    <a:pt x="2522" y="3739"/>
                  </a:lnTo>
                  <a:lnTo>
                    <a:pt x="2540" y="3751"/>
                  </a:lnTo>
                  <a:lnTo>
                    <a:pt x="2563" y="3774"/>
                  </a:lnTo>
                  <a:lnTo>
                    <a:pt x="2563" y="3816"/>
                  </a:lnTo>
                  <a:lnTo>
                    <a:pt x="2563" y="3827"/>
                  </a:lnTo>
                  <a:lnTo>
                    <a:pt x="2546" y="3816"/>
                  </a:lnTo>
                  <a:lnTo>
                    <a:pt x="2510" y="3852"/>
                  </a:lnTo>
                  <a:lnTo>
                    <a:pt x="2463" y="3869"/>
                  </a:lnTo>
                  <a:lnTo>
                    <a:pt x="2422" y="3911"/>
                  </a:lnTo>
                  <a:lnTo>
                    <a:pt x="2398" y="4017"/>
                  </a:lnTo>
                  <a:lnTo>
                    <a:pt x="2333" y="4099"/>
                  </a:lnTo>
                  <a:lnTo>
                    <a:pt x="2304" y="4099"/>
                  </a:lnTo>
                  <a:lnTo>
                    <a:pt x="2297" y="4123"/>
                  </a:lnTo>
                  <a:lnTo>
                    <a:pt x="2310" y="4152"/>
                  </a:lnTo>
                  <a:lnTo>
                    <a:pt x="2304" y="4177"/>
                  </a:lnTo>
                  <a:lnTo>
                    <a:pt x="2292" y="4230"/>
                  </a:lnTo>
                  <a:lnTo>
                    <a:pt x="2297" y="4247"/>
                  </a:lnTo>
                  <a:lnTo>
                    <a:pt x="2345" y="4288"/>
                  </a:lnTo>
                  <a:lnTo>
                    <a:pt x="2351" y="4306"/>
                  </a:lnTo>
                  <a:lnTo>
                    <a:pt x="2340" y="4324"/>
                  </a:lnTo>
                  <a:lnTo>
                    <a:pt x="2333" y="4347"/>
                  </a:lnTo>
                  <a:lnTo>
                    <a:pt x="2304" y="4377"/>
                  </a:lnTo>
                  <a:lnTo>
                    <a:pt x="2292" y="4372"/>
                  </a:lnTo>
                  <a:lnTo>
                    <a:pt x="2239" y="4365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  0.7%</a:t>
              </a:r>
            </a:p>
          </p:txBody>
        </p:sp>
        <p:sp>
          <p:nvSpPr>
            <p:cNvPr id="19468" name="Freeform 12"/>
            <p:cNvSpPr>
              <a:spLocks/>
            </p:cNvSpPr>
            <p:nvPr/>
          </p:nvSpPr>
          <p:spPr bwMode="auto">
            <a:xfrm>
              <a:off x="2007968" y="2123920"/>
              <a:ext cx="765524" cy="1195131"/>
            </a:xfrm>
            <a:custGeom>
              <a:avLst/>
              <a:gdLst/>
              <a:ahLst/>
              <a:cxnLst>
                <a:cxn ang="0">
                  <a:pos x="160" y="2050"/>
                </a:cxn>
                <a:cxn ang="0">
                  <a:pos x="201" y="1949"/>
                </a:cxn>
                <a:cxn ang="0">
                  <a:pos x="219" y="1931"/>
                </a:cxn>
                <a:cxn ang="0">
                  <a:pos x="207" y="1878"/>
                </a:cxn>
                <a:cxn ang="0">
                  <a:pos x="154" y="1831"/>
                </a:cxn>
                <a:cxn ang="0">
                  <a:pos x="236" y="1671"/>
                </a:cxn>
                <a:cxn ang="0">
                  <a:pos x="314" y="1618"/>
                </a:cxn>
                <a:cxn ang="0">
                  <a:pos x="343" y="1566"/>
                </a:cxn>
                <a:cxn ang="0">
                  <a:pos x="474" y="1300"/>
                </a:cxn>
                <a:cxn ang="0">
                  <a:pos x="414" y="1264"/>
                </a:cxn>
                <a:cxn ang="0">
                  <a:pos x="385" y="1193"/>
                </a:cxn>
                <a:cxn ang="0">
                  <a:pos x="390" y="1122"/>
                </a:cxn>
                <a:cxn ang="0">
                  <a:pos x="378" y="1069"/>
                </a:cxn>
                <a:cxn ang="0">
                  <a:pos x="390" y="1021"/>
                </a:cxn>
                <a:cxn ang="0">
                  <a:pos x="614" y="0"/>
                </a:cxn>
                <a:cxn ang="0">
                  <a:pos x="804" y="455"/>
                </a:cxn>
                <a:cxn ang="0">
                  <a:pos x="863" y="626"/>
                </a:cxn>
                <a:cxn ang="0">
                  <a:pos x="827" y="685"/>
                </a:cxn>
                <a:cxn ang="0">
                  <a:pos x="880" y="750"/>
                </a:cxn>
                <a:cxn ang="0">
                  <a:pos x="999" y="927"/>
                </a:cxn>
                <a:cxn ang="0">
                  <a:pos x="1034" y="1028"/>
                </a:cxn>
                <a:cxn ang="0">
                  <a:pos x="1075" y="1062"/>
                </a:cxn>
                <a:cxn ang="0">
                  <a:pos x="1159" y="1092"/>
                </a:cxn>
                <a:cxn ang="0">
                  <a:pos x="1099" y="1246"/>
                </a:cxn>
                <a:cxn ang="0">
                  <a:pos x="1070" y="1329"/>
                </a:cxn>
                <a:cxn ang="0">
                  <a:pos x="1075" y="1371"/>
                </a:cxn>
                <a:cxn ang="0">
                  <a:pos x="1029" y="1435"/>
                </a:cxn>
                <a:cxn ang="0">
                  <a:pos x="1017" y="1495"/>
                </a:cxn>
                <a:cxn ang="0">
                  <a:pos x="1093" y="1541"/>
                </a:cxn>
                <a:cxn ang="0">
                  <a:pos x="1187" y="1465"/>
                </a:cxn>
                <a:cxn ang="0">
                  <a:pos x="1212" y="1506"/>
                </a:cxn>
                <a:cxn ang="0">
                  <a:pos x="1235" y="1524"/>
                </a:cxn>
                <a:cxn ang="0">
                  <a:pos x="1230" y="1653"/>
                </a:cxn>
                <a:cxn ang="0">
                  <a:pos x="1283" y="1754"/>
                </a:cxn>
                <a:cxn ang="0">
                  <a:pos x="1258" y="1820"/>
                </a:cxn>
                <a:cxn ang="0">
                  <a:pos x="1324" y="1866"/>
                </a:cxn>
                <a:cxn ang="0">
                  <a:pos x="1359" y="1931"/>
                </a:cxn>
                <a:cxn ang="0">
                  <a:pos x="1347" y="1997"/>
                </a:cxn>
                <a:cxn ang="0">
                  <a:pos x="1407" y="2068"/>
                </a:cxn>
                <a:cxn ang="0">
                  <a:pos x="1448" y="2015"/>
                </a:cxn>
                <a:cxn ang="0">
                  <a:pos x="1537" y="2043"/>
                </a:cxn>
                <a:cxn ang="0">
                  <a:pos x="1584" y="2015"/>
                </a:cxn>
                <a:cxn ang="0">
                  <a:pos x="1678" y="2038"/>
                </a:cxn>
                <a:cxn ang="0">
                  <a:pos x="1725" y="2043"/>
                </a:cxn>
                <a:cxn ang="0">
                  <a:pos x="1803" y="2015"/>
                </a:cxn>
                <a:cxn ang="0">
                  <a:pos x="1879" y="2026"/>
                </a:cxn>
                <a:cxn ang="0">
                  <a:pos x="1920" y="2102"/>
                </a:cxn>
                <a:cxn ang="0">
                  <a:pos x="880" y="2948"/>
                </a:cxn>
              </a:cxnLst>
              <a:rect l="0" t="0" r="r" b="b"/>
              <a:pathLst>
                <a:path w="1920" h="3108">
                  <a:moveTo>
                    <a:pt x="0" y="2771"/>
                  </a:moveTo>
                  <a:lnTo>
                    <a:pt x="160" y="2050"/>
                  </a:lnTo>
                  <a:lnTo>
                    <a:pt x="201" y="1997"/>
                  </a:lnTo>
                  <a:lnTo>
                    <a:pt x="201" y="1949"/>
                  </a:lnTo>
                  <a:lnTo>
                    <a:pt x="213" y="1949"/>
                  </a:lnTo>
                  <a:lnTo>
                    <a:pt x="219" y="1931"/>
                  </a:lnTo>
                  <a:lnTo>
                    <a:pt x="231" y="1908"/>
                  </a:lnTo>
                  <a:lnTo>
                    <a:pt x="207" y="1878"/>
                  </a:lnTo>
                  <a:lnTo>
                    <a:pt x="165" y="1855"/>
                  </a:lnTo>
                  <a:lnTo>
                    <a:pt x="154" y="1831"/>
                  </a:lnTo>
                  <a:lnTo>
                    <a:pt x="165" y="1784"/>
                  </a:lnTo>
                  <a:lnTo>
                    <a:pt x="236" y="1671"/>
                  </a:lnTo>
                  <a:lnTo>
                    <a:pt x="284" y="1653"/>
                  </a:lnTo>
                  <a:lnTo>
                    <a:pt x="314" y="1618"/>
                  </a:lnTo>
                  <a:lnTo>
                    <a:pt x="319" y="1595"/>
                  </a:lnTo>
                  <a:lnTo>
                    <a:pt x="343" y="1566"/>
                  </a:lnTo>
                  <a:lnTo>
                    <a:pt x="479" y="1353"/>
                  </a:lnTo>
                  <a:lnTo>
                    <a:pt x="474" y="1300"/>
                  </a:lnTo>
                  <a:lnTo>
                    <a:pt x="444" y="1275"/>
                  </a:lnTo>
                  <a:lnTo>
                    <a:pt x="414" y="1264"/>
                  </a:lnTo>
                  <a:lnTo>
                    <a:pt x="390" y="1229"/>
                  </a:lnTo>
                  <a:lnTo>
                    <a:pt x="385" y="1193"/>
                  </a:lnTo>
                  <a:lnTo>
                    <a:pt x="378" y="1140"/>
                  </a:lnTo>
                  <a:lnTo>
                    <a:pt x="390" y="1122"/>
                  </a:lnTo>
                  <a:lnTo>
                    <a:pt x="403" y="1105"/>
                  </a:lnTo>
                  <a:lnTo>
                    <a:pt x="378" y="1069"/>
                  </a:lnTo>
                  <a:lnTo>
                    <a:pt x="378" y="1034"/>
                  </a:lnTo>
                  <a:lnTo>
                    <a:pt x="390" y="1021"/>
                  </a:lnTo>
                  <a:lnTo>
                    <a:pt x="621" y="0"/>
                  </a:lnTo>
                  <a:lnTo>
                    <a:pt x="614" y="0"/>
                  </a:lnTo>
                  <a:lnTo>
                    <a:pt x="869" y="65"/>
                  </a:lnTo>
                  <a:lnTo>
                    <a:pt x="804" y="455"/>
                  </a:lnTo>
                  <a:lnTo>
                    <a:pt x="845" y="560"/>
                  </a:lnTo>
                  <a:lnTo>
                    <a:pt x="863" y="626"/>
                  </a:lnTo>
                  <a:lnTo>
                    <a:pt x="845" y="667"/>
                  </a:lnTo>
                  <a:lnTo>
                    <a:pt x="827" y="685"/>
                  </a:lnTo>
                  <a:lnTo>
                    <a:pt x="852" y="709"/>
                  </a:lnTo>
                  <a:lnTo>
                    <a:pt x="880" y="750"/>
                  </a:lnTo>
                  <a:lnTo>
                    <a:pt x="951" y="821"/>
                  </a:lnTo>
                  <a:lnTo>
                    <a:pt x="999" y="927"/>
                  </a:lnTo>
                  <a:lnTo>
                    <a:pt x="1011" y="975"/>
                  </a:lnTo>
                  <a:lnTo>
                    <a:pt x="1034" y="1028"/>
                  </a:lnTo>
                  <a:lnTo>
                    <a:pt x="1075" y="1028"/>
                  </a:lnTo>
                  <a:lnTo>
                    <a:pt x="1075" y="1062"/>
                  </a:lnTo>
                  <a:lnTo>
                    <a:pt x="1141" y="1069"/>
                  </a:lnTo>
                  <a:lnTo>
                    <a:pt x="1159" y="1092"/>
                  </a:lnTo>
                  <a:lnTo>
                    <a:pt x="1093" y="1222"/>
                  </a:lnTo>
                  <a:lnTo>
                    <a:pt x="1099" y="1246"/>
                  </a:lnTo>
                  <a:lnTo>
                    <a:pt x="1075" y="1264"/>
                  </a:lnTo>
                  <a:lnTo>
                    <a:pt x="1070" y="1329"/>
                  </a:lnTo>
                  <a:lnTo>
                    <a:pt x="1075" y="1335"/>
                  </a:lnTo>
                  <a:lnTo>
                    <a:pt x="1075" y="1371"/>
                  </a:lnTo>
                  <a:lnTo>
                    <a:pt x="1029" y="1399"/>
                  </a:lnTo>
                  <a:lnTo>
                    <a:pt x="1029" y="1435"/>
                  </a:lnTo>
                  <a:lnTo>
                    <a:pt x="1034" y="1459"/>
                  </a:lnTo>
                  <a:lnTo>
                    <a:pt x="1017" y="1495"/>
                  </a:lnTo>
                  <a:lnTo>
                    <a:pt x="1075" y="1548"/>
                  </a:lnTo>
                  <a:lnTo>
                    <a:pt x="1093" y="1541"/>
                  </a:lnTo>
                  <a:lnTo>
                    <a:pt x="1176" y="1477"/>
                  </a:lnTo>
                  <a:lnTo>
                    <a:pt x="1187" y="1465"/>
                  </a:lnTo>
                  <a:lnTo>
                    <a:pt x="1200" y="1477"/>
                  </a:lnTo>
                  <a:lnTo>
                    <a:pt x="1212" y="1506"/>
                  </a:lnTo>
                  <a:lnTo>
                    <a:pt x="1223" y="1513"/>
                  </a:lnTo>
                  <a:lnTo>
                    <a:pt x="1235" y="1524"/>
                  </a:lnTo>
                  <a:lnTo>
                    <a:pt x="1230" y="1577"/>
                  </a:lnTo>
                  <a:lnTo>
                    <a:pt x="1230" y="1653"/>
                  </a:lnTo>
                  <a:lnTo>
                    <a:pt x="1247" y="1706"/>
                  </a:lnTo>
                  <a:lnTo>
                    <a:pt x="1283" y="1754"/>
                  </a:lnTo>
                  <a:lnTo>
                    <a:pt x="1276" y="1784"/>
                  </a:lnTo>
                  <a:lnTo>
                    <a:pt x="1258" y="1820"/>
                  </a:lnTo>
                  <a:lnTo>
                    <a:pt x="1288" y="1866"/>
                  </a:lnTo>
                  <a:lnTo>
                    <a:pt x="1324" y="1866"/>
                  </a:lnTo>
                  <a:lnTo>
                    <a:pt x="1354" y="1908"/>
                  </a:lnTo>
                  <a:lnTo>
                    <a:pt x="1359" y="1931"/>
                  </a:lnTo>
                  <a:lnTo>
                    <a:pt x="1347" y="1985"/>
                  </a:lnTo>
                  <a:lnTo>
                    <a:pt x="1347" y="1997"/>
                  </a:lnTo>
                  <a:lnTo>
                    <a:pt x="1371" y="2043"/>
                  </a:lnTo>
                  <a:lnTo>
                    <a:pt x="1407" y="2068"/>
                  </a:lnTo>
                  <a:lnTo>
                    <a:pt x="1425" y="2026"/>
                  </a:lnTo>
                  <a:lnTo>
                    <a:pt x="1448" y="2015"/>
                  </a:lnTo>
                  <a:lnTo>
                    <a:pt x="1507" y="2038"/>
                  </a:lnTo>
                  <a:lnTo>
                    <a:pt x="1537" y="2043"/>
                  </a:lnTo>
                  <a:lnTo>
                    <a:pt x="1566" y="2020"/>
                  </a:lnTo>
                  <a:lnTo>
                    <a:pt x="1584" y="2015"/>
                  </a:lnTo>
                  <a:lnTo>
                    <a:pt x="1601" y="2032"/>
                  </a:lnTo>
                  <a:lnTo>
                    <a:pt x="1678" y="2038"/>
                  </a:lnTo>
                  <a:lnTo>
                    <a:pt x="1714" y="2056"/>
                  </a:lnTo>
                  <a:lnTo>
                    <a:pt x="1725" y="2043"/>
                  </a:lnTo>
                  <a:lnTo>
                    <a:pt x="1808" y="2050"/>
                  </a:lnTo>
                  <a:lnTo>
                    <a:pt x="1803" y="2015"/>
                  </a:lnTo>
                  <a:lnTo>
                    <a:pt x="1838" y="1985"/>
                  </a:lnTo>
                  <a:lnTo>
                    <a:pt x="1879" y="2026"/>
                  </a:lnTo>
                  <a:lnTo>
                    <a:pt x="1891" y="2079"/>
                  </a:lnTo>
                  <a:lnTo>
                    <a:pt x="1920" y="2102"/>
                  </a:lnTo>
                  <a:lnTo>
                    <a:pt x="1773" y="3108"/>
                  </a:lnTo>
                  <a:lnTo>
                    <a:pt x="880" y="2948"/>
                  </a:lnTo>
                  <a:lnTo>
                    <a:pt x="0" y="2771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1.8%</a:t>
              </a:r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auto">
            <a:xfrm>
              <a:off x="2328139" y="2149447"/>
              <a:ext cx="1309575" cy="800622"/>
            </a:xfrm>
            <a:custGeom>
              <a:avLst/>
              <a:gdLst/>
              <a:ahLst/>
              <a:cxnLst>
                <a:cxn ang="0">
                  <a:pos x="1146" y="1837"/>
                </a:cxn>
                <a:cxn ang="0">
                  <a:pos x="1087" y="2014"/>
                </a:cxn>
                <a:cxn ang="0">
                  <a:pos x="1034" y="1920"/>
                </a:cxn>
                <a:cxn ang="0">
                  <a:pos x="1004" y="1985"/>
                </a:cxn>
                <a:cxn ang="0">
                  <a:pos x="910" y="1991"/>
                </a:cxn>
                <a:cxn ang="0">
                  <a:pos x="797" y="1967"/>
                </a:cxn>
                <a:cxn ang="0">
                  <a:pos x="762" y="1955"/>
                </a:cxn>
                <a:cxn ang="0">
                  <a:pos x="703" y="1973"/>
                </a:cxn>
                <a:cxn ang="0">
                  <a:pos x="621" y="1961"/>
                </a:cxn>
                <a:cxn ang="0">
                  <a:pos x="567" y="1978"/>
                </a:cxn>
                <a:cxn ang="0">
                  <a:pos x="543" y="1920"/>
                </a:cxn>
                <a:cxn ang="0">
                  <a:pos x="550" y="1843"/>
                </a:cxn>
                <a:cxn ang="0">
                  <a:pos x="484" y="1801"/>
                </a:cxn>
                <a:cxn ang="0">
                  <a:pos x="472" y="1719"/>
                </a:cxn>
                <a:cxn ang="0">
                  <a:pos x="443" y="1641"/>
                </a:cxn>
                <a:cxn ang="0">
                  <a:pos x="426" y="1512"/>
                </a:cxn>
                <a:cxn ang="0">
                  <a:pos x="419" y="1448"/>
                </a:cxn>
                <a:cxn ang="0">
                  <a:pos x="396" y="1412"/>
                </a:cxn>
                <a:cxn ang="0">
                  <a:pos x="372" y="1412"/>
                </a:cxn>
                <a:cxn ang="0">
                  <a:pos x="271" y="1483"/>
                </a:cxn>
                <a:cxn ang="0">
                  <a:pos x="230" y="1394"/>
                </a:cxn>
                <a:cxn ang="0">
                  <a:pos x="225" y="1334"/>
                </a:cxn>
                <a:cxn ang="0">
                  <a:pos x="271" y="1270"/>
                </a:cxn>
                <a:cxn ang="0">
                  <a:pos x="271" y="1199"/>
                </a:cxn>
                <a:cxn ang="0">
                  <a:pos x="289" y="1157"/>
                </a:cxn>
                <a:cxn ang="0">
                  <a:pos x="337" y="1004"/>
                </a:cxn>
                <a:cxn ang="0">
                  <a:pos x="271" y="963"/>
                </a:cxn>
                <a:cxn ang="0">
                  <a:pos x="207" y="910"/>
                </a:cxn>
                <a:cxn ang="0">
                  <a:pos x="147" y="756"/>
                </a:cxn>
                <a:cxn ang="0">
                  <a:pos x="48" y="644"/>
                </a:cxn>
                <a:cxn ang="0">
                  <a:pos x="41" y="602"/>
                </a:cxn>
                <a:cxn ang="0">
                  <a:pos x="41" y="495"/>
                </a:cxn>
                <a:cxn ang="0">
                  <a:pos x="65" y="0"/>
                </a:cxn>
                <a:cxn ang="0">
                  <a:pos x="1169" y="188"/>
                </a:cxn>
                <a:cxn ang="0">
                  <a:pos x="3279" y="461"/>
                </a:cxn>
                <a:cxn ang="0">
                  <a:pos x="3149" y="2085"/>
                </a:cxn>
              </a:cxnLst>
              <a:rect l="0" t="0" r="r" b="b"/>
              <a:pathLst>
                <a:path w="3279" h="2085">
                  <a:moveTo>
                    <a:pt x="3149" y="2085"/>
                  </a:moveTo>
                  <a:lnTo>
                    <a:pt x="1146" y="1837"/>
                  </a:lnTo>
                  <a:lnTo>
                    <a:pt x="1116" y="2037"/>
                  </a:lnTo>
                  <a:lnTo>
                    <a:pt x="1087" y="2014"/>
                  </a:lnTo>
                  <a:lnTo>
                    <a:pt x="1075" y="1961"/>
                  </a:lnTo>
                  <a:lnTo>
                    <a:pt x="1034" y="1920"/>
                  </a:lnTo>
                  <a:lnTo>
                    <a:pt x="999" y="1950"/>
                  </a:lnTo>
                  <a:lnTo>
                    <a:pt x="1004" y="1985"/>
                  </a:lnTo>
                  <a:lnTo>
                    <a:pt x="921" y="1978"/>
                  </a:lnTo>
                  <a:lnTo>
                    <a:pt x="910" y="1991"/>
                  </a:lnTo>
                  <a:lnTo>
                    <a:pt x="874" y="1973"/>
                  </a:lnTo>
                  <a:lnTo>
                    <a:pt x="797" y="1967"/>
                  </a:lnTo>
                  <a:lnTo>
                    <a:pt x="780" y="1950"/>
                  </a:lnTo>
                  <a:lnTo>
                    <a:pt x="762" y="1955"/>
                  </a:lnTo>
                  <a:lnTo>
                    <a:pt x="733" y="1978"/>
                  </a:lnTo>
                  <a:lnTo>
                    <a:pt x="703" y="1973"/>
                  </a:lnTo>
                  <a:lnTo>
                    <a:pt x="644" y="1950"/>
                  </a:lnTo>
                  <a:lnTo>
                    <a:pt x="621" y="1961"/>
                  </a:lnTo>
                  <a:lnTo>
                    <a:pt x="603" y="2003"/>
                  </a:lnTo>
                  <a:lnTo>
                    <a:pt x="567" y="1978"/>
                  </a:lnTo>
                  <a:lnTo>
                    <a:pt x="543" y="1932"/>
                  </a:lnTo>
                  <a:lnTo>
                    <a:pt x="543" y="1920"/>
                  </a:lnTo>
                  <a:lnTo>
                    <a:pt x="555" y="1866"/>
                  </a:lnTo>
                  <a:lnTo>
                    <a:pt x="550" y="1843"/>
                  </a:lnTo>
                  <a:lnTo>
                    <a:pt x="520" y="1801"/>
                  </a:lnTo>
                  <a:lnTo>
                    <a:pt x="484" y="1801"/>
                  </a:lnTo>
                  <a:lnTo>
                    <a:pt x="454" y="1755"/>
                  </a:lnTo>
                  <a:lnTo>
                    <a:pt x="472" y="1719"/>
                  </a:lnTo>
                  <a:lnTo>
                    <a:pt x="479" y="1689"/>
                  </a:lnTo>
                  <a:lnTo>
                    <a:pt x="443" y="1641"/>
                  </a:lnTo>
                  <a:lnTo>
                    <a:pt x="426" y="1588"/>
                  </a:lnTo>
                  <a:lnTo>
                    <a:pt x="426" y="1512"/>
                  </a:lnTo>
                  <a:lnTo>
                    <a:pt x="431" y="1459"/>
                  </a:lnTo>
                  <a:lnTo>
                    <a:pt x="419" y="1448"/>
                  </a:lnTo>
                  <a:lnTo>
                    <a:pt x="408" y="1441"/>
                  </a:lnTo>
                  <a:lnTo>
                    <a:pt x="396" y="1412"/>
                  </a:lnTo>
                  <a:lnTo>
                    <a:pt x="383" y="1400"/>
                  </a:lnTo>
                  <a:lnTo>
                    <a:pt x="372" y="1412"/>
                  </a:lnTo>
                  <a:lnTo>
                    <a:pt x="289" y="1476"/>
                  </a:lnTo>
                  <a:lnTo>
                    <a:pt x="271" y="1483"/>
                  </a:lnTo>
                  <a:lnTo>
                    <a:pt x="213" y="1430"/>
                  </a:lnTo>
                  <a:lnTo>
                    <a:pt x="230" y="1394"/>
                  </a:lnTo>
                  <a:lnTo>
                    <a:pt x="225" y="1370"/>
                  </a:lnTo>
                  <a:lnTo>
                    <a:pt x="225" y="1334"/>
                  </a:lnTo>
                  <a:lnTo>
                    <a:pt x="271" y="1306"/>
                  </a:lnTo>
                  <a:lnTo>
                    <a:pt x="271" y="1270"/>
                  </a:lnTo>
                  <a:lnTo>
                    <a:pt x="266" y="1264"/>
                  </a:lnTo>
                  <a:lnTo>
                    <a:pt x="271" y="1199"/>
                  </a:lnTo>
                  <a:lnTo>
                    <a:pt x="295" y="1181"/>
                  </a:lnTo>
                  <a:lnTo>
                    <a:pt x="289" y="1157"/>
                  </a:lnTo>
                  <a:lnTo>
                    <a:pt x="355" y="1027"/>
                  </a:lnTo>
                  <a:lnTo>
                    <a:pt x="337" y="1004"/>
                  </a:lnTo>
                  <a:lnTo>
                    <a:pt x="271" y="997"/>
                  </a:lnTo>
                  <a:lnTo>
                    <a:pt x="271" y="963"/>
                  </a:lnTo>
                  <a:lnTo>
                    <a:pt x="230" y="963"/>
                  </a:lnTo>
                  <a:lnTo>
                    <a:pt x="207" y="910"/>
                  </a:lnTo>
                  <a:lnTo>
                    <a:pt x="195" y="862"/>
                  </a:lnTo>
                  <a:lnTo>
                    <a:pt x="147" y="756"/>
                  </a:lnTo>
                  <a:lnTo>
                    <a:pt x="76" y="685"/>
                  </a:lnTo>
                  <a:lnTo>
                    <a:pt x="48" y="644"/>
                  </a:lnTo>
                  <a:lnTo>
                    <a:pt x="23" y="620"/>
                  </a:lnTo>
                  <a:lnTo>
                    <a:pt x="41" y="602"/>
                  </a:lnTo>
                  <a:lnTo>
                    <a:pt x="59" y="561"/>
                  </a:lnTo>
                  <a:lnTo>
                    <a:pt x="41" y="495"/>
                  </a:lnTo>
                  <a:lnTo>
                    <a:pt x="0" y="390"/>
                  </a:lnTo>
                  <a:lnTo>
                    <a:pt x="65" y="0"/>
                  </a:lnTo>
                  <a:lnTo>
                    <a:pt x="366" y="53"/>
                  </a:lnTo>
                  <a:lnTo>
                    <a:pt x="1169" y="188"/>
                  </a:lnTo>
                  <a:lnTo>
                    <a:pt x="1996" y="330"/>
                  </a:lnTo>
                  <a:lnTo>
                    <a:pt x="3279" y="461"/>
                  </a:lnTo>
                  <a:lnTo>
                    <a:pt x="3178" y="1689"/>
                  </a:lnTo>
                  <a:lnTo>
                    <a:pt x="3149" y="2085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1.0%</a:t>
              </a:r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auto">
            <a:xfrm>
              <a:off x="2689236" y="2856082"/>
              <a:ext cx="895518" cy="712438"/>
            </a:xfrm>
            <a:custGeom>
              <a:avLst/>
              <a:gdLst/>
              <a:ahLst/>
              <a:cxnLst>
                <a:cxn ang="0">
                  <a:pos x="2104" y="1855"/>
                </a:cxn>
                <a:cxn ang="0">
                  <a:pos x="2175" y="1046"/>
                </a:cxn>
                <a:cxn ang="0">
                  <a:pos x="2246" y="248"/>
                </a:cxn>
                <a:cxn ang="0">
                  <a:pos x="243" y="0"/>
                </a:cxn>
                <a:cxn ang="0">
                  <a:pos x="213" y="200"/>
                </a:cxn>
                <a:cxn ang="0">
                  <a:pos x="66" y="1206"/>
                </a:cxn>
                <a:cxn ang="0">
                  <a:pos x="0" y="1595"/>
                </a:cxn>
                <a:cxn ang="0">
                  <a:pos x="598" y="1690"/>
                </a:cxn>
                <a:cxn ang="0">
                  <a:pos x="2104" y="1855"/>
                </a:cxn>
              </a:cxnLst>
              <a:rect l="0" t="0" r="r" b="b"/>
              <a:pathLst>
                <a:path w="2246" h="1855">
                  <a:moveTo>
                    <a:pt x="2104" y="1855"/>
                  </a:moveTo>
                  <a:lnTo>
                    <a:pt x="2175" y="1046"/>
                  </a:lnTo>
                  <a:lnTo>
                    <a:pt x="2246" y="248"/>
                  </a:lnTo>
                  <a:lnTo>
                    <a:pt x="243" y="0"/>
                  </a:lnTo>
                  <a:lnTo>
                    <a:pt x="213" y="200"/>
                  </a:lnTo>
                  <a:lnTo>
                    <a:pt x="66" y="1206"/>
                  </a:lnTo>
                  <a:lnTo>
                    <a:pt x="0" y="1595"/>
                  </a:lnTo>
                  <a:lnTo>
                    <a:pt x="598" y="1690"/>
                  </a:lnTo>
                  <a:lnTo>
                    <a:pt x="2104" y="185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-0.2%</a:t>
              </a:r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auto">
            <a:xfrm>
              <a:off x="1540951" y="3109033"/>
              <a:ext cx="818484" cy="1211376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0" y="1194"/>
                </a:cxn>
                <a:cxn ang="0">
                  <a:pos x="1329" y="3149"/>
                </a:cxn>
                <a:cxn ang="0">
                  <a:pos x="1329" y="3126"/>
                </a:cxn>
                <a:cxn ang="0">
                  <a:pos x="1341" y="3096"/>
                </a:cxn>
                <a:cxn ang="0">
                  <a:pos x="1364" y="3020"/>
                </a:cxn>
                <a:cxn ang="0">
                  <a:pos x="1352" y="2984"/>
                </a:cxn>
                <a:cxn ang="0">
                  <a:pos x="1370" y="2795"/>
                </a:cxn>
                <a:cxn ang="0">
                  <a:pos x="1359" y="2718"/>
                </a:cxn>
                <a:cxn ang="0">
                  <a:pos x="1370" y="2700"/>
                </a:cxn>
                <a:cxn ang="0">
                  <a:pos x="1417" y="2688"/>
                </a:cxn>
                <a:cxn ang="0">
                  <a:pos x="1483" y="2706"/>
                </a:cxn>
                <a:cxn ang="0">
                  <a:pos x="1506" y="2736"/>
                </a:cxn>
                <a:cxn ang="0">
                  <a:pos x="1506" y="2747"/>
                </a:cxn>
                <a:cxn ang="0">
                  <a:pos x="1529" y="2771"/>
                </a:cxn>
                <a:cxn ang="0">
                  <a:pos x="1565" y="2771"/>
                </a:cxn>
                <a:cxn ang="0">
                  <a:pos x="1625" y="2600"/>
                </a:cxn>
                <a:cxn ang="0">
                  <a:pos x="1660" y="2387"/>
                </a:cxn>
                <a:cxn ang="0">
                  <a:pos x="2049" y="385"/>
                </a:cxn>
                <a:cxn ang="0">
                  <a:pos x="1169" y="208"/>
                </a:cxn>
                <a:cxn ang="0">
                  <a:pos x="307" y="0"/>
                </a:cxn>
              </a:cxnLst>
              <a:rect l="0" t="0" r="r" b="b"/>
              <a:pathLst>
                <a:path w="2049" h="3149">
                  <a:moveTo>
                    <a:pt x="307" y="0"/>
                  </a:moveTo>
                  <a:lnTo>
                    <a:pt x="0" y="1194"/>
                  </a:lnTo>
                  <a:lnTo>
                    <a:pt x="1329" y="3149"/>
                  </a:lnTo>
                  <a:lnTo>
                    <a:pt x="1329" y="3126"/>
                  </a:lnTo>
                  <a:lnTo>
                    <a:pt x="1341" y="3096"/>
                  </a:lnTo>
                  <a:lnTo>
                    <a:pt x="1364" y="3020"/>
                  </a:lnTo>
                  <a:lnTo>
                    <a:pt x="1352" y="2984"/>
                  </a:lnTo>
                  <a:lnTo>
                    <a:pt x="1370" y="2795"/>
                  </a:lnTo>
                  <a:lnTo>
                    <a:pt x="1359" y="2718"/>
                  </a:lnTo>
                  <a:lnTo>
                    <a:pt x="1370" y="2700"/>
                  </a:lnTo>
                  <a:lnTo>
                    <a:pt x="1417" y="2688"/>
                  </a:lnTo>
                  <a:lnTo>
                    <a:pt x="1483" y="2706"/>
                  </a:lnTo>
                  <a:lnTo>
                    <a:pt x="1506" y="2736"/>
                  </a:lnTo>
                  <a:lnTo>
                    <a:pt x="1506" y="2747"/>
                  </a:lnTo>
                  <a:lnTo>
                    <a:pt x="1529" y="2771"/>
                  </a:lnTo>
                  <a:lnTo>
                    <a:pt x="1565" y="2771"/>
                  </a:lnTo>
                  <a:lnTo>
                    <a:pt x="1625" y="2600"/>
                  </a:lnTo>
                  <a:lnTo>
                    <a:pt x="1660" y="2387"/>
                  </a:lnTo>
                  <a:lnTo>
                    <a:pt x="2049" y="385"/>
                  </a:lnTo>
                  <a:lnTo>
                    <a:pt x="1169" y="208"/>
                  </a:lnTo>
                  <a:lnTo>
                    <a:pt x="307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2.0%</a:t>
              </a:r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auto">
            <a:xfrm>
              <a:off x="1964637" y="4028008"/>
              <a:ext cx="876260" cy="973510"/>
            </a:xfrm>
            <a:custGeom>
              <a:avLst/>
              <a:gdLst/>
              <a:ahLst/>
              <a:cxnLst>
                <a:cxn ang="0">
                  <a:pos x="1866" y="2535"/>
                </a:cxn>
                <a:cxn ang="0">
                  <a:pos x="2192" y="254"/>
                </a:cxn>
                <a:cxn ang="0">
                  <a:pos x="597" y="6"/>
                </a:cxn>
                <a:cxn ang="0">
                  <a:pos x="597" y="0"/>
                </a:cxn>
                <a:cxn ang="0">
                  <a:pos x="562" y="213"/>
                </a:cxn>
                <a:cxn ang="0">
                  <a:pos x="502" y="384"/>
                </a:cxn>
                <a:cxn ang="0">
                  <a:pos x="466" y="384"/>
                </a:cxn>
                <a:cxn ang="0">
                  <a:pos x="443" y="360"/>
                </a:cxn>
                <a:cxn ang="0">
                  <a:pos x="443" y="349"/>
                </a:cxn>
                <a:cxn ang="0">
                  <a:pos x="420" y="319"/>
                </a:cxn>
                <a:cxn ang="0">
                  <a:pos x="354" y="301"/>
                </a:cxn>
                <a:cxn ang="0">
                  <a:pos x="307" y="313"/>
                </a:cxn>
                <a:cxn ang="0">
                  <a:pos x="296" y="331"/>
                </a:cxn>
                <a:cxn ang="0">
                  <a:pos x="307" y="408"/>
                </a:cxn>
                <a:cxn ang="0">
                  <a:pos x="289" y="597"/>
                </a:cxn>
                <a:cxn ang="0">
                  <a:pos x="301" y="633"/>
                </a:cxn>
                <a:cxn ang="0">
                  <a:pos x="278" y="709"/>
                </a:cxn>
                <a:cxn ang="0">
                  <a:pos x="266" y="739"/>
                </a:cxn>
                <a:cxn ang="0">
                  <a:pos x="266" y="762"/>
                </a:cxn>
                <a:cxn ang="0">
                  <a:pos x="266" y="821"/>
                </a:cxn>
                <a:cxn ang="0">
                  <a:pos x="266" y="839"/>
                </a:cxn>
                <a:cxn ang="0">
                  <a:pos x="266" y="857"/>
                </a:cxn>
                <a:cxn ang="0">
                  <a:pos x="289" y="904"/>
                </a:cxn>
                <a:cxn ang="0">
                  <a:pos x="289" y="945"/>
                </a:cxn>
                <a:cxn ang="0">
                  <a:pos x="301" y="975"/>
                </a:cxn>
                <a:cxn ang="0">
                  <a:pos x="313" y="1022"/>
                </a:cxn>
                <a:cxn ang="0">
                  <a:pos x="331" y="1034"/>
                </a:cxn>
                <a:cxn ang="0">
                  <a:pos x="354" y="1057"/>
                </a:cxn>
                <a:cxn ang="0">
                  <a:pos x="354" y="1099"/>
                </a:cxn>
                <a:cxn ang="0">
                  <a:pos x="354" y="1110"/>
                </a:cxn>
                <a:cxn ang="0">
                  <a:pos x="337" y="1099"/>
                </a:cxn>
                <a:cxn ang="0">
                  <a:pos x="301" y="1135"/>
                </a:cxn>
                <a:cxn ang="0">
                  <a:pos x="254" y="1152"/>
                </a:cxn>
                <a:cxn ang="0">
                  <a:pos x="213" y="1194"/>
                </a:cxn>
                <a:cxn ang="0">
                  <a:pos x="189" y="1300"/>
                </a:cxn>
                <a:cxn ang="0">
                  <a:pos x="124" y="1382"/>
                </a:cxn>
                <a:cxn ang="0">
                  <a:pos x="95" y="1382"/>
                </a:cxn>
                <a:cxn ang="0">
                  <a:pos x="88" y="1406"/>
                </a:cxn>
                <a:cxn ang="0">
                  <a:pos x="101" y="1435"/>
                </a:cxn>
                <a:cxn ang="0">
                  <a:pos x="95" y="1460"/>
                </a:cxn>
                <a:cxn ang="0">
                  <a:pos x="83" y="1513"/>
                </a:cxn>
                <a:cxn ang="0">
                  <a:pos x="88" y="1530"/>
                </a:cxn>
                <a:cxn ang="0">
                  <a:pos x="136" y="1571"/>
                </a:cxn>
                <a:cxn ang="0">
                  <a:pos x="142" y="1589"/>
                </a:cxn>
                <a:cxn ang="0">
                  <a:pos x="131" y="1607"/>
                </a:cxn>
                <a:cxn ang="0">
                  <a:pos x="124" y="1630"/>
                </a:cxn>
                <a:cxn ang="0">
                  <a:pos x="95" y="1660"/>
                </a:cxn>
                <a:cxn ang="0">
                  <a:pos x="83" y="1655"/>
                </a:cxn>
                <a:cxn ang="0">
                  <a:pos x="30" y="1648"/>
                </a:cxn>
                <a:cxn ang="0">
                  <a:pos x="0" y="1743"/>
                </a:cxn>
                <a:cxn ang="0">
                  <a:pos x="1181" y="2428"/>
                </a:cxn>
                <a:cxn ang="0">
                  <a:pos x="1866" y="2535"/>
                </a:cxn>
              </a:cxnLst>
              <a:rect l="0" t="0" r="r" b="b"/>
              <a:pathLst>
                <a:path w="2192" h="2535">
                  <a:moveTo>
                    <a:pt x="1866" y="2535"/>
                  </a:moveTo>
                  <a:lnTo>
                    <a:pt x="2192" y="254"/>
                  </a:lnTo>
                  <a:lnTo>
                    <a:pt x="597" y="6"/>
                  </a:lnTo>
                  <a:lnTo>
                    <a:pt x="597" y="0"/>
                  </a:lnTo>
                  <a:lnTo>
                    <a:pt x="562" y="213"/>
                  </a:lnTo>
                  <a:lnTo>
                    <a:pt x="502" y="384"/>
                  </a:lnTo>
                  <a:lnTo>
                    <a:pt x="466" y="384"/>
                  </a:lnTo>
                  <a:lnTo>
                    <a:pt x="443" y="360"/>
                  </a:lnTo>
                  <a:lnTo>
                    <a:pt x="443" y="349"/>
                  </a:lnTo>
                  <a:lnTo>
                    <a:pt x="420" y="319"/>
                  </a:lnTo>
                  <a:lnTo>
                    <a:pt x="354" y="301"/>
                  </a:lnTo>
                  <a:lnTo>
                    <a:pt x="307" y="313"/>
                  </a:lnTo>
                  <a:lnTo>
                    <a:pt x="296" y="331"/>
                  </a:lnTo>
                  <a:lnTo>
                    <a:pt x="307" y="408"/>
                  </a:lnTo>
                  <a:lnTo>
                    <a:pt x="289" y="597"/>
                  </a:lnTo>
                  <a:lnTo>
                    <a:pt x="301" y="633"/>
                  </a:lnTo>
                  <a:lnTo>
                    <a:pt x="278" y="709"/>
                  </a:lnTo>
                  <a:lnTo>
                    <a:pt x="266" y="739"/>
                  </a:lnTo>
                  <a:lnTo>
                    <a:pt x="266" y="762"/>
                  </a:lnTo>
                  <a:lnTo>
                    <a:pt x="266" y="821"/>
                  </a:lnTo>
                  <a:lnTo>
                    <a:pt x="266" y="839"/>
                  </a:lnTo>
                  <a:lnTo>
                    <a:pt x="266" y="857"/>
                  </a:lnTo>
                  <a:lnTo>
                    <a:pt x="289" y="904"/>
                  </a:lnTo>
                  <a:lnTo>
                    <a:pt x="289" y="945"/>
                  </a:lnTo>
                  <a:lnTo>
                    <a:pt x="301" y="975"/>
                  </a:lnTo>
                  <a:lnTo>
                    <a:pt x="313" y="1022"/>
                  </a:lnTo>
                  <a:lnTo>
                    <a:pt x="331" y="1034"/>
                  </a:lnTo>
                  <a:lnTo>
                    <a:pt x="354" y="1057"/>
                  </a:lnTo>
                  <a:lnTo>
                    <a:pt x="354" y="1099"/>
                  </a:lnTo>
                  <a:lnTo>
                    <a:pt x="354" y="1110"/>
                  </a:lnTo>
                  <a:lnTo>
                    <a:pt x="337" y="1099"/>
                  </a:lnTo>
                  <a:lnTo>
                    <a:pt x="301" y="1135"/>
                  </a:lnTo>
                  <a:lnTo>
                    <a:pt x="254" y="1152"/>
                  </a:lnTo>
                  <a:lnTo>
                    <a:pt x="213" y="1194"/>
                  </a:lnTo>
                  <a:lnTo>
                    <a:pt x="189" y="1300"/>
                  </a:lnTo>
                  <a:lnTo>
                    <a:pt x="124" y="1382"/>
                  </a:lnTo>
                  <a:lnTo>
                    <a:pt x="95" y="1382"/>
                  </a:lnTo>
                  <a:lnTo>
                    <a:pt x="88" y="1406"/>
                  </a:lnTo>
                  <a:lnTo>
                    <a:pt x="101" y="1435"/>
                  </a:lnTo>
                  <a:lnTo>
                    <a:pt x="95" y="1460"/>
                  </a:lnTo>
                  <a:lnTo>
                    <a:pt x="83" y="1513"/>
                  </a:lnTo>
                  <a:lnTo>
                    <a:pt x="88" y="1530"/>
                  </a:lnTo>
                  <a:lnTo>
                    <a:pt x="136" y="1571"/>
                  </a:lnTo>
                  <a:lnTo>
                    <a:pt x="142" y="1589"/>
                  </a:lnTo>
                  <a:lnTo>
                    <a:pt x="131" y="1607"/>
                  </a:lnTo>
                  <a:lnTo>
                    <a:pt x="124" y="1630"/>
                  </a:lnTo>
                  <a:lnTo>
                    <a:pt x="95" y="1660"/>
                  </a:lnTo>
                  <a:lnTo>
                    <a:pt x="83" y="1655"/>
                  </a:lnTo>
                  <a:lnTo>
                    <a:pt x="30" y="1648"/>
                  </a:lnTo>
                  <a:lnTo>
                    <a:pt x="0" y="1743"/>
                  </a:lnTo>
                  <a:lnTo>
                    <a:pt x="1181" y="2428"/>
                  </a:lnTo>
                  <a:lnTo>
                    <a:pt x="1866" y="2535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1.7%</a:t>
              </a:r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auto">
            <a:xfrm>
              <a:off x="2840896" y="3505862"/>
              <a:ext cx="930424" cy="711277"/>
            </a:xfrm>
            <a:custGeom>
              <a:avLst/>
              <a:gdLst/>
              <a:ahLst/>
              <a:cxnLst>
                <a:cxn ang="0">
                  <a:pos x="0" y="1612"/>
                </a:cxn>
                <a:cxn ang="0">
                  <a:pos x="219" y="0"/>
                </a:cxn>
                <a:cxn ang="0">
                  <a:pos x="1725" y="165"/>
                </a:cxn>
                <a:cxn ang="0">
                  <a:pos x="2334" y="218"/>
                </a:cxn>
                <a:cxn ang="0">
                  <a:pos x="2309" y="620"/>
                </a:cxn>
                <a:cxn ang="0">
                  <a:pos x="2238" y="1849"/>
                </a:cxn>
                <a:cxn ang="0">
                  <a:pos x="1926" y="1824"/>
                </a:cxn>
                <a:cxn ang="0">
                  <a:pos x="0" y="1612"/>
                </a:cxn>
              </a:cxnLst>
              <a:rect l="0" t="0" r="r" b="b"/>
              <a:pathLst>
                <a:path w="2334" h="1849">
                  <a:moveTo>
                    <a:pt x="0" y="1612"/>
                  </a:moveTo>
                  <a:lnTo>
                    <a:pt x="219" y="0"/>
                  </a:lnTo>
                  <a:lnTo>
                    <a:pt x="1725" y="165"/>
                  </a:lnTo>
                  <a:lnTo>
                    <a:pt x="2334" y="218"/>
                  </a:lnTo>
                  <a:lnTo>
                    <a:pt x="2309" y="620"/>
                  </a:lnTo>
                  <a:lnTo>
                    <a:pt x="2238" y="1849"/>
                  </a:lnTo>
                  <a:lnTo>
                    <a:pt x="1926" y="1824"/>
                  </a:lnTo>
                  <a:lnTo>
                    <a:pt x="0" y="161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1.7%</a:t>
              </a:r>
            </a:p>
          </p:txBody>
        </p:sp>
        <p:sp>
          <p:nvSpPr>
            <p:cNvPr id="19479" name="Freeform 23"/>
            <p:cNvSpPr>
              <a:spLocks/>
            </p:cNvSpPr>
            <p:nvPr/>
          </p:nvSpPr>
          <p:spPr bwMode="auto">
            <a:xfrm>
              <a:off x="2710901" y="4124315"/>
              <a:ext cx="897925" cy="891127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2281"/>
                </a:cxn>
                <a:cxn ang="0">
                  <a:pos x="296" y="2316"/>
                </a:cxn>
                <a:cxn ang="0">
                  <a:pos x="320" y="2132"/>
                </a:cxn>
                <a:cxn ang="0">
                  <a:pos x="875" y="2203"/>
                </a:cxn>
                <a:cxn ang="0">
                  <a:pos x="875" y="2198"/>
                </a:cxn>
                <a:cxn ang="0">
                  <a:pos x="857" y="2168"/>
                </a:cxn>
                <a:cxn ang="0">
                  <a:pos x="875" y="2144"/>
                </a:cxn>
                <a:cxn ang="0">
                  <a:pos x="870" y="2132"/>
                </a:cxn>
                <a:cxn ang="0">
                  <a:pos x="857" y="2121"/>
                </a:cxn>
                <a:cxn ang="0">
                  <a:pos x="863" y="2114"/>
                </a:cxn>
                <a:cxn ang="0">
                  <a:pos x="2074" y="2233"/>
                </a:cxn>
                <a:cxn ang="0">
                  <a:pos x="2222" y="414"/>
                </a:cxn>
                <a:cxn ang="0">
                  <a:pos x="2240" y="414"/>
                </a:cxn>
                <a:cxn ang="0">
                  <a:pos x="2252" y="212"/>
                </a:cxn>
                <a:cxn ang="0">
                  <a:pos x="326" y="0"/>
                </a:cxn>
              </a:cxnLst>
              <a:rect l="0" t="0" r="r" b="b"/>
              <a:pathLst>
                <a:path w="2252" h="2316">
                  <a:moveTo>
                    <a:pt x="326" y="0"/>
                  </a:moveTo>
                  <a:lnTo>
                    <a:pt x="0" y="2281"/>
                  </a:lnTo>
                  <a:lnTo>
                    <a:pt x="296" y="2316"/>
                  </a:lnTo>
                  <a:lnTo>
                    <a:pt x="320" y="2132"/>
                  </a:lnTo>
                  <a:lnTo>
                    <a:pt x="875" y="2203"/>
                  </a:lnTo>
                  <a:lnTo>
                    <a:pt x="875" y="2198"/>
                  </a:lnTo>
                  <a:lnTo>
                    <a:pt x="857" y="2168"/>
                  </a:lnTo>
                  <a:lnTo>
                    <a:pt x="875" y="2144"/>
                  </a:lnTo>
                  <a:lnTo>
                    <a:pt x="870" y="2132"/>
                  </a:lnTo>
                  <a:lnTo>
                    <a:pt x="857" y="2121"/>
                  </a:lnTo>
                  <a:lnTo>
                    <a:pt x="863" y="2114"/>
                  </a:lnTo>
                  <a:lnTo>
                    <a:pt x="2074" y="2233"/>
                  </a:lnTo>
                  <a:lnTo>
                    <a:pt x="2222" y="414"/>
                  </a:lnTo>
                  <a:lnTo>
                    <a:pt x="2240" y="414"/>
                  </a:lnTo>
                  <a:lnTo>
                    <a:pt x="2252" y="21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0.03%</a:t>
              </a:r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auto">
            <a:xfrm>
              <a:off x="3596790" y="2326976"/>
              <a:ext cx="840150" cy="508221"/>
            </a:xfrm>
            <a:custGeom>
              <a:avLst/>
              <a:gdLst/>
              <a:ahLst/>
              <a:cxnLst>
                <a:cxn ang="0">
                  <a:pos x="0" y="1228"/>
                </a:cxn>
                <a:cxn ang="0">
                  <a:pos x="101" y="0"/>
                </a:cxn>
                <a:cxn ang="0">
                  <a:pos x="1034" y="64"/>
                </a:cxn>
                <a:cxn ang="0">
                  <a:pos x="1938" y="94"/>
                </a:cxn>
                <a:cxn ang="0">
                  <a:pos x="1938" y="123"/>
                </a:cxn>
                <a:cxn ang="0">
                  <a:pos x="1968" y="218"/>
                </a:cxn>
                <a:cxn ang="0">
                  <a:pos x="1955" y="247"/>
                </a:cxn>
                <a:cxn ang="0">
                  <a:pos x="1950" y="313"/>
                </a:cxn>
                <a:cxn ang="0">
                  <a:pos x="1955" y="431"/>
                </a:cxn>
                <a:cxn ang="0">
                  <a:pos x="1980" y="561"/>
                </a:cxn>
                <a:cxn ang="0">
                  <a:pos x="2015" y="596"/>
                </a:cxn>
                <a:cxn ang="0">
                  <a:pos x="2038" y="714"/>
                </a:cxn>
                <a:cxn ang="0">
                  <a:pos x="2044" y="916"/>
                </a:cxn>
                <a:cxn ang="0">
                  <a:pos x="2050" y="957"/>
                </a:cxn>
                <a:cxn ang="0">
                  <a:pos x="2050" y="1028"/>
                </a:cxn>
                <a:cxn ang="0">
                  <a:pos x="2056" y="1056"/>
                </a:cxn>
                <a:cxn ang="0">
                  <a:pos x="2109" y="1205"/>
                </a:cxn>
                <a:cxn ang="0">
                  <a:pos x="2097" y="1258"/>
                </a:cxn>
                <a:cxn ang="0">
                  <a:pos x="2103" y="1322"/>
                </a:cxn>
                <a:cxn ang="0">
                  <a:pos x="0" y="1228"/>
                </a:cxn>
              </a:cxnLst>
              <a:rect l="0" t="0" r="r" b="b"/>
              <a:pathLst>
                <a:path w="2109" h="1322">
                  <a:moveTo>
                    <a:pt x="0" y="1228"/>
                  </a:moveTo>
                  <a:lnTo>
                    <a:pt x="101" y="0"/>
                  </a:lnTo>
                  <a:lnTo>
                    <a:pt x="1034" y="64"/>
                  </a:lnTo>
                  <a:lnTo>
                    <a:pt x="1938" y="94"/>
                  </a:lnTo>
                  <a:lnTo>
                    <a:pt x="1938" y="123"/>
                  </a:lnTo>
                  <a:lnTo>
                    <a:pt x="1968" y="218"/>
                  </a:lnTo>
                  <a:lnTo>
                    <a:pt x="1955" y="247"/>
                  </a:lnTo>
                  <a:lnTo>
                    <a:pt x="1950" y="313"/>
                  </a:lnTo>
                  <a:lnTo>
                    <a:pt x="1955" y="431"/>
                  </a:lnTo>
                  <a:lnTo>
                    <a:pt x="1980" y="561"/>
                  </a:lnTo>
                  <a:lnTo>
                    <a:pt x="2015" y="596"/>
                  </a:lnTo>
                  <a:lnTo>
                    <a:pt x="2038" y="714"/>
                  </a:lnTo>
                  <a:lnTo>
                    <a:pt x="2044" y="916"/>
                  </a:lnTo>
                  <a:lnTo>
                    <a:pt x="2050" y="957"/>
                  </a:lnTo>
                  <a:lnTo>
                    <a:pt x="2050" y="1028"/>
                  </a:lnTo>
                  <a:lnTo>
                    <a:pt x="2056" y="1056"/>
                  </a:lnTo>
                  <a:lnTo>
                    <a:pt x="2109" y="1205"/>
                  </a:lnTo>
                  <a:lnTo>
                    <a:pt x="2097" y="1258"/>
                  </a:lnTo>
                  <a:lnTo>
                    <a:pt x="2103" y="1322"/>
                  </a:lnTo>
                  <a:lnTo>
                    <a:pt x="0" y="122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0.1%</a:t>
              </a:r>
            </a:p>
          </p:txBody>
        </p:sp>
        <p:sp>
          <p:nvSpPr>
            <p:cNvPr id="19483" name="Freeform 27"/>
            <p:cNvSpPr>
              <a:spLocks/>
            </p:cNvSpPr>
            <p:nvPr/>
          </p:nvSpPr>
          <p:spPr bwMode="auto">
            <a:xfrm>
              <a:off x="3555866" y="2798066"/>
              <a:ext cx="893111" cy="581321"/>
            </a:xfrm>
            <a:custGeom>
              <a:avLst/>
              <a:gdLst/>
              <a:ahLst/>
              <a:cxnLst>
                <a:cxn ang="0">
                  <a:pos x="0" y="1194"/>
                </a:cxn>
                <a:cxn ang="0">
                  <a:pos x="71" y="396"/>
                </a:cxn>
                <a:cxn ang="0">
                  <a:pos x="100" y="0"/>
                </a:cxn>
                <a:cxn ang="0">
                  <a:pos x="2203" y="94"/>
                </a:cxn>
                <a:cxn ang="0">
                  <a:pos x="2203" y="124"/>
                </a:cxn>
                <a:cxn ang="0">
                  <a:pos x="2185" y="165"/>
                </a:cxn>
                <a:cxn ang="0">
                  <a:pos x="2132" y="219"/>
                </a:cxn>
                <a:cxn ang="0">
                  <a:pos x="2138" y="254"/>
                </a:cxn>
                <a:cxn ang="0">
                  <a:pos x="2238" y="348"/>
                </a:cxn>
                <a:cxn ang="0">
                  <a:pos x="2238" y="1088"/>
                </a:cxn>
                <a:cxn ang="0">
                  <a:pos x="2220" y="1088"/>
                </a:cxn>
                <a:cxn ang="0">
                  <a:pos x="2197" y="1093"/>
                </a:cxn>
                <a:cxn ang="0">
                  <a:pos x="2209" y="1116"/>
                </a:cxn>
                <a:cxn ang="0">
                  <a:pos x="2220" y="1141"/>
                </a:cxn>
                <a:cxn ang="0">
                  <a:pos x="2209" y="1182"/>
                </a:cxn>
                <a:cxn ang="0">
                  <a:pos x="2227" y="1199"/>
                </a:cxn>
                <a:cxn ang="0">
                  <a:pos x="2238" y="1258"/>
                </a:cxn>
                <a:cxn ang="0">
                  <a:pos x="2215" y="1283"/>
                </a:cxn>
                <a:cxn ang="0">
                  <a:pos x="2220" y="1318"/>
                </a:cxn>
                <a:cxn ang="0">
                  <a:pos x="2197" y="1388"/>
                </a:cxn>
                <a:cxn ang="0">
                  <a:pos x="2220" y="1465"/>
                </a:cxn>
                <a:cxn ang="0">
                  <a:pos x="2233" y="1501"/>
                </a:cxn>
                <a:cxn ang="0">
                  <a:pos x="2227" y="1512"/>
                </a:cxn>
                <a:cxn ang="0">
                  <a:pos x="2167" y="1471"/>
                </a:cxn>
                <a:cxn ang="0">
                  <a:pos x="2038" y="1388"/>
                </a:cxn>
                <a:cxn ang="0">
                  <a:pos x="2009" y="1377"/>
                </a:cxn>
                <a:cxn ang="0">
                  <a:pos x="1949" y="1377"/>
                </a:cxn>
                <a:cxn ang="0">
                  <a:pos x="1908" y="1406"/>
                </a:cxn>
                <a:cxn ang="0">
                  <a:pos x="1867" y="1418"/>
                </a:cxn>
                <a:cxn ang="0">
                  <a:pos x="1825" y="1406"/>
                </a:cxn>
                <a:cxn ang="0">
                  <a:pos x="1801" y="1354"/>
                </a:cxn>
                <a:cxn ang="0">
                  <a:pos x="1766" y="1329"/>
                </a:cxn>
                <a:cxn ang="0">
                  <a:pos x="1725" y="1341"/>
                </a:cxn>
                <a:cxn ang="0">
                  <a:pos x="1677" y="1341"/>
                </a:cxn>
                <a:cxn ang="0">
                  <a:pos x="1636" y="1283"/>
                </a:cxn>
                <a:cxn ang="0">
                  <a:pos x="0" y="1194"/>
                </a:cxn>
              </a:cxnLst>
              <a:rect l="0" t="0" r="r" b="b"/>
              <a:pathLst>
                <a:path w="2238" h="1512">
                  <a:moveTo>
                    <a:pt x="0" y="1194"/>
                  </a:moveTo>
                  <a:lnTo>
                    <a:pt x="71" y="396"/>
                  </a:lnTo>
                  <a:lnTo>
                    <a:pt x="100" y="0"/>
                  </a:lnTo>
                  <a:lnTo>
                    <a:pt x="2203" y="94"/>
                  </a:lnTo>
                  <a:lnTo>
                    <a:pt x="2203" y="124"/>
                  </a:lnTo>
                  <a:lnTo>
                    <a:pt x="2185" y="165"/>
                  </a:lnTo>
                  <a:lnTo>
                    <a:pt x="2132" y="219"/>
                  </a:lnTo>
                  <a:lnTo>
                    <a:pt x="2138" y="254"/>
                  </a:lnTo>
                  <a:lnTo>
                    <a:pt x="2238" y="348"/>
                  </a:lnTo>
                  <a:lnTo>
                    <a:pt x="2238" y="1088"/>
                  </a:lnTo>
                  <a:lnTo>
                    <a:pt x="2220" y="1088"/>
                  </a:lnTo>
                  <a:lnTo>
                    <a:pt x="2197" y="1093"/>
                  </a:lnTo>
                  <a:lnTo>
                    <a:pt x="2209" y="1116"/>
                  </a:lnTo>
                  <a:lnTo>
                    <a:pt x="2220" y="1141"/>
                  </a:lnTo>
                  <a:lnTo>
                    <a:pt x="2209" y="1182"/>
                  </a:lnTo>
                  <a:lnTo>
                    <a:pt x="2227" y="1199"/>
                  </a:lnTo>
                  <a:lnTo>
                    <a:pt x="2238" y="1258"/>
                  </a:lnTo>
                  <a:lnTo>
                    <a:pt x="2215" y="1283"/>
                  </a:lnTo>
                  <a:lnTo>
                    <a:pt x="2220" y="1318"/>
                  </a:lnTo>
                  <a:lnTo>
                    <a:pt x="2197" y="1388"/>
                  </a:lnTo>
                  <a:lnTo>
                    <a:pt x="2220" y="1465"/>
                  </a:lnTo>
                  <a:lnTo>
                    <a:pt x="2233" y="1501"/>
                  </a:lnTo>
                  <a:lnTo>
                    <a:pt x="2227" y="1512"/>
                  </a:lnTo>
                  <a:lnTo>
                    <a:pt x="2167" y="1471"/>
                  </a:lnTo>
                  <a:lnTo>
                    <a:pt x="2038" y="1388"/>
                  </a:lnTo>
                  <a:lnTo>
                    <a:pt x="2009" y="1377"/>
                  </a:lnTo>
                  <a:lnTo>
                    <a:pt x="1949" y="1377"/>
                  </a:lnTo>
                  <a:lnTo>
                    <a:pt x="1908" y="1406"/>
                  </a:lnTo>
                  <a:lnTo>
                    <a:pt x="1867" y="1418"/>
                  </a:lnTo>
                  <a:lnTo>
                    <a:pt x="1825" y="1406"/>
                  </a:lnTo>
                  <a:lnTo>
                    <a:pt x="1801" y="1354"/>
                  </a:lnTo>
                  <a:lnTo>
                    <a:pt x="1766" y="1329"/>
                  </a:lnTo>
                  <a:lnTo>
                    <a:pt x="1725" y="1341"/>
                  </a:lnTo>
                  <a:lnTo>
                    <a:pt x="1677" y="1341"/>
                  </a:lnTo>
                  <a:lnTo>
                    <a:pt x="1636" y="1283"/>
                  </a:lnTo>
                  <a:lnTo>
                    <a:pt x="0" y="11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0.9%</a:t>
              </a:r>
            </a:p>
          </p:txBody>
        </p:sp>
        <p:sp>
          <p:nvSpPr>
            <p:cNvPr id="19485" name="Freeform 29"/>
            <p:cNvSpPr>
              <a:spLocks/>
            </p:cNvSpPr>
            <p:nvPr/>
          </p:nvSpPr>
          <p:spPr bwMode="auto">
            <a:xfrm>
              <a:off x="3526978" y="3257554"/>
              <a:ext cx="1055604" cy="504740"/>
            </a:xfrm>
            <a:custGeom>
              <a:avLst/>
              <a:gdLst/>
              <a:ahLst/>
              <a:cxnLst>
                <a:cxn ang="0">
                  <a:pos x="0" y="809"/>
                </a:cxn>
                <a:cxn ang="0">
                  <a:pos x="71" y="0"/>
                </a:cxn>
                <a:cxn ang="0">
                  <a:pos x="1707" y="89"/>
                </a:cxn>
                <a:cxn ang="0">
                  <a:pos x="1748" y="147"/>
                </a:cxn>
                <a:cxn ang="0">
                  <a:pos x="1796" y="147"/>
                </a:cxn>
                <a:cxn ang="0">
                  <a:pos x="1837" y="135"/>
                </a:cxn>
                <a:cxn ang="0">
                  <a:pos x="1872" y="160"/>
                </a:cxn>
                <a:cxn ang="0">
                  <a:pos x="1896" y="212"/>
                </a:cxn>
                <a:cxn ang="0">
                  <a:pos x="1938" y="224"/>
                </a:cxn>
                <a:cxn ang="0">
                  <a:pos x="1979" y="212"/>
                </a:cxn>
                <a:cxn ang="0">
                  <a:pos x="2020" y="183"/>
                </a:cxn>
                <a:cxn ang="0">
                  <a:pos x="2080" y="183"/>
                </a:cxn>
                <a:cxn ang="0">
                  <a:pos x="2109" y="194"/>
                </a:cxn>
                <a:cxn ang="0">
                  <a:pos x="2238" y="277"/>
                </a:cxn>
                <a:cxn ang="0">
                  <a:pos x="2298" y="318"/>
                </a:cxn>
                <a:cxn ang="0">
                  <a:pos x="2304" y="366"/>
                </a:cxn>
                <a:cxn ang="0">
                  <a:pos x="2345" y="389"/>
                </a:cxn>
                <a:cxn ang="0">
                  <a:pos x="2345" y="419"/>
                </a:cxn>
                <a:cxn ang="0">
                  <a:pos x="2327" y="472"/>
                </a:cxn>
                <a:cxn ang="0">
                  <a:pos x="2357" y="502"/>
                </a:cxn>
                <a:cxn ang="0">
                  <a:pos x="2380" y="566"/>
                </a:cxn>
                <a:cxn ang="0">
                  <a:pos x="2410" y="602"/>
                </a:cxn>
                <a:cxn ang="0">
                  <a:pos x="2398" y="632"/>
                </a:cxn>
                <a:cxn ang="0">
                  <a:pos x="2410" y="667"/>
                </a:cxn>
                <a:cxn ang="0">
                  <a:pos x="2458" y="697"/>
                </a:cxn>
                <a:cxn ang="0">
                  <a:pos x="2463" y="731"/>
                </a:cxn>
                <a:cxn ang="0">
                  <a:pos x="2458" y="761"/>
                </a:cxn>
                <a:cxn ang="0">
                  <a:pos x="2446" y="827"/>
                </a:cxn>
                <a:cxn ang="0">
                  <a:pos x="2487" y="850"/>
                </a:cxn>
                <a:cxn ang="0">
                  <a:pos x="2499" y="880"/>
                </a:cxn>
                <a:cxn ang="0">
                  <a:pos x="2475" y="909"/>
                </a:cxn>
                <a:cxn ang="0">
                  <a:pos x="2487" y="944"/>
                </a:cxn>
                <a:cxn ang="0">
                  <a:pos x="2511" y="974"/>
                </a:cxn>
                <a:cxn ang="0">
                  <a:pos x="2499" y="1010"/>
                </a:cxn>
                <a:cxn ang="0">
                  <a:pos x="2511" y="1051"/>
                </a:cxn>
                <a:cxn ang="0">
                  <a:pos x="2522" y="1068"/>
                </a:cxn>
                <a:cxn ang="0">
                  <a:pos x="2540" y="1104"/>
                </a:cxn>
                <a:cxn ang="0">
                  <a:pos x="2575" y="1139"/>
                </a:cxn>
                <a:cxn ang="0">
                  <a:pos x="2582" y="1193"/>
                </a:cxn>
                <a:cxn ang="0">
                  <a:pos x="2628" y="1246"/>
                </a:cxn>
                <a:cxn ang="0">
                  <a:pos x="2646" y="1258"/>
                </a:cxn>
                <a:cxn ang="0">
                  <a:pos x="2641" y="1305"/>
                </a:cxn>
                <a:cxn ang="0">
                  <a:pos x="2641" y="1311"/>
                </a:cxn>
                <a:cxn ang="0">
                  <a:pos x="584" y="1264"/>
                </a:cxn>
                <a:cxn ang="0">
                  <a:pos x="609" y="862"/>
                </a:cxn>
                <a:cxn ang="0">
                  <a:pos x="0" y="809"/>
                </a:cxn>
              </a:cxnLst>
              <a:rect l="0" t="0" r="r" b="b"/>
              <a:pathLst>
                <a:path w="2646" h="1311">
                  <a:moveTo>
                    <a:pt x="0" y="809"/>
                  </a:moveTo>
                  <a:lnTo>
                    <a:pt x="71" y="0"/>
                  </a:lnTo>
                  <a:lnTo>
                    <a:pt x="1707" y="89"/>
                  </a:lnTo>
                  <a:lnTo>
                    <a:pt x="1748" y="147"/>
                  </a:lnTo>
                  <a:lnTo>
                    <a:pt x="1796" y="147"/>
                  </a:lnTo>
                  <a:lnTo>
                    <a:pt x="1837" y="135"/>
                  </a:lnTo>
                  <a:lnTo>
                    <a:pt x="1872" y="160"/>
                  </a:lnTo>
                  <a:lnTo>
                    <a:pt x="1896" y="212"/>
                  </a:lnTo>
                  <a:lnTo>
                    <a:pt x="1938" y="224"/>
                  </a:lnTo>
                  <a:lnTo>
                    <a:pt x="1979" y="212"/>
                  </a:lnTo>
                  <a:lnTo>
                    <a:pt x="2020" y="183"/>
                  </a:lnTo>
                  <a:lnTo>
                    <a:pt x="2080" y="183"/>
                  </a:lnTo>
                  <a:lnTo>
                    <a:pt x="2109" y="194"/>
                  </a:lnTo>
                  <a:lnTo>
                    <a:pt x="2238" y="277"/>
                  </a:lnTo>
                  <a:lnTo>
                    <a:pt x="2298" y="318"/>
                  </a:lnTo>
                  <a:lnTo>
                    <a:pt x="2304" y="366"/>
                  </a:lnTo>
                  <a:lnTo>
                    <a:pt x="2345" y="389"/>
                  </a:lnTo>
                  <a:lnTo>
                    <a:pt x="2345" y="419"/>
                  </a:lnTo>
                  <a:lnTo>
                    <a:pt x="2327" y="472"/>
                  </a:lnTo>
                  <a:lnTo>
                    <a:pt x="2357" y="502"/>
                  </a:lnTo>
                  <a:lnTo>
                    <a:pt x="2380" y="566"/>
                  </a:lnTo>
                  <a:lnTo>
                    <a:pt x="2410" y="602"/>
                  </a:lnTo>
                  <a:lnTo>
                    <a:pt x="2398" y="632"/>
                  </a:lnTo>
                  <a:lnTo>
                    <a:pt x="2410" y="667"/>
                  </a:lnTo>
                  <a:lnTo>
                    <a:pt x="2458" y="697"/>
                  </a:lnTo>
                  <a:lnTo>
                    <a:pt x="2463" y="731"/>
                  </a:lnTo>
                  <a:lnTo>
                    <a:pt x="2458" y="761"/>
                  </a:lnTo>
                  <a:lnTo>
                    <a:pt x="2446" y="827"/>
                  </a:lnTo>
                  <a:lnTo>
                    <a:pt x="2487" y="850"/>
                  </a:lnTo>
                  <a:lnTo>
                    <a:pt x="2499" y="880"/>
                  </a:lnTo>
                  <a:lnTo>
                    <a:pt x="2475" y="909"/>
                  </a:lnTo>
                  <a:lnTo>
                    <a:pt x="2487" y="944"/>
                  </a:lnTo>
                  <a:lnTo>
                    <a:pt x="2511" y="974"/>
                  </a:lnTo>
                  <a:lnTo>
                    <a:pt x="2499" y="1010"/>
                  </a:lnTo>
                  <a:lnTo>
                    <a:pt x="2511" y="1051"/>
                  </a:lnTo>
                  <a:lnTo>
                    <a:pt x="2522" y="1068"/>
                  </a:lnTo>
                  <a:lnTo>
                    <a:pt x="2540" y="1104"/>
                  </a:lnTo>
                  <a:lnTo>
                    <a:pt x="2575" y="1139"/>
                  </a:lnTo>
                  <a:lnTo>
                    <a:pt x="2582" y="1193"/>
                  </a:lnTo>
                  <a:lnTo>
                    <a:pt x="2628" y="1246"/>
                  </a:lnTo>
                  <a:lnTo>
                    <a:pt x="2646" y="1258"/>
                  </a:lnTo>
                  <a:lnTo>
                    <a:pt x="2641" y="1305"/>
                  </a:lnTo>
                  <a:lnTo>
                    <a:pt x="2641" y="1311"/>
                  </a:lnTo>
                  <a:lnTo>
                    <a:pt x="584" y="1264"/>
                  </a:lnTo>
                  <a:lnTo>
                    <a:pt x="609" y="862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0.7%</a:t>
              </a:r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auto">
            <a:xfrm>
              <a:off x="3732803" y="3743729"/>
              <a:ext cx="948479" cy="491976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2128" y="47"/>
                </a:cxn>
                <a:cxn ang="0">
                  <a:pos x="2263" y="154"/>
                </a:cxn>
                <a:cxn ang="0">
                  <a:pos x="2222" y="200"/>
                </a:cxn>
                <a:cxn ang="0">
                  <a:pos x="2216" y="248"/>
                </a:cxn>
                <a:cxn ang="0">
                  <a:pos x="2234" y="278"/>
                </a:cxn>
                <a:cxn ang="0">
                  <a:pos x="2270" y="289"/>
                </a:cxn>
                <a:cxn ang="0">
                  <a:pos x="2287" y="360"/>
                </a:cxn>
                <a:cxn ang="0">
                  <a:pos x="2323" y="384"/>
                </a:cxn>
                <a:cxn ang="0">
                  <a:pos x="2352" y="390"/>
                </a:cxn>
                <a:cxn ang="0">
                  <a:pos x="2364" y="402"/>
                </a:cxn>
                <a:cxn ang="0">
                  <a:pos x="2376" y="1275"/>
                </a:cxn>
                <a:cxn ang="0">
                  <a:pos x="0" y="1229"/>
                </a:cxn>
                <a:cxn ang="0">
                  <a:pos x="71" y="0"/>
                </a:cxn>
              </a:cxnLst>
              <a:rect l="0" t="0" r="r" b="b"/>
              <a:pathLst>
                <a:path w="2376" h="1275">
                  <a:moveTo>
                    <a:pt x="71" y="0"/>
                  </a:moveTo>
                  <a:lnTo>
                    <a:pt x="2128" y="47"/>
                  </a:lnTo>
                  <a:lnTo>
                    <a:pt x="2263" y="154"/>
                  </a:lnTo>
                  <a:lnTo>
                    <a:pt x="2222" y="200"/>
                  </a:lnTo>
                  <a:lnTo>
                    <a:pt x="2216" y="248"/>
                  </a:lnTo>
                  <a:lnTo>
                    <a:pt x="2234" y="278"/>
                  </a:lnTo>
                  <a:lnTo>
                    <a:pt x="2270" y="289"/>
                  </a:lnTo>
                  <a:lnTo>
                    <a:pt x="2287" y="360"/>
                  </a:lnTo>
                  <a:lnTo>
                    <a:pt x="2323" y="384"/>
                  </a:lnTo>
                  <a:lnTo>
                    <a:pt x="2352" y="390"/>
                  </a:lnTo>
                  <a:lnTo>
                    <a:pt x="2364" y="402"/>
                  </a:lnTo>
                  <a:lnTo>
                    <a:pt x="2376" y="1275"/>
                  </a:lnTo>
                  <a:lnTo>
                    <a:pt x="0" y="122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0.02%</a:t>
              </a:r>
            </a:p>
          </p:txBody>
        </p:sp>
        <p:sp>
          <p:nvSpPr>
            <p:cNvPr id="19490" name="Freeform 34"/>
            <p:cNvSpPr>
              <a:spLocks/>
            </p:cNvSpPr>
            <p:nvPr/>
          </p:nvSpPr>
          <p:spPr bwMode="auto">
            <a:xfrm>
              <a:off x="3604012" y="4207858"/>
              <a:ext cx="1101343" cy="546512"/>
            </a:xfrm>
            <a:custGeom>
              <a:avLst/>
              <a:gdLst/>
              <a:ahLst/>
              <a:cxnLst>
                <a:cxn ang="0">
                  <a:pos x="324" y="25"/>
                </a:cxn>
                <a:cxn ang="0">
                  <a:pos x="0" y="202"/>
                </a:cxn>
                <a:cxn ang="0">
                  <a:pos x="940" y="1035"/>
                </a:cxn>
                <a:cxn ang="0">
                  <a:pos x="993" y="1052"/>
                </a:cxn>
                <a:cxn ang="0">
                  <a:pos x="1063" y="1123"/>
                </a:cxn>
                <a:cxn ang="0">
                  <a:pos x="1151" y="1100"/>
                </a:cxn>
                <a:cxn ang="0">
                  <a:pos x="1199" y="1141"/>
                </a:cxn>
                <a:cxn ang="0">
                  <a:pos x="1217" y="1189"/>
                </a:cxn>
                <a:cxn ang="0">
                  <a:pos x="1311" y="1206"/>
                </a:cxn>
                <a:cxn ang="0">
                  <a:pos x="1364" y="1224"/>
                </a:cxn>
                <a:cxn ang="0">
                  <a:pos x="1400" y="1212"/>
                </a:cxn>
                <a:cxn ang="0">
                  <a:pos x="1453" y="1260"/>
                </a:cxn>
                <a:cxn ang="0">
                  <a:pos x="1559" y="1242"/>
                </a:cxn>
                <a:cxn ang="0">
                  <a:pos x="1595" y="1288"/>
                </a:cxn>
                <a:cxn ang="0">
                  <a:pos x="1607" y="1336"/>
                </a:cxn>
                <a:cxn ang="0">
                  <a:pos x="1678" y="1306"/>
                </a:cxn>
                <a:cxn ang="0">
                  <a:pos x="1790" y="1359"/>
                </a:cxn>
                <a:cxn ang="0">
                  <a:pos x="1838" y="1336"/>
                </a:cxn>
                <a:cxn ang="0">
                  <a:pos x="1866" y="1354"/>
                </a:cxn>
                <a:cxn ang="0">
                  <a:pos x="1873" y="1407"/>
                </a:cxn>
                <a:cxn ang="0">
                  <a:pos x="1891" y="1371"/>
                </a:cxn>
                <a:cxn ang="0">
                  <a:pos x="1950" y="1318"/>
                </a:cxn>
                <a:cxn ang="0">
                  <a:pos x="1967" y="1347"/>
                </a:cxn>
                <a:cxn ang="0">
                  <a:pos x="2020" y="1359"/>
                </a:cxn>
                <a:cxn ang="0">
                  <a:pos x="2056" y="1347"/>
                </a:cxn>
                <a:cxn ang="0">
                  <a:pos x="2061" y="1359"/>
                </a:cxn>
                <a:cxn ang="0">
                  <a:pos x="2145" y="1413"/>
                </a:cxn>
                <a:cxn ang="0">
                  <a:pos x="2221" y="1359"/>
                </a:cxn>
                <a:cxn ang="0">
                  <a:pos x="2351" y="1329"/>
                </a:cxn>
                <a:cxn ang="0">
                  <a:pos x="2404" y="1324"/>
                </a:cxn>
                <a:cxn ang="0">
                  <a:pos x="2523" y="1324"/>
                </a:cxn>
                <a:cxn ang="0">
                  <a:pos x="2693" y="1400"/>
                </a:cxn>
                <a:cxn ang="0">
                  <a:pos x="2735" y="1425"/>
                </a:cxn>
                <a:cxn ang="0">
                  <a:pos x="2759" y="710"/>
                </a:cxn>
                <a:cxn ang="0">
                  <a:pos x="2700" y="71"/>
                </a:cxn>
              </a:cxnLst>
              <a:rect l="0" t="0" r="r" b="b"/>
              <a:pathLst>
                <a:path w="2759" h="1425">
                  <a:moveTo>
                    <a:pt x="2700" y="71"/>
                  </a:moveTo>
                  <a:lnTo>
                    <a:pt x="324" y="25"/>
                  </a:lnTo>
                  <a:lnTo>
                    <a:pt x="12" y="0"/>
                  </a:lnTo>
                  <a:lnTo>
                    <a:pt x="0" y="202"/>
                  </a:lnTo>
                  <a:lnTo>
                    <a:pt x="968" y="255"/>
                  </a:lnTo>
                  <a:lnTo>
                    <a:pt x="940" y="1035"/>
                  </a:lnTo>
                  <a:lnTo>
                    <a:pt x="975" y="1040"/>
                  </a:lnTo>
                  <a:lnTo>
                    <a:pt x="993" y="1052"/>
                  </a:lnTo>
                  <a:lnTo>
                    <a:pt x="1039" y="1118"/>
                  </a:lnTo>
                  <a:lnTo>
                    <a:pt x="1063" y="1123"/>
                  </a:lnTo>
                  <a:lnTo>
                    <a:pt x="1128" y="1118"/>
                  </a:lnTo>
                  <a:lnTo>
                    <a:pt x="1151" y="1100"/>
                  </a:lnTo>
                  <a:lnTo>
                    <a:pt x="1187" y="1118"/>
                  </a:lnTo>
                  <a:lnTo>
                    <a:pt x="1199" y="1141"/>
                  </a:lnTo>
                  <a:lnTo>
                    <a:pt x="1199" y="1153"/>
                  </a:lnTo>
                  <a:lnTo>
                    <a:pt x="1217" y="1189"/>
                  </a:lnTo>
                  <a:lnTo>
                    <a:pt x="1222" y="1194"/>
                  </a:lnTo>
                  <a:lnTo>
                    <a:pt x="1311" y="1206"/>
                  </a:lnTo>
                  <a:lnTo>
                    <a:pt x="1346" y="1224"/>
                  </a:lnTo>
                  <a:lnTo>
                    <a:pt x="1364" y="1224"/>
                  </a:lnTo>
                  <a:lnTo>
                    <a:pt x="1371" y="1217"/>
                  </a:lnTo>
                  <a:lnTo>
                    <a:pt x="1400" y="1212"/>
                  </a:lnTo>
                  <a:lnTo>
                    <a:pt x="1417" y="1242"/>
                  </a:lnTo>
                  <a:lnTo>
                    <a:pt x="1453" y="1260"/>
                  </a:lnTo>
                  <a:lnTo>
                    <a:pt x="1477" y="1235"/>
                  </a:lnTo>
                  <a:lnTo>
                    <a:pt x="1559" y="1242"/>
                  </a:lnTo>
                  <a:lnTo>
                    <a:pt x="1565" y="1260"/>
                  </a:lnTo>
                  <a:lnTo>
                    <a:pt x="1595" y="1288"/>
                  </a:lnTo>
                  <a:lnTo>
                    <a:pt x="1607" y="1295"/>
                  </a:lnTo>
                  <a:lnTo>
                    <a:pt x="1607" y="1336"/>
                  </a:lnTo>
                  <a:lnTo>
                    <a:pt x="1666" y="1354"/>
                  </a:lnTo>
                  <a:lnTo>
                    <a:pt x="1678" y="1306"/>
                  </a:lnTo>
                  <a:lnTo>
                    <a:pt x="1707" y="1301"/>
                  </a:lnTo>
                  <a:lnTo>
                    <a:pt x="1790" y="1359"/>
                  </a:lnTo>
                  <a:lnTo>
                    <a:pt x="1795" y="1359"/>
                  </a:lnTo>
                  <a:lnTo>
                    <a:pt x="1838" y="1336"/>
                  </a:lnTo>
                  <a:lnTo>
                    <a:pt x="1861" y="1336"/>
                  </a:lnTo>
                  <a:lnTo>
                    <a:pt x="1866" y="1354"/>
                  </a:lnTo>
                  <a:lnTo>
                    <a:pt x="1861" y="1383"/>
                  </a:lnTo>
                  <a:lnTo>
                    <a:pt x="1873" y="1407"/>
                  </a:lnTo>
                  <a:lnTo>
                    <a:pt x="1896" y="1395"/>
                  </a:lnTo>
                  <a:lnTo>
                    <a:pt x="1891" y="1371"/>
                  </a:lnTo>
                  <a:lnTo>
                    <a:pt x="1914" y="1336"/>
                  </a:lnTo>
                  <a:lnTo>
                    <a:pt x="1950" y="1318"/>
                  </a:lnTo>
                  <a:lnTo>
                    <a:pt x="1962" y="1318"/>
                  </a:lnTo>
                  <a:lnTo>
                    <a:pt x="1967" y="1347"/>
                  </a:lnTo>
                  <a:lnTo>
                    <a:pt x="2003" y="1359"/>
                  </a:lnTo>
                  <a:lnTo>
                    <a:pt x="2020" y="1359"/>
                  </a:lnTo>
                  <a:lnTo>
                    <a:pt x="2032" y="1342"/>
                  </a:lnTo>
                  <a:lnTo>
                    <a:pt x="2056" y="1347"/>
                  </a:lnTo>
                  <a:lnTo>
                    <a:pt x="2061" y="1354"/>
                  </a:lnTo>
                  <a:lnTo>
                    <a:pt x="2061" y="1359"/>
                  </a:lnTo>
                  <a:lnTo>
                    <a:pt x="2097" y="1377"/>
                  </a:lnTo>
                  <a:lnTo>
                    <a:pt x="2145" y="1413"/>
                  </a:lnTo>
                  <a:lnTo>
                    <a:pt x="2198" y="1371"/>
                  </a:lnTo>
                  <a:lnTo>
                    <a:pt x="2221" y="1359"/>
                  </a:lnTo>
                  <a:lnTo>
                    <a:pt x="2292" y="1354"/>
                  </a:lnTo>
                  <a:lnTo>
                    <a:pt x="2351" y="1329"/>
                  </a:lnTo>
                  <a:lnTo>
                    <a:pt x="2375" y="1324"/>
                  </a:lnTo>
                  <a:lnTo>
                    <a:pt x="2404" y="1324"/>
                  </a:lnTo>
                  <a:lnTo>
                    <a:pt x="2475" y="1336"/>
                  </a:lnTo>
                  <a:lnTo>
                    <a:pt x="2523" y="1324"/>
                  </a:lnTo>
                  <a:lnTo>
                    <a:pt x="2534" y="1318"/>
                  </a:lnTo>
                  <a:lnTo>
                    <a:pt x="2693" y="1400"/>
                  </a:lnTo>
                  <a:lnTo>
                    <a:pt x="2723" y="1407"/>
                  </a:lnTo>
                  <a:lnTo>
                    <a:pt x="2735" y="1425"/>
                  </a:lnTo>
                  <a:lnTo>
                    <a:pt x="2753" y="1425"/>
                  </a:lnTo>
                  <a:lnTo>
                    <a:pt x="2759" y="710"/>
                  </a:lnTo>
                  <a:lnTo>
                    <a:pt x="2700" y="273"/>
                  </a:lnTo>
                  <a:lnTo>
                    <a:pt x="2700" y="7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 0.4%</a:t>
              </a:r>
            </a:p>
          </p:txBody>
        </p:sp>
        <p:sp>
          <p:nvSpPr>
            <p:cNvPr id="19491" name="Freeform 35"/>
            <p:cNvSpPr>
              <a:spLocks/>
            </p:cNvSpPr>
            <p:nvPr/>
          </p:nvSpPr>
          <p:spPr bwMode="auto">
            <a:xfrm>
              <a:off x="3051535" y="4284439"/>
              <a:ext cx="1792239" cy="1683626"/>
            </a:xfrm>
            <a:custGeom>
              <a:avLst/>
              <a:gdLst/>
              <a:ahLst/>
              <a:cxnLst>
                <a:cxn ang="0">
                  <a:pos x="4076" y="1198"/>
                </a:cxn>
                <a:cxn ang="0">
                  <a:pos x="3787" y="1122"/>
                </a:cxn>
                <a:cxn ang="0">
                  <a:pos x="3604" y="1157"/>
                </a:cxn>
                <a:cxn ang="0">
                  <a:pos x="3444" y="1157"/>
                </a:cxn>
                <a:cxn ang="0">
                  <a:pos x="3403" y="1157"/>
                </a:cxn>
                <a:cxn ang="0">
                  <a:pos x="3333" y="1116"/>
                </a:cxn>
                <a:cxn ang="0">
                  <a:pos x="3256" y="1205"/>
                </a:cxn>
                <a:cxn ang="0">
                  <a:pos x="3221" y="1134"/>
                </a:cxn>
                <a:cxn ang="0">
                  <a:pos x="3061" y="1104"/>
                </a:cxn>
                <a:cxn ang="0">
                  <a:pos x="2978" y="1086"/>
                </a:cxn>
                <a:cxn ang="0">
                  <a:pos x="2836" y="1058"/>
                </a:cxn>
                <a:cxn ang="0">
                  <a:pos x="2747" y="1022"/>
                </a:cxn>
                <a:cxn ang="0">
                  <a:pos x="2600" y="987"/>
                </a:cxn>
                <a:cxn ang="0">
                  <a:pos x="2534" y="898"/>
                </a:cxn>
                <a:cxn ang="0">
                  <a:pos x="2376" y="850"/>
                </a:cxn>
                <a:cxn ang="0">
                  <a:pos x="1383" y="0"/>
                </a:cxn>
                <a:cxn ang="0">
                  <a:pos x="0" y="1707"/>
                </a:cxn>
                <a:cxn ang="0">
                  <a:pos x="18" y="1784"/>
                </a:cxn>
                <a:cxn ang="0">
                  <a:pos x="125" y="1931"/>
                </a:cxn>
                <a:cxn ang="0">
                  <a:pos x="544" y="2344"/>
                </a:cxn>
                <a:cxn ang="0">
                  <a:pos x="603" y="2486"/>
                </a:cxn>
                <a:cxn ang="0">
                  <a:pos x="898" y="2917"/>
                </a:cxn>
                <a:cxn ang="0">
                  <a:pos x="1176" y="2965"/>
                </a:cxn>
                <a:cxn ang="0">
                  <a:pos x="1329" y="2722"/>
                </a:cxn>
                <a:cxn ang="0">
                  <a:pos x="1425" y="2694"/>
                </a:cxn>
                <a:cxn ang="0">
                  <a:pos x="1595" y="2747"/>
                </a:cxn>
                <a:cxn ang="0">
                  <a:pos x="1778" y="2835"/>
                </a:cxn>
                <a:cxn ang="0">
                  <a:pos x="1838" y="2876"/>
                </a:cxn>
                <a:cxn ang="0">
                  <a:pos x="1991" y="3072"/>
                </a:cxn>
                <a:cxn ang="0">
                  <a:pos x="2234" y="3538"/>
                </a:cxn>
                <a:cxn ang="0">
                  <a:pos x="2376" y="3698"/>
                </a:cxn>
                <a:cxn ang="0">
                  <a:pos x="2435" y="3939"/>
                </a:cxn>
                <a:cxn ang="0">
                  <a:pos x="2641" y="4188"/>
                </a:cxn>
                <a:cxn ang="0">
                  <a:pos x="3008" y="4306"/>
                </a:cxn>
                <a:cxn ang="0">
                  <a:pos x="3208" y="4335"/>
                </a:cxn>
                <a:cxn ang="0">
                  <a:pos x="3185" y="4276"/>
                </a:cxn>
                <a:cxn ang="0">
                  <a:pos x="3114" y="3857"/>
                </a:cxn>
                <a:cxn ang="0">
                  <a:pos x="3084" y="3798"/>
                </a:cxn>
                <a:cxn ang="0">
                  <a:pos x="3173" y="3650"/>
                </a:cxn>
                <a:cxn ang="0">
                  <a:pos x="3196" y="3586"/>
                </a:cxn>
                <a:cxn ang="0">
                  <a:pos x="3256" y="3444"/>
                </a:cxn>
                <a:cxn ang="0">
                  <a:pos x="3315" y="3444"/>
                </a:cxn>
                <a:cxn ang="0">
                  <a:pos x="3350" y="3384"/>
                </a:cxn>
                <a:cxn ang="0">
                  <a:pos x="3397" y="3373"/>
                </a:cxn>
                <a:cxn ang="0">
                  <a:pos x="3485" y="3325"/>
                </a:cxn>
                <a:cxn ang="0">
                  <a:pos x="3533" y="3242"/>
                </a:cxn>
                <a:cxn ang="0">
                  <a:pos x="3569" y="3272"/>
                </a:cxn>
                <a:cxn ang="0">
                  <a:pos x="3923" y="3089"/>
                </a:cxn>
                <a:cxn ang="0">
                  <a:pos x="3994" y="2889"/>
                </a:cxn>
                <a:cxn ang="0">
                  <a:pos x="4065" y="2864"/>
                </a:cxn>
                <a:cxn ang="0">
                  <a:pos x="4307" y="2829"/>
                </a:cxn>
                <a:cxn ang="0">
                  <a:pos x="4378" y="2793"/>
                </a:cxn>
                <a:cxn ang="0">
                  <a:pos x="4413" y="2699"/>
                </a:cxn>
                <a:cxn ang="0">
                  <a:pos x="4425" y="2528"/>
                </a:cxn>
                <a:cxn ang="0">
                  <a:pos x="4472" y="2392"/>
                </a:cxn>
                <a:cxn ang="0">
                  <a:pos x="4449" y="2174"/>
                </a:cxn>
                <a:cxn ang="0">
                  <a:pos x="4413" y="2085"/>
                </a:cxn>
                <a:cxn ang="0">
                  <a:pos x="4367" y="1949"/>
                </a:cxn>
                <a:cxn ang="0">
                  <a:pos x="4289" y="1258"/>
                </a:cxn>
                <a:cxn ang="0">
                  <a:pos x="4136" y="1223"/>
                </a:cxn>
              </a:cxnLst>
              <a:rect l="0" t="0" r="r" b="b"/>
              <a:pathLst>
                <a:path w="4490" h="4377">
                  <a:moveTo>
                    <a:pt x="4136" y="1223"/>
                  </a:moveTo>
                  <a:lnTo>
                    <a:pt x="4118" y="1223"/>
                  </a:lnTo>
                  <a:lnTo>
                    <a:pt x="4106" y="1205"/>
                  </a:lnTo>
                  <a:lnTo>
                    <a:pt x="4076" y="1198"/>
                  </a:lnTo>
                  <a:lnTo>
                    <a:pt x="3917" y="1116"/>
                  </a:lnTo>
                  <a:lnTo>
                    <a:pt x="3906" y="1122"/>
                  </a:lnTo>
                  <a:lnTo>
                    <a:pt x="3858" y="1134"/>
                  </a:lnTo>
                  <a:lnTo>
                    <a:pt x="3787" y="1122"/>
                  </a:lnTo>
                  <a:lnTo>
                    <a:pt x="3758" y="1122"/>
                  </a:lnTo>
                  <a:lnTo>
                    <a:pt x="3734" y="1127"/>
                  </a:lnTo>
                  <a:lnTo>
                    <a:pt x="3675" y="1152"/>
                  </a:lnTo>
                  <a:lnTo>
                    <a:pt x="3604" y="1157"/>
                  </a:lnTo>
                  <a:lnTo>
                    <a:pt x="3581" y="1169"/>
                  </a:lnTo>
                  <a:lnTo>
                    <a:pt x="3528" y="1211"/>
                  </a:lnTo>
                  <a:lnTo>
                    <a:pt x="3480" y="1175"/>
                  </a:lnTo>
                  <a:lnTo>
                    <a:pt x="3444" y="1157"/>
                  </a:lnTo>
                  <a:lnTo>
                    <a:pt x="3444" y="1152"/>
                  </a:lnTo>
                  <a:lnTo>
                    <a:pt x="3439" y="1145"/>
                  </a:lnTo>
                  <a:lnTo>
                    <a:pt x="3415" y="1140"/>
                  </a:lnTo>
                  <a:lnTo>
                    <a:pt x="3403" y="1157"/>
                  </a:lnTo>
                  <a:lnTo>
                    <a:pt x="3386" y="1157"/>
                  </a:lnTo>
                  <a:lnTo>
                    <a:pt x="3350" y="1145"/>
                  </a:lnTo>
                  <a:lnTo>
                    <a:pt x="3345" y="1116"/>
                  </a:lnTo>
                  <a:lnTo>
                    <a:pt x="3333" y="1116"/>
                  </a:lnTo>
                  <a:lnTo>
                    <a:pt x="3297" y="1134"/>
                  </a:lnTo>
                  <a:lnTo>
                    <a:pt x="3274" y="1169"/>
                  </a:lnTo>
                  <a:lnTo>
                    <a:pt x="3279" y="1193"/>
                  </a:lnTo>
                  <a:lnTo>
                    <a:pt x="3256" y="1205"/>
                  </a:lnTo>
                  <a:lnTo>
                    <a:pt x="3244" y="1181"/>
                  </a:lnTo>
                  <a:lnTo>
                    <a:pt x="3249" y="1152"/>
                  </a:lnTo>
                  <a:lnTo>
                    <a:pt x="3244" y="1134"/>
                  </a:lnTo>
                  <a:lnTo>
                    <a:pt x="3221" y="1134"/>
                  </a:lnTo>
                  <a:lnTo>
                    <a:pt x="3178" y="1157"/>
                  </a:lnTo>
                  <a:lnTo>
                    <a:pt x="3173" y="1157"/>
                  </a:lnTo>
                  <a:lnTo>
                    <a:pt x="3090" y="1099"/>
                  </a:lnTo>
                  <a:lnTo>
                    <a:pt x="3061" y="1104"/>
                  </a:lnTo>
                  <a:lnTo>
                    <a:pt x="3049" y="1152"/>
                  </a:lnTo>
                  <a:lnTo>
                    <a:pt x="2990" y="1134"/>
                  </a:lnTo>
                  <a:lnTo>
                    <a:pt x="2990" y="1093"/>
                  </a:lnTo>
                  <a:lnTo>
                    <a:pt x="2978" y="1086"/>
                  </a:lnTo>
                  <a:lnTo>
                    <a:pt x="2948" y="1058"/>
                  </a:lnTo>
                  <a:lnTo>
                    <a:pt x="2942" y="1040"/>
                  </a:lnTo>
                  <a:lnTo>
                    <a:pt x="2860" y="1033"/>
                  </a:lnTo>
                  <a:lnTo>
                    <a:pt x="2836" y="1058"/>
                  </a:lnTo>
                  <a:lnTo>
                    <a:pt x="2800" y="1040"/>
                  </a:lnTo>
                  <a:lnTo>
                    <a:pt x="2783" y="1010"/>
                  </a:lnTo>
                  <a:lnTo>
                    <a:pt x="2754" y="1015"/>
                  </a:lnTo>
                  <a:lnTo>
                    <a:pt x="2747" y="1022"/>
                  </a:lnTo>
                  <a:lnTo>
                    <a:pt x="2729" y="1022"/>
                  </a:lnTo>
                  <a:lnTo>
                    <a:pt x="2694" y="1004"/>
                  </a:lnTo>
                  <a:lnTo>
                    <a:pt x="2605" y="992"/>
                  </a:lnTo>
                  <a:lnTo>
                    <a:pt x="2600" y="987"/>
                  </a:lnTo>
                  <a:lnTo>
                    <a:pt x="2582" y="951"/>
                  </a:lnTo>
                  <a:lnTo>
                    <a:pt x="2582" y="939"/>
                  </a:lnTo>
                  <a:lnTo>
                    <a:pt x="2570" y="916"/>
                  </a:lnTo>
                  <a:lnTo>
                    <a:pt x="2534" y="898"/>
                  </a:lnTo>
                  <a:lnTo>
                    <a:pt x="2511" y="916"/>
                  </a:lnTo>
                  <a:lnTo>
                    <a:pt x="2446" y="921"/>
                  </a:lnTo>
                  <a:lnTo>
                    <a:pt x="2422" y="916"/>
                  </a:lnTo>
                  <a:lnTo>
                    <a:pt x="2376" y="850"/>
                  </a:lnTo>
                  <a:lnTo>
                    <a:pt x="2358" y="838"/>
                  </a:lnTo>
                  <a:lnTo>
                    <a:pt x="2323" y="833"/>
                  </a:lnTo>
                  <a:lnTo>
                    <a:pt x="2351" y="53"/>
                  </a:lnTo>
                  <a:lnTo>
                    <a:pt x="1383" y="0"/>
                  </a:lnTo>
                  <a:lnTo>
                    <a:pt x="1365" y="0"/>
                  </a:lnTo>
                  <a:lnTo>
                    <a:pt x="1217" y="1819"/>
                  </a:lnTo>
                  <a:lnTo>
                    <a:pt x="6" y="1700"/>
                  </a:lnTo>
                  <a:lnTo>
                    <a:pt x="0" y="1707"/>
                  </a:lnTo>
                  <a:lnTo>
                    <a:pt x="13" y="1718"/>
                  </a:lnTo>
                  <a:lnTo>
                    <a:pt x="18" y="1730"/>
                  </a:lnTo>
                  <a:lnTo>
                    <a:pt x="0" y="1754"/>
                  </a:lnTo>
                  <a:lnTo>
                    <a:pt x="18" y="1784"/>
                  </a:lnTo>
                  <a:lnTo>
                    <a:pt x="18" y="1789"/>
                  </a:lnTo>
                  <a:lnTo>
                    <a:pt x="83" y="1831"/>
                  </a:lnTo>
                  <a:lnTo>
                    <a:pt x="95" y="1878"/>
                  </a:lnTo>
                  <a:lnTo>
                    <a:pt x="125" y="1931"/>
                  </a:lnTo>
                  <a:lnTo>
                    <a:pt x="190" y="1973"/>
                  </a:lnTo>
                  <a:lnTo>
                    <a:pt x="373" y="2197"/>
                  </a:lnTo>
                  <a:lnTo>
                    <a:pt x="532" y="2321"/>
                  </a:lnTo>
                  <a:lnTo>
                    <a:pt x="544" y="2344"/>
                  </a:lnTo>
                  <a:lnTo>
                    <a:pt x="556" y="2374"/>
                  </a:lnTo>
                  <a:lnTo>
                    <a:pt x="550" y="2410"/>
                  </a:lnTo>
                  <a:lnTo>
                    <a:pt x="561" y="2428"/>
                  </a:lnTo>
                  <a:lnTo>
                    <a:pt x="603" y="2486"/>
                  </a:lnTo>
                  <a:lnTo>
                    <a:pt x="597" y="2610"/>
                  </a:lnTo>
                  <a:lnTo>
                    <a:pt x="609" y="2658"/>
                  </a:lnTo>
                  <a:lnTo>
                    <a:pt x="662" y="2747"/>
                  </a:lnTo>
                  <a:lnTo>
                    <a:pt x="898" y="2917"/>
                  </a:lnTo>
                  <a:lnTo>
                    <a:pt x="1063" y="3018"/>
                  </a:lnTo>
                  <a:lnTo>
                    <a:pt x="1106" y="3024"/>
                  </a:lnTo>
                  <a:lnTo>
                    <a:pt x="1134" y="3013"/>
                  </a:lnTo>
                  <a:lnTo>
                    <a:pt x="1176" y="2965"/>
                  </a:lnTo>
                  <a:lnTo>
                    <a:pt x="1200" y="2947"/>
                  </a:lnTo>
                  <a:lnTo>
                    <a:pt x="1271" y="2782"/>
                  </a:lnTo>
                  <a:lnTo>
                    <a:pt x="1306" y="2735"/>
                  </a:lnTo>
                  <a:lnTo>
                    <a:pt x="1329" y="2722"/>
                  </a:lnTo>
                  <a:lnTo>
                    <a:pt x="1383" y="2735"/>
                  </a:lnTo>
                  <a:lnTo>
                    <a:pt x="1395" y="2735"/>
                  </a:lnTo>
                  <a:lnTo>
                    <a:pt x="1407" y="2711"/>
                  </a:lnTo>
                  <a:lnTo>
                    <a:pt x="1425" y="2694"/>
                  </a:lnTo>
                  <a:lnTo>
                    <a:pt x="1454" y="2705"/>
                  </a:lnTo>
                  <a:lnTo>
                    <a:pt x="1484" y="2722"/>
                  </a:lnTo>
                  <a:lnTo>
                    <a:pt x="1578" y="2735"/>
                  </a:lnTo>
                  <a:lnTo>
                    <a:pt x="1595" y="2747"/>
                  </a:lnTo>
                  <a:lnTo>
                    <a:pt x="1661" y="2765"/>
                  </a:lnTo>
                  <a:lnTo>
                    <a:pt x="1690" y="2752"/>
                  </a:lnTo>
                  <a:lnTo>
                    <a:pt x="1761" y="2793"/>
                  </a:lnTo>
                  <a:lnTo>
                    <a:pt x="1778" y="2835"/>
                  </a:lnTo>
                  <a:lnTo>
                    <a:pt x="1791" y="2835"/>
                  </a:lnTo>
                  <a:lnTo>
                    <a:pt x="1796" y="2853"/>
                  </a:lnTo>
                  <a:lnTo>
                    <a:pt x="1808" y="2859"/>
                  </a:lnTo>
                  <a:lnTo>
                    <a:pt x="1838" y="2876"/>
                  </a:lnTo>
                  <a:lnTo>
                    <a:pt x="1885" y="2935"/>
                  </a:lnTo>
                  <a:lnTo>
                    <a:pt x="1950" y="2995"/>
                  </a:lnTo>
                  <a:lnTo>
                    <a:pt x="1986" y="3048"/>
                  </a:lnTo>
                  <a:lnTo>
                    <a:pt x="1991" y="3072"/>
                  </a:lnTo>
                  <a:lnTo>
                    <a:pt x="2098" y="3325"/>
                  </a:lnTo>
                  <a:lnTo>
                    <a:pt x="2110" y="3373"/>
                  </a:lnTo>
                  <a:lnTo>
                    <a:pt x="2227" y="3508"/>
                  </a:lnTo>
                  <a:lnTo>
                    <a:pt x="2234" y="3538"/>
                  </a:lnTo>
                  <a:lnTo>
                    <a:pt x="2310" y="3621"/>
                  </a:lnTo>
                  <a:lnTo>
                    <a:pt x="2334" y="3639"/>
                  </a:lnTo>
                  <a:lnTo>
                    <a:pt x="2369" y="3673"/>
                  </a:lnTo>
                  <a:lnTo>
                    <a:pt x="2376" y="3698"/>
                  </a:lnTo>
                  <a:lnTo>
                    <a:pt x="2369" y="3780"/>
                  </a:lnTo>
                  <a:lnTo>
                    <a:pt x="2394" y="3810"/>
                  </a:lnTo>
                  <a:lnTo>
                    <a:pt x="2405" y="3911"/>
                  </a:lnTo>
                  <a:lnTo>
                    <a:pt x="2435" y="3939"/>
                  </a:lnTo>
                  <a:lnTo>
                    <a:pt x="2511" y="4094"/>
                  </a:lnTo>
                  <a:lnTo>
                    <a:pt x="2523" y="4141"/>
                  </a:lnTo>
                  <a:lnTo>
                    <a:pt x="2577" y="4147"/>
                  </a:lnTo>
                  <a:lnTo>
                    <a:pt x="2641" y="4188"/>
                  </a:lnTo>
                  <a:lnTo>
                    <a:pt x="2712" y="4211"/>
                  </a:lnTo>
                  <a:lnTo>
                    <a:pt x="2825" y="4282"/>
                  </a:lnTo>
                  <a:lnTo>
                    <a:pt x="2978" y="4294"/>
                  </a:lnTo>
                  <a:lnTo>
                    <a:pt x="3008" y="4306"/>
                  </a:lnTo>
                  <a:lnTo>
                    <a:pt x="3090" y="4360"/>
                  </a:lnTo>
                  <a:lnTo>
                    <a:pt x="3132" y="4377"/>
                  </a:lnTo>
                  <a:lnTo>
                    <a:pt x="3173" y="4330"/>
                  </a:lnTo>
                  <a:lnTo>
                    <a:pt x="3208" y="4335"/>
                  </a:lnTo>
                  <a:lnTo>
                    <a:pt x="3214" y="4324"/>
                  </a:lnTo>
                  <a:lnTo>
                    <a:pt x="3214" y="4306"/>
                  </a:lnTo>
                  <a:lnTo>
                    <a:pt x="3178" y="4289"/>
                  </a:lnTo>
                  <a:lnTo>
                    <a:pt x="3185" y="4276"/>
                  </a:lnTo>
                  <a:lnTo>
                    <a:pt x="3150" y="4235"/>
                  </a:lnTo>
                  <a:lnTo>
                    <a:pt x="3102" y="4046"/>
                  </a:lnTo>
                  <a:lnTo>
                    <a:pt x="3079" y="3969"/>
                  </a:lnTo>
                  <a:lnTo>
                    <a:pt x="3114" y="3857"/>
                  </a:lnTo>
                  <a:lnTo>
                    <a:pt x="3114" y="3822"/>
                  </a:lnTo>
                  <a:lnTo>
                    <a:pt x="3096" y="3810"/>
                  </a:lnTo>
                  <a:lnTo>
                    <a:pt x="3090" y="3810"/>
                  </a:lnTo>
                  <a:lnTo>
                    <a:pt x="3084" y="3798"/>
                  </a:lnTo>
                  <a:lnTo>
                    <a:pt x="3084" y="3792"/>
                  </a:lnTo>
                  <a:lnTo>
                    <a:pt x="3090" y="3786"/>
                  </a:lnTo>
                  <a:lnTo>
                    <a:pt x="3143" y="3751"/>
                  </a:lnTo>
                  <a:lnTo>
                    <a:pt x="3173" y="3650"/>
                  </a:lnTo>
                  <a:lnTo>
                    <a:pt x="3150" y="3639"/>
                  </a:lnTo>
                  <a:lnTo>
                    <a:pt x="3137" y="3591"/>
                  </a:lnTo>
                  <a:lnTo>
                    <a:pt x="3161" y="3561"/>
                  </a:lnTo>
                  <a:lnTo>
                    <a:pt x="3196" y="3586"/>
                  </a:lnTo>
                  <a:lnTo>
                    <a:pt x="3256" y="3544"/>
                  </a:lnTo>
                  <a:lnTo>
                    <a:pt x="3267" y="3485"/>
                  </a:lnTo>
                  <a:lnTo>
                    <a:pt x="3244" y="3467"/>
                  </a:lnTo>
                  <a:lnTo>
                    <a:pt x="3256" y="3444"/>
                  </a:lnTo>
                  <a:lnTo>
                    <a:pt x="3267" y="3444"/>
                  </a:lnTo>
                  <a:lnTo>
                    <a:pt x="3285" y="3450"/>
                  </a:lnTo>
                  <a:lnTo>
                    <a:pt x="3297" y="3437"/>
                  </a:lnTo>
                  <a:lnTo>
                    <a:pt x="3315" y="3444"/>
                  </a:lnTo>
                  <a:lnTo>
                    <a:pt x="3333" y="3444"/>
                  </a:lnTo>
                  <a:lnTo>
                    <a:pt x="3350" y="3437"/>
                  </a:lnTo>
                  <a:lnTo>
                    <a:pt x="3350" y="3426"/>
                  </a:lnTo>
                  <a:lnTo>
                    <a:pt x="3350" y="3384"/>
                  </a:lnTo>
                  <a:lnTo>
                    <a:pt x="3362" y="3366"/>
                  </a:lnTo>
                  <a:lnTo>
                    <a:pt x="3374" y="3366"/>
                  </a:lnTo>
                  <a:lnTo>
                    <a:pt x="3386" y="3373"/>
                  </a:lnTo>
                  <a:lnTo>
                    <a:pt x="3397" y="3373"/>
                  </a:lnTo>
                  <a:lnTo>
                    <a:pt x="3480" y="3355"/>
                  </a:lnTo>
                  <a:lnTo>
                    <a:pt x="3492" y="3349"/>
                  </a:lnTo>
                  <a:lnTo>
                    <a:pt x="3492" y="3338"/>
                  </a:lnTo>
                  <a:lnTo>
                    <a:pt x="3485" y="3325"/>
                  </a:lnTo>
                  <a:lnTo>
                    <a:pt x="3444" y="3295"/>
                  </a:lnTo>
                  <a:lnTo>
                    <a:pt x="3444" y="3278"/>
                  </a:lnTo>
                  <a:lnTo>
                    <a:pt x="3521" y="3254"/>
                  </a:lnTo>
                  <a:lnTo>
                    <a:pt x="3533" y="3242"/>
                  </a:lnTo>
                  <a:lnTo>
                    <a:pt x="3563" y="3237"/>
                  </a:lnTo>
                  <a:lnTo>
                    <a:pt x="3563" y="3242"/>
                  </a:lnTo>
                  <a:lnTo>
                    <a:pt x="3556" y="3254"/>
                  </a:lnTo>
                  <a:lnTo>
                    <a:pt x="3569" y="3272"/>
                  </a:lnTo>
                  <a:lnTo>
                    <a:pt x="3581" y="3272"/>
                  </a:lnTo>
                  <a:lnTo>
                    <a:pt x="3592" y="3260"/>
                  </a:lnTo>
                  <a:lnTo>
                    <a:pt x="3716" y="3225"/>
                  </a:lnTo>
                  <a:lnTo>
                    <a:pt x="3923" y="3089"/>
                  </a:lnTo>
                  <a:lnTo>
                    <a:pt x="3934" y="3036"/>
                  </a:lnTo>
                  <a:lnTo>
                    <a:pt x="4030" y="2960"/>
                  </a:lnTo>
                  <a:lnTo>
                    <a:pt x="4035" y="2947"/>
                  </a:lnTo>
                  <a:lnTo>
                    <a:pt x="3994" y="2889"/>
                  </a:lnTo>
                  <a:lnTo>
                    <a:pt x="4000" y="2841"/>
                  </a:lnTo>
                  <a:lnTo>
                    <a:pt x="4065" y="2811"/>
                  </a:lnTo>
                  <a:lnTo>
                    <a:pt x="4076" y="2818"/>
                  </a:lnTo>
                  <a:lnTo>
                    <a:pt x="4065" y="2864"/>
                  </a:lnTo>
                  <a:lnTo>
                    <a:pt x="4076" y="2882"/>
                  </a:lnTo>
                  <a:lnTo>
                    <a:pt x="4147" y="2876"/>
                  </a:lnTo>
                  <a:lnTo>
                    <a:pt x="4159" y="2894"/>
                  </a:lnTo>
                  <a:lnTo>
                    <a:pt x="4307" y="2829"/>
                  </a:lnTo>
                  <a:lnTo>
                    <a:pt x="4390" y="2823"/>
                  </a:lnTo>
                  <a:lnTo>
                    <a:pt x="4396" y="2818"/>
                  </a:lnTo>
                  <a:lnTo>
                    <a:pt x="4390" y="2811"/>
                  </a:lnTo>
                  <a:lnTo>
                    <a:pt x="4378" y="2793"/>
                  </a:lnTo>
                  <a:lnTo>
                    <a:pt x="4367" y="2765"/>
                  </a:lnTo>
                  <a:lnTo>
                    <a:pt x="4378" y="2752"/>
                  </a:lnTo>
                  <a:lnTo>
                    <a:pt x="4390" y="2729"/>
                  </a:lnTo>
                  <a:lnTo>
                    <a:pt x="4413" y="2699"/>
                  </a:lnTo>
                  <a:lnTo>
                    <a:pt x="4443" y="2610"/>
                  </a:lnTo>
                  <a:lnTo>
                    <a:pt x="4419" y="2575"/>
                  </a:lnTo>
                  <a:lnTo>
                    <a:pt x="4419" y="2546"/>
                  </a:lnTo>
                  <a:lnTo>
                    <a:pt x="4425" y="2528"/>
                  </a:lnTo>
                  <a:lnTo>
                    <a:pt x="4425" y="2504"/>
                  </a:lnTo>
                  <a:lnTo>
                    <a:pt x="4437" y="2457"/>
                  </a:lnTo>
                  <a:lnTo>
                    <a:pt x="4461" y="2433"/>
                  </a:lnTo>
                  <a:lnTo>
                    <a:pt x="4472" y="2392"/>
                  </a:lnTo>
                  <a:lnTo>
                    <a:pt x="4490" y="2321"/>
                  </a:lnTo>
                  <a:lnTo>
                    <a:pt x="4490" y="2280"/>
                  </a:lnTo>
                  <a:lnTo>
                    <a:pt x="4472" y="2215"/>
                  </a:lnTo>
                  <a:lnTo>
                    <a:pt x="4449" y="2174"/>
                  </a:lnTo>
                  <a:lnTo>
                    <a:pt x="4437" y="2162"/>
                  </a:lnTo>
                  <a:lnTo>
                    <a:pt x="4437" y="2138"/>
                  </a:lnTo>
                  <a:lnTo>
                    <a:pt x="4431" y="2121"/>
                  </a:lnTo>
                  <a:lnTo>
                    <a:pt x="4413" y="2085"/>
                  </a:lnTo>
                  <a:lnTo>
                    <a:pt x="4390" y="2067"/>
                  </a:lnTo>
                  <a:lnTo>
                    <a:pt x="4378" y="2050"/>
                  </a:lnTo>
                  <a:lnTo>
                    <a:pt x="4396" y="2009"/>
                  </a:lnTo>
                  <a:lnTo>
                    <a:pt x="4367" y="1949"/>
                  </a:lnTo>
                  <a:lnTo>
                    <a:pt x="4319" y="1908"/>
                  </a:lnTo>
                  <a:lnTo>
                    <a:pt x="4301" y="1878"/>
                  </a:lnTo>
                  <a:lnTo>
                    <a:pt x="4296" y="1477"/>
                  </a:lnTo>
                  <a:lnTo>
                    <a:pt x="4289" y="1258"/>
                  </a:lnTo>
                  <a:lnTo>
                    <a:pt x="4243" y="1246"/>
                  </a:lnTo>
                  <a:lnTo>
                    <a:pt x="4195" y="1264"/>
                  </a:lnTo>
                  <a:lnTo>
                    <a:pt x="4183" y="1264"/>
                  </a:lnTo>
                  <a:lnTo>
                    <a:pt x="4136" y="122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 1.6%</a:t>
              </a:r>
            </a:p>
          </p:txBody>
        </p:sp>
        <p:sp>
          <p:nvSpPr>
            <p:cNvPr id="19494" name="Freeform 38"/>
            <p:cNvSpPr>
              <a:spLocks/>
            </p:cNvSpPr>
            <p:nvPr/>
          </p:nvSpPr>
          <p:spPr bwMode="auto">
            <a:xfrm>
              <a:off x="4369535" y="2303770"/>
              <a:ext cx="842558" cy="914334"/>
            </a:xfrm>
            <a:custGeom>
              <a:avLst/>
              <a:gdLst/>
              <a:ahLst/>
              <a:cxnLst>
                <a:cxn ang="0">
                  <a:pos x="200" y="1636"/>
                </a:cxn>
                <a:cxn ang="0">
                  <a:pos x="94" y="1507"/>
                </a:cxn>
                <a:cxn ang="0">
                  <a:pos x="165" y="1412"/>
                </a:cxn>
                <a:cxn ang="0">
                  <a:pos x="159" y="1318"/>
                </a:cxn>
                <a:cxn ang="0">
                  <a:pos x="118" y="1116"/>
                </a:cxn>
                <a:cxn ang="0">
                  <a:pos x="112" y="1017"/>
                </a:cxn>
                <a:cxn ang="0">
                  <a:pos x="100" y="774"/>
                </a:cxn>
                <a:cxn ang="0">
                  <a:pos x="42" y="621"/>
                </a:cxn>
                <a:cxn ang="0">
                  <a:pos x="12" y="373"/>
                </a:cxn>
                <a:cxn ang="0">
                  <a:pos x="30" y="278"/>
                </a:cxn>
                <a:cxn ang="0">
                  <a:pos x="0" y="154"/>
                </a:cxn>
                <a:cxn ang="0">
                  <a:pos x="549" y="60"/>
                </a:cxn>
                <a:cxn ang="0">
                  <a:pos x="603" y="0"/>
                </a:cxn>
                <a:cxn ang="0">
                  <a:pos x="661" y="112"/>
                </a:cxn>
                <a:cxn ang="0">
                  <a:pos x="674" y="231"/>
                </a:cxn>
                <a:cxn ang="0">
                  <a:pos x="756" y="266"/>
                </a:cxn>
                <a:cxn ang="0">
                  <a:pos x="821" y="296"/>
                </a:cxn>
                <a:cxn ang="0">
                  <a:pos x="915" y="296"/>
                </a:cxn>
                <a:cxn ang="0">
                  <a:pos x="927" y="332"/>
                </a:cxn>
                <a:cxn ang="0">
                  <a:pos x="1034" y="302"/>
                </a:cxn>
                <a:cxn ang="0">
                  <a:pos x="1222" y="314"/>
                </a:cxn>
                <a:cxn ang="0">
                  <a:pos x="1234" y="337"/>
                </a:cxn>
                <a:cxn ang="0">
                  <a:pos x="1270" y="355"/>
                </a:cxn>
                <a:cxn ang="0">
                  <a:pos x="1293" y="420"/>
                </a:cxn>
                <a:cxn ang="0">
                  <a:pos x="1353" y="396"/>
                </a:cxn>
                <a:cxn ang="0">
                  <a:pos x="1400" y="396"/>
                </a:cxn>
                <a:cxn ang="0">
                  <a:pos x="1483" y="449"/>
                </a:cxn>
                <a:cxn ang="0">
                  <a:pos x="1530" y="497"/>
                </a:cxn>
                <a:cxn ang="0">
                  <a:pos x="1612" y="485"/>
                </a:cxn>
                <a:cxn ang="0">
                  <a:pos x="1737" y="426"/>
                </a:cxn>
                <a:cxn ang="0">
                  <a:pos x="1919" y="456"/>
                </a:cxn>
                <a:cxn ang="0">
                  <a:pos x="1967" y="473"/>
                </a:cxn>
                <a:cxn ang="0">
                  <a:pos x="2038" y="485"/>
                </a:cxn>
                <a:cxn ang="0">
                  <a:pos x="2074" y="520"/>
                </a:cxn>
                <a:cxn ang="0">
                  <a:pos x="1926" y="591"/>
                </a:cxn>
                <a:cxn ang="0">
                  <a:pos x="1849" y="644"/>
                </a:cxn>
                <a:cxn ang="0">
                  <a:pos x="1731" y="710"/>
                </a:cxn>
                <a:cxn ang="0">
                  <a:pos x="1406" y="1029"/>
                </a:cxn>
                <a:cxn ang="0">
                  <a:pos x="1371" y="1075"/>
                </a:cxn>
                <a:cxn ang="0">
                  <a:pos x="1353" y="1318"/>
                </a:cxn>
                <a:cxn ang="0">
                  <a:pos x="1247" y="1400"/>
                </a:cxn>
                <a:cxn ang="0">
                  <a:pos x="1229" y="1442"/>
                </a:cxn>
                <a:cxn ang="0">
                  <a:pos x="1252" y="1531"/>
                </a:cxn>
                <a:cxn ang="0">
                  <a:pos x="1258" y="1625"/>
                </a:cxn>
                <a:cxn ang="0">
                  <a:pos x="1252" y="1732"/>
                </a:cxn>
                <a:cxn ang="0">
                  <a:pos x="1270" y="1861"/>
                </a:cxn>
                <a:cxn ang="0">
                  <a:pos x="1311" y="1902"/>
                </a:cxn>
                <a:cxn ang="0">
                  <a:pos x="1394" y="1927"/>
                </a:cxn>
                <a:cxn ang="0">
                  <a:pos x="1417" y="1955"/>
                </a:cxn>
                <a:cxn ang="0">
                  <a:pos x="1536" y="2056"/>
                </a:cxn>
                <a:cxn ang="0">
                  <a:pos x="1707" y="2180"/>
                </a:cxn>
                <a:cxn ang="0">
                  <a:pos x="1719" y="2257"/>
                </a:cxn>
                <a:cxn ang="0">
                  <a:pos x="200" y="2376"/>
                </a:cxn>
              </a:cxnLst>
              <a:rect l="0" t="0" r="r" b="b"/>
              <a:pathLst>
                <a:path w="2115" h="2376">
                  <a:moveTo>
                    <a:pt x="200" y="2376"/>
                  </a:moveTo>
                  <a:lnTo>
                    <a:pt x="200" y="1636"/>
                  </a:lnTo>
                  <a:lnTo>
                    <a:pt x="100" y="1542"/>
                  </a:lnTo>
                  <a:lnTo>
                    <a:pt x="94" y="1507"/>
                  </a:lnTo>
                  <a:lnTo>
                    <a:pt x="147" y="1453"/>
                  </a:lnTo>
                  <a:lnTo>
                    <a:pt x="165" y="1412"/>
                  </a:lnTo>
                  <a:lnTo>
                    <a:pt x="165" y="1382"/>
                  </a:lnTo>
                  <a:lnTo>
                    <a:pt x="159" y="1318"/>
                  </a:lnTo>
                  <a:lnTo>
                    <a:pt x="171" y="1265"/>
                  </a:lnTo>
                  <a:lnTo>
                    <a:pt x="118" y="1116"/>
                  </a:lnTo>
                  <a:lnTo>
                    <a:pt x="112" y="1088"/>
                  </a:lnTo>
                  <a:lnTo>
                    <a:pt x="112" y="1017"/>
                  </a:lnTo>
                  <a:lnTo>
                    <a:pt x="106" y="976"/>
                  </a:lnTo>
                  <a:lnTo>
                    <a:pt x="100" y="774"/>
                  </a:lnTo>
                  <a:lnTo>
                    <a:pt x="77" y="656"/>
                  </a:lnTo>
                  <a:lnTo>
                    <a:pt x="42" y="621"/>
                  </a:lnTo>
                  <a:lnTo>
                    <a:pt x="17" y="491"/>
                  </a:lnTo>
                  <a:lnTo>
                    <a:pt x="12" y="373"/>
                  </a:lnTo>
                  <a:lnTo>
                    <a:pt x="17" y="307"/>
                  </a:lnTo>
                  <a:lnTo>
                    <a:pt x="30" y="278"/>
                  </a:lnTo>
                  <a:lnTo>
                    <a:pt x="0" y="183"/>
                  </a:lnTo>
                  <a:lnTo>
                    <a:pt x="0" y="154"/>
                  </a:lnTo>
                  <a:lnTo>
                    <a:pt x="549" y="154"/>
                  </a:lnTo>
                  <a:lnTo>
                    <a:pt x="549" y="60"/>
                  </a:lnTo>
                  <a:lnTo>
                    <a:pt x="555" y="0"/>
                  </a:lnTo>
                  <a:lnTo>
                    <a:pt x="603" y="0"/>
                  </a:lnTo>
                  <a:lnTo>
                    <a:pt x="656" y="25"/>
                  </a:lnTo>
                  <a:lnTo>
                    <a:pt x="661" y="112"/>
                  </a:lnTo>
                  <a:lnTo>
                    <a:pt x="679" y="172"/>
                  </a:lnTo>
                  <a:lnTo>
                    <a:pt x="674" y="231"/>
                  </a:lnTo>
                  <a:lnTo>
                    <a:pt x="732" y="272"/>
                  </a:lnTo>
                  <a:lnTo>
                    <a:pt x="756" y="266"/>
                  </a:lnTo>
                  <a:lnTo>
                    <a:pt x="798" y="272"/>
                  </a:lnTo>
                  <a:lnTo>
                    <a:pt x="821" y="296"/>
                  </a:lnTo>
                  <a:lnTo>
                    <a:pt x="862" y="289"/>
                  </a:lnTo>
                  <a:lnTo>
                    <a:pt x="915" y="296"/>
                  </a:lnTo>
                  <a:lnTo>
                    <a:pt x="927" y="319"/>
                  </a:lnTo>
                  <a:lnTo>
                    <a:pt x="927" y="332"/>
                  </a:lnTo>
                  <a:lnTo>
                    <a:pt x="1004" y="325"/>
                  </a:lnTo>
                  <a:lnTo>
                    <a:pt x="1034" y="302"/>
                  </a:lnTo>
                  <a:lnTo>
                    <a:pt x="1146" y="289"/>
                  </a:lnTo>
                  <a:lnTo>
                    <a:pt x="1222" y="314"/>
                  </a:lnTo>
                  <a:lnTo>
                    <a:pt x="1240" y="314"/>
                  </a:lnTo>
                  <a:lnTo>
                    <a:pt x="1234" y="337"/>
                  </a:lnTo>
                  <a:lnTo>
                    <a:pt x="1258" y="355"/>
                  </a:lnTo>
                  <a:lnTo>
                    <a:pt x="1270" y="355"/>
                  </a:lnTo>
                  <a:lnTo>
                    <a:pt x="1282" y="367"/>
                  </a:lnTo>
                  <a:lnTo>
                    <a:pt x="1293" y="420"/>
                  </a:lnTo>
                  <a:lnTo>
                    <a:pt x="1323" y="431"/>
                  </a:lnTo>
                  <a:lnTo>
                    <a:pt x="1353" y="396"/>
                  </a:lnTo>
                  <a:lnTo>
                    <a:pt x="1371" y="385"/>
                  </a:lnTo>
                  <a:lnTo>
                    <a:pt x="1400" y="396"/>
                  </a:lnTo>
                  <a:lnTo>
                    <a:pt x="1424" y="431"/>
                  </a:lnTo>
                  <a:lnTo>
                    <a:pt x="1483" y="449"/>
                  </a:lnTo>
                  <a:lnTo>
                    <a:pt x="1500" y="473"/>
                  </a:lnTo>
                  <a:lnTo>
                    <a:pt x="1530" y="497"/>
                  </a:lnTo>
                  <a:lnTo>
                    <a:pt x="1571" y="497"/>
                  </a:lnTo>
                  <a:lnTo>
                    <a:pt x="1612" y="485"/>
                  </a:lnTo>
                  <a:lnTo>
                    <a:pt x="1719" y="414"/>
                  </a:lnTo>
                  <a:lnTo>
                    <a:pt x="1737" y="426"/>
                  </a:lnTo>
                  <a:lnTo>
                    <a:pt x="1760" y="461"/>
                  </a:lnTo>
                  <a:lnTo>
                    <a:pt x="1919" y="456"/>
                  </a:lnTo>
                  <a:lnTo>
                    <a:pt x="1944" y="461"/>
                  </a:lnTo>
                  <a:lnTo>
                    <a:pt x="1967" y="473"/>
                  </a:lnTo>
                  <a:lnTo>
                    <a:pt x="2008" y="502"/>
                  </a:lnTo>
                  <a:lnTo>
                    <a:pt x="2038" y="485"/>
                  </a:lnTo>
                  <a:lnTo>
                    <a:pt x="2115" y="485"/>
                  </a:lnTo>
                  <a:lnTo>
                    <a:pt x="2074" y="520"/>
                  </a:lnTo>
                  <a:lnTo>
                    <a:pt x="1979" y="573"/>
                  </a:lnTo>
                  <a:lnTo>
                    <a:pt x="1926" y="591"/>
                  </a:lnTo>
                  <a:lnTo>
                    <a:pt x="1891" y="603"/>
                  </a:lnTo>
                  <a:lnTo>
                    <a:pt x="1849" y="644"/>
                  </a:lnTo>
                  <a:lnTo>
                    <a:pt x="1772" y="680"/>
                  </a:lnTo>
                  <a:lnTo>
                    <a:pt x="1731" y="710"/>
                  </a:lnTo>
                  <a:lnTo>
                    <a:pt x="1600" y="857"/>
                  </a:lnTo>
                  <a:lnTo>
                    <a:pt x="1406" y="1029"/>
                  </a:lnTo>
                  <a:lnTo>
                    <a:pt x="1389" y="1058"/>
                  </a:lnTo>
                  <a:lnTo>
                    <a:pt x="1371" y="1075"/>
                  </a:lnTo>
                  <a:lnTo>
                    <a:pt x="1376" y="1294"/>
                  </a:lnTo>
                  <a:lnTo>
                    <a:pt x="1353" y="1318"/>
                  </a:lnTo>
                  <a:lnTo>
                    <a:pt x="1329" y="1329"/>
                  </a:lnTo>
                  <a:lnTo>
                    <a:pt x="1247" y="1400"/>
                  </a:lnTo>
                  <a:lnTo>
                    <a:pt x="1240" y="1436"/>
                  </a:lnTo>
                  <a:lnTo>
                    <a:pt x="1229" y="1442"/>
                  </a:lnTo>
                  <a:lnTo>
                    <a:pt x="1211" y="1507"/>
                  </a:lnTo>
                  <a:lnTo>
                    <a:pt x="1252" y="1531"/>
                  </a:lnTo>
                  <a:lnTo>
                    <a:pt x="1282" y="1577"/>
                  </a:lnTo>
                  <a:lnTo>
                    <a:pt x="1258" y="1625"/>
                  </a:lnTo>
                  <a:lnTo>
                    <a:pt x="1264" y="1661"/>
                  </a:lnTo>
                  <a:lnTo>
                    <a:pt x="1252" y="1732"/>
                  </a:lnTo>
                  <a:lnTo>
                    <a:pt x="1252" y="1838"/>
                  </a:lnTo>
                  <a:lnTo>
                    <a:pt x="1270" y="1861"/>
                  </a:lnTo>
                  <a:lnTo>
                    <a:pt x="1300" y="1884"/>
                  </a:lnTo>
                  <a:lnTo>
                    <a:pt x="1311" y="1902"/>
                  </a:lnTo>
                  <a:lnTo>
                    <a:pt x="1382" y="1914"/>
                  </a:lnTo>
                  <a:lnTo>
                    <a:pt x="1394" y="1927"/>
                  </a:lnTo>
                  <a:lnTo>
                    <a:pt x="1400" y="1944"/>
                  </a:lnTo>
                  <a:lnTo>
                    <a:pt x="1417" y="1955"/>
                  </a:lnTo>
                  <a:lnTo>
                    <a:pt x="1506" y="1998"/>
                  </a:lnTo>
                  <a:lnTo>
                    <a:pt x="1536" y="2056"/>
                  </a:lnTo>
                  <a:lnTo>
                    <a:pt x="1618" y="2115"/>
                  </a:lnTo>
                  <a:lnTo>
                    <a:pt x="1707" y="2180"/>
                  </a:lnTo>
                  <a:lnTo>
                    <a:pt x="1719" y="2204"/>
                  </a:lnTo>
                  <a:lnTo>
                    <a:pt x="1719" y="2257"/>
                  </a:lnTo>
                  <a:lnTo>
                    <a:pt x="1724" y="2328"/>
                  </a:lnTo>
                  <a:lnTo>
                    <a:pt x="200" y="2376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0.7%</a:t>
              </a:r>
            </a:p>
          </p:txBody>
        </p:sp>
        <p:sp>
          <p:nvSpPr>
            <p:cNvPr id="19495" name="Freeform 39"/>
            <p:cNvSpPr>
              <a:spLocks/>
            </p:cNvSpPr>
            <p:nvPr/>
          </p:nvSpPr>
          <p:spPr bwMode="auto">
            <a:xfrm>
              <a:off x="4432125" y="3199537"/>
              <a:ext cx="767931" cy="488496"/>
            </a:xfrm>
            <a:custGeom>
              <a:avLst/>
              <a:gdLst/>
              <a:ahLst/>
              <a:cxnLst>
                <a:cxn ang="0">
                  <a:pos x="1565" y="0"/>
                </a:cxn>
                <a:cxn ang="0">
                  <a:pos x="1619" y="83"/>
                </a:cxn>
                <a:cxn ang="0">
                  <a:pos x="1590" y="142"/>
                </a:cxn>
                <a:cxn ang="0">
                  <a:pos x="1636" y="307"/>
                </a:cxn>
                <a:cxn ang="0">
                  <a:pos x="1755" y="366"/>
                </a:cxn>
                <a:cxn ang="0">
                  <a:pos x="1778" y="425"/>
                </a:cxn>
                <a:cxn ang="0">
                  <a:pos x="1849" y="502"/>
                </a:cxn>
                <a:cxn ang="0">
                  <a:pos x="1926" y="608"/>
                </a:cxn>
                <a:cxn ang="0">
                  <a:pos x="1902" y="685"/>
                </a:cxn>
                <a:cxn ang="0">
                  <a:pos x="1885" y="738"/>
                </a:cxn>
                <a:cxn ang="0">
                  <a:pos x="1778" y="816"/>
                </a:cxn>
                <a:cxn ang="0">
                  <a:pos x="1702" y="833"/>
                </a:cxn>
                <a:cxn ang="0">
                  <a:pos x="1654" y="892"/>
                </a:cxn>
                <a:cxn ang="0">
                  <a:pos x="1696" y="963"/>
                </a:cxn>
                <a:cxn ang="0">
                  <a:pos x="1696" y="1052"/>
                </a:cxn>
                <a:cxn ang="0">
                  <a:pos x="1601" y="1181"/>
                </a:cxn>
                <a:cxn ang="0">
                  <a:pos x="1590" y="1247"/>
                </a:cxn>
                <a:cxn ang="0">
                  <a:pos x="1477" y="1187"/>
                </a:cxn>
                <a:cxn ang="0">
                  <a:pos x="243" y="1205"/>
                </a:cxn>
                <a:cxn ang="0">
                  <a:pos x="243" y="1128"/>
                </a:cxn>
                <a:cxn ang="0">
                  <a:pos x="207" y="1063"/>
                </a:cxn>
                <a:cxn ang="0">
                  <a:pos x="219" y="1004"/>
                </a:cxn>
                <a:cxn ang="0">
                  <a:pos x="190" y="915"/>
                </a:cxn>
                <a:cxn ang="0">
                  <a:pos x="190" y="851"/>
                </a:cxn>
                <a:cxn ang="0">
                  <a:pos x="130" y="786"/>
                </a:cxn>
                <a:cxn ang="0">
                  <a:pos x="112" y="720"/>
                </a:cxn>
                <a:cxn ang="0">
                  <a:pos x="59" y="626"/>
                </a:cxn>
                <a:cxn ang="0">
                  <a:pos x="77" y="543"/>
                </a:cxn>
                <a:cxn ang="0">
                  <a:pos x="30" y="472"/>
                </a:cxn>
                <a:cxn ang="0">
                  <a:pos x="23" y="425"/>
                </a:cxn>
                <a:cxn ang="0">
                  <a:pos x="23" y="278"/>
                </a:cxn>
                <a:cxn ang="0">
                  <a:pos x="41" y="218"/>
                </a:cxn>
                <a:cxn ang="0">
                  <a:pos x="12" y="142"/>
                </a:cxn>
                <a:cxn ang="0">
                  <a:pos x="12" y="76"/>
                </a:cxn>
                <a:cxn ang="0">
                  <a:pos x="23" y="48"/>
                </a:cxn>
              </a:cxnLst>
              <a:rect l="0" t="0" r="r" b="b"/>
              <a:pathLst>
                <a:path w="1926" h="1276">
                  <a:moveTo>
                    <a:pt x="41" y="48"/>
                  </a:moveTo>
                  <a:lnTo>
                    <a:pt x="1565" y="0"/>
                  </a:lnTo>
                  <a:lnTo>
                    <a:pt x="1583" y="48"/>
                  </a:lnTo>
                  <a:lnTo>
                    <a:pt x="1619" y="83"/>
                  </a:lnTo>
                  <a:lnTo>
                    <a:pt x="1613" y="106"/>
                  </a:lnTo>
                  <a:lnTo>
                    <a:pt x="1590" y="142"/>
                  </a:lnTo>
                  <a:lnTo>
                    <a:pt x="1608" y="195"/>
                  </a:lnTo>
                  <a:lnTo>
                    <a:pt x="1636" y="307"/>
                  </a:lnTo>
                  <a:lnTo>
                    <a:pt x="1725" y="342"/>
                  </a:lnTo>
                  <a:lnTo>
                    <a:pt x="1755" y="366"/>
                  </a:lnTo>
                  <a:lnTo>
                    <a:pt x="1767" y="401"/>
                  </a:lnTo>
                  <a:lnTo>
                    <a:pt x="1778" y="425"/>
                  </a:lnTo>
                  <a:lnTo>
                    <a:pt x="1844" y="466"/>
                  </a:lnTo>
                  <a:lnTo>
                    <a:pt x="1849" y="502"/>
                  </a:lnTo>
                  <a:lnTo>
                    <a:pt x="1902" y="537"/>
                  </a:lnTo>
                  <a:lnTo>
                    <a:pt x="1926" y="608"/>
                  </a:lnTo>
                  <a:lnTo>
                    <a:pt x="1926" y="644"/>
                  </a:lnTo>
                  <a:lnTo>
                    <a:pt x="1902" y="685"/>
                  </a:lnTo>
                  <a:lnTo>
                    <a:pt x="1885" y="703"/>
                  </a:lnTo>
                  <a:lnTo>
                    <a:pt x="1885" y="738"/>
                  </a:lnTo>
                  <a:lnTo>
                    <a:pt x="1831" y="798"/>
                  </a:lnTo>
                  <a:lnTo>
                    <a:pt x="1778" y="816"/>
                  </a:lnTo>
                  <a:lnTo>
                    <a:pt x="1767" y="833"/>
                  </a:lnTo>
                  <a:lnTo>
                    <a:pt x="1702" y="833"/>
                  </a:lnTo>
                  <a:lnTo>
                    <a:pt x="1672" y="851"/>
                  </a:lnTo>
                  <a:lnTo>
                    <a:pt x="1654" y="892"/>
                  </a:lnTo>
                  <a:lnTo>
                    <a:pt x="1661" y="928"/>
                  </a:lnTo>
                  <a:lnTo>
                    <a:pt x="1696" y="963"/>
                  </a:lnTo>
                  <a:lnTo>
                    <a:pt x="1707" y="992"/>
                  </a:lnTo>
                  <a:lnTo>
                    <a:pt x="1696" y="1052"/>
                  </a:lnTo>
                  <a:lnTo>
                    <a:pt x="1649" y="1152"/>
                  </a:lnTo>
                  <a:lnTo>
                    <a:pt x="1601" y="1181"/>
                  </a:lnTo>
                  <a:lnTo>
                    <a:pt x="1590" y="1211"/>
                  </a:lnTo>
                  <a:lnTo>
                    <a:pt x="1590" y="1247"/>
                  </a:lnTo>
                  <a:lnTo>
                    <a:pt x="1572" y="1276"/>
                  </a:lnTo>
                  <a:lnTo>
                    <a:pt x="1477" y="1187"/>
                  </a:lnTo>
                  <a:lnTo>
                    <a:pt x="254" y="1222"/>
                  </a:lnTo>
                  <a:lnTo>
                    <a:pt x="243" y="1205"/>
                  </a:lnTo>
                  <a:lnTo>
                    <a:pt x="231" y="1164"/>
                  </a:lnTo>
                  <a:lnTo>
                    <a:pt x="243" y="1128"/>
                  </a:lnTo>
                  <a:lnTo>
                    <a:pt x="219" y="1098"/>
                  </a:lnTo>
                  <a:lnTo>
                    <a:pt x="207" y="1063"/>
                  </a:lnTo>
                  <a:lnTo>
                    <a:pt x="231" y="1034"/>
                  </a:lnTo>
                  <a:lnTo>
                    <a:pt x="219" y="1004"/>
                  </a:lnTo>
                  <a:lnTo>
                    <a:pt x="178" y="981"/>
                  </a:lnTo>
                  <a:lnTo>
                    <a:pt x="190" y="915"/>
                  </a:lnTo>
                  <a:lnTo>
                    <a:pt x="195" y="885"/>
                  </a:lnTo>
                  <a:lnTo>
                    <a:pt x="190" y="851"/>
                  </a:lnTo>
                  <a:lnTo>
                    <a:pt x="142" y="821"/>
                  </a:lnTo>
                  <a:lnTo>
                    <a:pt x="130" y="786"/>
                  </a:lnTo>
                  <a:lnTo>
                    <a:pt x="142" y="756"/>
                  </a:lnTo>
                  <a:lnTo>
                    <a:pt x="112" y="720"/>
                  </a:lnTo>
                  <a:lnTo>
                    <a:pt x="89" y="656"/>
                  </a:lnTo>
                  <a:lnTo>
                    <a:pt x="59" y="626"/>
                  </a:lnTo>
                  <a:lnTo>
                    <a:pt x="77" y="573"/>
                  </a:lnTo>
                  <a:lnTo>
                    <a:pt x="77" y="543"/>
                  </a:lnTo>
                  <a:lnTo>
                    <a:pt x="36" y="520"/>
                  </a:lnTo>
                  <a:lnTo>
                    <a:pt x="30" y="472"/>
                  </a:lnTo>
                  <a:lnTo>
                    <a:pt x="36" y="461"/>
                  </a:lnTo>
                  <a:lnTo>
                    <a:pt x="23" y="425"/>
                  </a:lnTo>
                  <a:lnTo>
                    <a:pt x="0" y="348"/>
                  </a:lnTo>
                  <a:lnTo>
                    <a:pt x="23" y="278"/>
                  </a:lnTo>
                  <a:lnTo>
                    <a:pt x="18" y="243"/>
                  </a:lnTo>
                  <a:lnTo>
                    <a:pt x="41" y="218"/>
                  </a:lnTo>
                  <a:lnTo>
                    <a:pt x="30" y="159"/>
                  </a:lnTo>
                  <a:lnTo>
                    <a:pt x="12" y="142"/>
                  </a:lnTo>
                  <a:lnTo>
                    <a:pt x="23" y="101"/>
                  </a:lnTo>
                  <a:lnTo>
                    <a:pt x="12" y="76"/>
                  </a:lnTo>
                  <a:lnTo>
                    <a:pt x="0" y="53"/>
                  </a:lnTo>
                  <a:lnTo>
                    <a:pt x="23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0.4%</a:t>
              </a:r>
            </a:p>
          </p:txBody>
        </p:sp>
        <p:sp>
          <p:nvSpPr>
            <p:cNvPr id="19497" name="Freeform 41"/>
            <p:cNvSpPr>
              <a:spLocks/>
            </p:cNvSpPr>
            <p:nvPr/>
          </p:nvSpPr>
          <p:spPr bwMode="auto">
            <a:xfrm>
              <a:off x="4535640" y="3654383"/>
              <a:ext cx="855798" cy="717079"/>
            </a:xfrm>
            <a:custGeom>
              <a:avLst/>
              <a:gdLst/>
              <a:ahLst/>
              <a:cxnLst>
                <a:cxn ang="0">
                  <a:pos x="1808" y="1648"/>
                </a:cxn>
                <a:cxn ang="0">
                  <a:pos x="1831" y="1684"/>
                </a:cxn>
                <a:cxn ang="0">
                  <a:pos x="1838" y="1749"/>
                </a:cxn>
                <a:cxn ang="0">
                  <a:pos x="1755" y="1831"/>
                </a:cxn>
                <a:cxn ang="0">
                  <a:pos x="1968" y="1843"/>
                </a:cxn>
                <a:cxn ang="0">
                  <a:pos x="1980" y="1760"/>
                </a:cxn>
                <a:cxn ang="0">
                  <a:pos x="2021" y="1637"/>
                </a:cxn>
                <a:cxn ang="0">
                  <a:pos x="2080" y="1589"/>
                </a:cxn>
                <a:cxn ang="0">
                  <a:pos x="2115" y="1584"/>
                </a:cxn>
                <a:cxn ang="0">
                  <a:pos x="2139" y="1442"/>
                </a:cxn>
                <a:cxn ang="0">
                  <a:pos x="2110" y="1430"/>
                </a:cxn>
                <a:cxn ang="0">
                  <a:pos x="2097" y="1407"/>
                </a:cxn>
                <a:cxn ang="0">
                  <a:pos x="2074" y="1430"/>
                </a:cxn>
                <a:cxn ang="0">
                  <a:pos x="1991" y="1323"/>
                </a:cxn>
                <a:cxn ang="0">
                  <a:pos x="2021" y="1282"/>
                </a:cxn>
                <a:cxn ang="0">
                  <a:pos x="1991" y="1229"/>
                </a:cxn>
                <a:cxn ang="0">
                  <a:pos x="1884" y="1082"/>
                </a:cxn>
                <a:cxn ang="0">
                  <a:pos x="1749" y="1011"/>
                </a:cxn>
                <a:cxn ang="0">
                  <a:pos x="1678" y="910"/>
                </a:cxn>
                <a:cxn ang="0">
                  <a:pos x="1749" y="816"/>
                </a:cxn>
                <a:cxn ang="0">
                  <a:pos x="1755" y="709"/>
                </a:cxn>
                <a:cxn ang="0">
                  <a:pos x="1666" y="644"/>
                </a:cxn>
                <a:cxn ang="0">
                  <a:pos x="1613" y="692"/>
                </a:cxn>
                <a:cxn ang="0">
                  <a:pos x="1542" y="526"/>
                </a:cxn>
                <a:cxn ang="0">
                  <a:pos x="1430" y="431"/>
                </a:cxn>
                <a:cxn ang="0">
                  <a:pos x="1329" y="296"/>
                </a:cxn>
                <a:cxn ang="0">
                  <a:pos x="1300" y="149"/>
                </a:cxn>
                <a:cxn ang="0">
                  <a:pos x="1318" y="89"/>
                </a:cxn>
                <a:cxn ang="0">
                  <a:pos x="0" y="35"/>
                </a:cxn>
                <a:cxn ang="0">
                  <a:pos x="53" y="106"/>
                </a:cxn>
                <a:cxn ang="0">
                  <a:pos x="106" y="213"/>
                </a:cxn>
                <a:cxn ang="0">
                  <a:pos x="119" y="272"/>
                </a:cxn>
                <a:cxn ang="0">
                  <a:pos x="254" y="385"/>
                </a:cxn>
                <a:cxn ang="0">
                  <a:pos x="207" y="479"/>
                </a:cxn>
                <a:cxn ang="0">
                  <a:pos x="261" y="520"/>
                </a:cxn>
                <a:cxn ang="0">
                  <a:pos x="314" y="615"/>
                </a:cxn>
                <a:cxn ang="0">
                  <a:pos x="355" y="633"/>
                </a:cxn>
                <a:cxn ang="0">
                  <a:pos x="367" y="1708"/>
                </a:cxn>
              </a:cxnLst>
              <a:rect l="0" t="0" r="r" b="b"/>
              <a:pathLst>
                <a:path w="2151" h="1861">
                  <a:moveTo>
                    <a:pt x="367" y="1708"/>
                  </a:moveTo>
                  <a:lnTo>
                    <a:pt x="1808" y="1648"/>
                  </a:lnTo>
                  <a:lnTo>
                    <a:pt x="1802" y="1666"/>
                  </a:lnTo>
                  <a:lnTo>
                    <a:pt x="1831" y="1684"/>
                  </a:lnTo>
                  <a:lnTo>
                    <a:pt x="1843" y="1719"/>
                  </a:lnTo>
                  <a:lnTo>
                    <a:pt x="1838" y="1749"/>
                  </a:lnTo>
                  <a:lnTo>
                    <a:pt x="1796" y="1785"/>
                  </a:lnTo>
                  <a:lnTo>
                    <a:pt x="1755" y="1831"/>
                  </a:lnTo>
                  <a:lnTo>
                    <a:pt x="1749" y="1861"/>
                  </a:lnTo>
                  <a:lnTo>
                    <a:pt x="1968" y="1843"/>
                  </a:lnTo>
                  <a:lnTo>
                    <a:pt x="1985" y="1785"/>
                  </a:lnTo>
                  <a:lnTo>
                    <a:pt x="1980" y="1760"/>
                  </a:lnTo>
                  <a:lnTo>
                    <a:pt x="1998" y="1696"/>
                  </a:lnTo>
                  <a:lnTo>
                    <a:pt x="2021" y="1637"/>
                  </a:lnTo>
                  <a:lnTo>
                    <a:pt x="2039" y="1602"/>
                  </a:lnTo>
                  <a:lnTo>
                    <a:pt x="2080" y="1589"/>
                  </a:lnTo>
                  <a:lnTo>
                    <a:pt x="2097" y="1595"/>
                  </a:lnTo>
                  <a:lnTo>
                    <a:pt x="2115" y="1584"/>
                  </a:lnTo>
                  <a:lnTo>
                    <a:pt x="2151" y="1483"/>
                  </a:lnTo>
                  <a:lnTo>
                    <a:pt x="2139" y="1442"/>
                  </a:lnTo>
                  <a:lnTo>
                    <a:pt x="2122" y="1430"/>
                  </a:lnTo>
                  <a:lnTo>
                    <a:pt x="2110" y="1430"/>
                  </a:lnTo>
                  <a:lnTo>
                    <a:pt x="2104" y="1418"/>
                  </a:lnTo>
                  <a:lnTo>
                    <a:pt x="2097" y="1407"/>
                  </a:lnTo>
                  <a:lnTo>
                    <a:pt x="2074" y="1407"/>
                  </a:lnTo>
                  <a:lnTo>
                    <a:pt x="2074" y="1430"/>
                  </a:lnTo>
                  <a:lnTo>
                    <a:pt x="2062" y="1430"/>
                  </a:lnTo>
                  <a:lnTo>
                    <a:pt x="1991" y="1323"/>
                  </a:lnTo>
                  <a:lnTo>
                    <a:pt x="1998" y="1306"/>
                  </a:lnTo>
                  <a:lnTo>
                    <a:pt x="2021" y="1282"/>
                  </a:lnTo>
                  <a:lnTo>
                    <a:pt x="2021" y="1265"/>
                  </a:lnTo>
                  <a:lnTo>
                    <a:pt x="1991" y="1229"/>
                  </a:lnTo>
                  <a:lnTo>
                    <a:pt x="1973" y="1158"/>
                  </a:lnTo>
                  <a:lnTo>
                    <a:pt x="1884" y="1082"/>
                  </a:lnTo>
                  <a:lnTo>
                    <a:pt x="1838" y="1064"/>
                  </a:lnTo>
                  <a:lnTo>
                    <a:pt x="1749" y="1011"/>
                  </a:lnTo>
                  <a:lnTo>
                    <a:pt x="1702" y="958"/>
                  </a:lnTo>
                  <a:lnTo>
                    <a:pt x="1678" y="910"/>
                  </a:lnTo>
                  <a:lnTo>
                    <a:pt x="1689" y="887"/>
                  </a:lnTo>
                  <a:lnTo>
                    <a:pt x="1749" y="816"/>
                  </a:lnTo>
                  <a:lnTo>
                    <a:pt x="1737" y="763"/>
                  </a:lnTo>
                  <a:lnTo>
                    <a:pt x="1755" y="709"/>
                  </a:lnTo>
                  <a:lnTo>
                    <a:pt x="1743" y="686"/>
                  </a:lnTo>
                  <a:lnTo>
                    <a:pt x="1666" y="644"/>
                  </a:lnTo>
                  <a:lnTo>
                    <a:pt x="1643" y="662"/>
                  </a:lnTo>
                  <a:lnTo>
                    <a:pt x="1613" y="692"/>
                  </a:lnTo>
                  <a:lnTo>
                    <a:pt x="1595" y="674"/>
                  </a:lnTo>
                  <a:lnTo>
                    <a:pt x="1542" y="526"/>
                  </a:lnTo>
                  <a:lnTo>
                    <a:pt x="1519" y="502"/>
                  </a:lnTo>
                  <a:lnTo>
                    <a:pt x="1430" y="431"/>
                  </a:lnTo>
                  <a:lnTo>
                    <a:pt x="1336" y="325"/>
                  </a:lnTo>
                  <a:lnTo>
                    <a:pt x="1329" y="296"/>
                  </a:lnTo>
                  <a:lnTo>
                    <a:pt x="1306" y="225"/>
                  </a:lnTo>
                  <a:lnTo>
                    <a:pt x="1300" y="149"/>
                  </a:lnTo>
                  <a:lnTo>
                    <a:pt x="1318" y="113"/>
                  </a:lnTo>
                  <a:lnTo>
                    <a:pt x="1318" y="89"/>
                  </a:lnTo>
                  <a:lnTo>
                    <a:pt x="1223" y="0"/>
                  </a:lnTo>
                  <a:lnTo>
                    <a:pt x="0" y="35"/>
                  </a:lnTo>
                  <a:lnTo>
                    <a:pt x="18" y="71"/>
                  </a:lnTo>
                  <a:lnTo>
                    <a:pt x="53" y="106"/>
                  </a:lnTo>
                  <a:lnTo>
                    <a:pt x="60" y="160"/>
                  </a:lnTo>
                  <a:lnTo>
                    <a:pt x="106" y="213"/>
                  </a:lnTo>
                  <a:lnTo>
                    <a:pt x="124" y="225"/>
                  </a:lnTo>
                  <a:lnTo>
                    <a:pt x="119" y="272"/>
                  </a:lnTo>
                  <a:lnTo>
                    <a:pt x="119" y="278"/>
                  </a:lnTo>
                  <a:lnTo>
                    <a:pt x="254" y="385"/>
                  </a:lnTo>
                  <a:lnTo>
                    <a:pt x="213" y="431"/>
                  </a:lnTo>
                  <a:lnTo>
                    <a:pt x="207" y="479"/>
                  </a:lnTo>
                  <a:lnTo>
                    <a:pt x="225" y="509"/>
                  </a:lnTo>
                  <a:lnTo>
                    <a:pt x="261" y="520"/>
                  </a:lnTo>
                  <a:lnTo>
                    <a:pt x="278" y="591"/>
                  </a:lnTo>
                  <a:lnTo>
                    <a:pt x="314" y="615"/>
                  </a:lnTo>
                  <a:lnTo>
                    <a:pt x="343" y="621"/>
                  </a:lnTo>
                  <a:lnTo>
                    <a:pt x="355" y="633"/>
                  </a:lnTo>
                  <a:lnTo>
                    <a:pt x="367" y="1506"/>
                  </a:lnTo>
                  <a:lnTo>
                    <a:pt x="367" y="170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0.3%</a:t>
              </a:r>
            </a:p>
          </p:txBody>
        </p:sp>
        <p:sp>
          <p:nvSpPr>
            <p:cNvPr id="19500" name="Freeform 44"/>
            <p:cNvSpPr>
              <a:spLocks/>
            </p:cNvSpPr>
            <p:nvPr/>
          </p:nvSpPr>
          <p:spPr bwMode="auto">
            <a:xfrm>
              <a:off x="4764333" y="4840232"/>
              <a:ext cx="725803" cy="609169"/>
            </a:xfrm>
            <a:custGeom>
              <a:avLst/>
              <a:gdLst/>
              <a:ahLst/>
              <a:cxnLst>
                <a:cxn ang="0">
                  <a:pos x="969" y="35"/>
                </a:cxn>
                <a:cxn ang="0">
                  <a:pos x="1040" y="236"/>
                </a:cxn>
                <a:cxn ang="0">
                  <a:pos x="1022" y="319"/>
                </a:cxn>
                <a:cxn ang="0">
                  <a:pos x="926" y="514"/>
                </a:cxn>
                <a:cxn ang="0">
                  <a:pos x="1500" y="785"/>
                </a:cxn>
                <a:cxn ang="0">
                  <a:pos x="1500" y="957"/>
                </a:cxn>
                <a:cxn ang="0">
                  <a:pos x="1489" y="1081"/>
                </a:cxn>
                <a:cxn ang="0">
                  <a:pos x="1364" y="1051"/>
                </a:cxn>
                <a:cxn ang="0">
                  <a:pos x="1322" y="1163"/>
                </a:cxn>
                <a:cxn ang="0">
                  <a:pos x="1464" y="1146"/>
                </a:cxn>
                <a:cxn ang="0">
                  <a:pos x="1553" y="1128"/>
                </a:cxn>
                <a:cxn ang="0">
                  <a:pos x="1517" y="1181"/>
                </a:cxn>
                <a:cxn ang="0">
                  <a:pos x="1571" y="1222"/>
                </a:cxn>
                <a:cxn ang="0">
                  <a:pos x="1682" y="1135"/>
                </a:cxn>
                <a:cxn ang="0">
                  <a:pos x="1742" y="1140"/>
                </a:cxn>
                <a:cxn ang="0">
                  <a:pos x="1736" y="1211"/>
                </a:cxn>
                <a:cxn ang="0">
                  <a:pos x="1600" y="1335"/>
                </a:cxn>
                <a:cxn ang="0">
                  <a:pos x="1682" y="1442"/>
                </a:cxn>
                <a:cxn ang="0">
                  <a:pos x="1807" y="1536"/>
                </a:cxn>
                <a:cxn ang="0">
                  <a:pos x="1682" y="1506"/>
                </a:cxn>
                <a:cxn ang="0">
                  <a:pos x="1512" y="1412"/>
                </a:cxn>
                <a:cxn ang="0">
                  <a:pos x="1446" y="1483"/>
                </a:cxn>
                <a:cxn ang="0">
                  <a:pos x="1405" y="1548"/>
                </a:cxn>
                <a:cxn ang="0">
                  <a:pos x="1340" y="1500"/>
                </a:cxn>
                <a:cxn ang="0">
                  <a:pos x="1276" y="1500"/>
                </a:cxn>
                <a:cxn ang="0">
                  <a:pos x="1152" y="1536"/>
                </a:cxn>
                <a:cxn ang="0">
                  <a:pos x="962" y="1412"/>
                </a:cxn>
                <a:cxn ang="0">
                  <a:pos x="885" y="1359"/>
                </a:cxn>
                <a:cxn ang="0">
                  <a:pos x="880" y="1329"/>
                </a:cxn>
                <a:cxn ang="0">
                  <a:pos x="809" y="1318"/>
                </a:cxn>
                <a:cxn ang="0">
                  <a:pos x="767" y="1288"/>
                </a:cxn>
                <a:cxn ang="0">
                  <a:pos x="726" y="1394"/>
                </a:cxn>
                <a:cxn ang="0">
                  <a:pos x="336" y="1329"/>
                </a:cxn>
                <a:cxn ang="0">
                  <a:pos x="71" y="1318"/>
                </a:cxn>
                <a:cxn ang="0">
                  <a:pos x="117" y="1252"/>
                </a:cxn>
                <a:cxn ang="0">
                  <a:pos x="123" y="1099"/>
                </a:cxn>
                <a:cxn ang="0">
                  <a:pos x="141" y="1010"/>
                </a:cxn>
                <a:cxn ang="0">
                  <a:pos x="194" y="874"/>
                </a:cxn>
                <a:cxn ang="0">
                  <a:pos x="153" y="727"/>
                </a:cxn>
                <a:cxn ang="0">
                  <a:pos x="135" y="674"/>
                </a:cxn>
                <a:cxn ang="0">
                  <a:pos x="82" y="603"/>
                </a:cxn>
                <a:cxn ang="0">
                  <a:pos x="23" y="461"/>
                </a:cxn>
              </a:cxnLst>
              <a:rect l="0" t="0" r="r" b="b"/>
              <a:pathLst>
                <a:path w="1819" h="1584">
                  <a:moveTo>
                    <a:pt x="0" y="30"/>
                  </a:moveTo>
                  <a:lnTo>
                    <a:pt x="974" y="0"/>
                  </a:lnTo>
                  <a:lnTo>
                    <a:pt x="969" y="35"/>
                  </a:lnTo>
                  <a:lnTo>
                    <a:pt x="1015" y="113"/>
                  </a:lnTo>
                  <a:lnTo>
                    <a:pt x="1022" y="189"/>
                  </a:lnTo>
                  <a:lnTo>
                    <a:pt x="1040" y="236"/>
                  </a:lnTo>
                  <a:lnTo>
                    <a:pt x="1063" y="253"/>
                  </a:lnTo>
                  <a:lnTo>
                    <a:pt x="1068" y="289"/>
                  </a:lnTo>
                  <a:lnTo>
                    <a:pt x="1022" y="319"/>
                  </a:lnTo>
                  <a:lnTo>
                    <a:pt x="1010" y="331"/>
                  </a:lnTo>
                  <a:lnTo>
                    <a:pt x="986" y="420"/>
                  </a:lnTo>
                  <a:lnTo>
                    <a:pt x="926" y="514"/>
                  </a:lnTo>
                  <a:lnTo>
                    <a:pt x="868" y="686"/>
                  </a:lnTo>
                  <a:lnTo>
                    <a:pt x="868" y="809"/>
                  </a:lnTo>
                  <a:lnTo>
                    <a:pt x="1500" y="785"/>
                  </a:lnTo>
                  <a:lnTo>
                    <a:pt x="1512" y="803"/>
                  </a:lnTo>
                  <a:lnTo>
                    <a:pt x="1494" y="862"/>
                  </a:lnTo>
                  <a:lnTo>
                    <a:pt x="1500" y="957"/>
                  </a:lnTo>
                  <a:lnTo>
                    <a:pt x="1565" y="1022"/>
                  </a:lnTo>
                  <a:lnTo>
                    <a:pt x="1583" y="1099"/>
                  </a:lnTo>
                  <a:lnTo>
                    <a:pt x="1489" y="1081"/>
                  </a:lnTo>
                  <a:lnTo>
                    <a:pt x="1405" y="1046"/>
                  </a:lnTo>
                  <a:lnTo>
                    <a:pt x="1388" y="1034"/>
                  </a:lnTo>
                  <a:lnTo>
                    <a:pt x="1364" y="1051"/>
                  </a:lnTo>
                  <a:lnTo>
                    <a:pt x="1304" y="1105"/>
                  </a:lnTo>
                  <a:lnTo>
                    <a:pt x="1299" y="1135"/>
                  </a:lnTo>
                  <a:lnTo>
                    <a:pt x="1322" y="1163"/>
                  </a:lnTo>
                  <a:lnTo>
                    <a:pt x="1358" y="1176"/>
                  </a:lnTo>
                  <a:lnTo>
                    <a:pt x="1423" y="1170"/>
                  </a:lnTo>
                  <a:lnTo>
                    <a:pt x="1464" y="1146"/>
                  </a:lnTo>
                  <a:lnTo>
                    <a:pt x="1489" y="1128"/>
                  </a:lnTo>
                  <a:lnTo>
                    <a:pt x="1530" y="1128"/>
                  </a:lnTo>
                  <a:lnTo>
                    <a:pt x="1553" y="1128"/>
                  </a:lnTo>
                  <a:lnTo>
                    <a:pt x="1553" y="1140"/>
                  </a:lnTo>
                  <a:lnTo>
                    <a:pt x="1542" y="1158"/>
                  </a:lnTo>
                  <a:lnTo>
                    <a:pt x="1517" y="1181"/>
                  </a:lnTo>
                  <a:lnTo>
                    <a:pt x="1524" y="1206"/>
                  </a:lnTo>
                  <a:lnTo>
                    <a:pt x="1547" y="1217"/>
                  </a:lnTo>
                  <a:lnTo>
                    <a:pt x="1571" y="1222"/>
                  </a:lnTo>
                  <a:lnTo>
                    <a:pt x="1588" y="1211"/>
                  </a:lnTo>
                  <a:lnTo>
                    <a:pt x="1612" y="1158"/>
                  </a:lnTo>
                  <a:lnTo>
                    <a:pt x="1682" y="1135"/>
                  </a:lnTo>
                  <a:lnTo>
                    <a:pt x="1707" y="1117"/>
                  </a:lnTo>
                  <a:lnTo>
                    <a:pt x="1725" y="1117"/>
                  </a:lnTo>
                  <a:lnTo>
                    <a:pt x="1742" y="1140"/>
                  </a:lnTo>
                  <a:lnTo>
                    <a:pt x="1730" y="1170"/>
                  </a:lnTo>
                  <a:lnTo>
                    <a:pt x="1742" y="1181"/>
                  </a:lnTo>
                  <a:lnTo>
                    <a:pt x="1736" y="1211"/>
                  </a:lnTo>
                  <a:lnTo>
                    <a:pt x="1700" y="1229"/>
                  </a:lnTo>
                  <a:lnTo>
                    <a:pt x="1654" y="1300"/>
                  </a:lnTo>
                  <a:lnTo>
                    <a:pt x="1600" y="1335"/>
                  </a:lnTo>
                  <a:lnTo>
                    <a:pt x="1600" y="1371"/>
                  </a:lnTo>
                  <a:lnTo>
                    <a:pt x="1612" y="1400"/>
                  </a:lnTo>
                  <a:lnTo>
                    <a:pt x="1682" y="1442"/>
                  </a:lnTo>
                  <a:lnTo>
                    <a:pt x="1801" y="1488"/>
                  </a:lnTo>
                  <a:lnTo>
                    <a:pt x="1819" y="1513"/>
                  </a:lnTo>
                  <a:lnTo>
                    <a:pt x="1807" y="1536"/>
                  </a:lnTo>
                  <a:lnTo>
                    <a:pt x="1783" y="1548"/>
                  </a:lnTo>
                  <a:lnTo>
                    <a:pt x="1695" y="1584"/>
                  </a:lnTo>
                  <a:lnTo>
                    <a:pt x="1682" y="1506"/>
                  </a:lnTo>
                  <a:lnTo>
                    <a:pt x="1629" y="1488"/>
                  </a:lnTo>
                  <a:lnTo>
                    <a:pt x="1524" y="1447"/>
                  </a:lnTo>
                  <a:lnTo>
                    <a:pt x="1512" y="1412"/>
                  </a:lnTo>
                  <a:lnTo>
                    <a:pt x="1494" y="1400"/>
                  </a:lnTo>
                  <a:lnTo>
                    <a:pt x="1464" y="1412"/>
                  </a:lnTo>
                  <a:lnTo>
                    <a:pt x="1446" y="1483"/>
                  </a:lnTo>
                  <a:lnTo>
                    <a:pt x="1459" y="1495"/>
                  </a:lnTo>
                  <a:lnTo>
                    <a:pt x="1459" y="1506"/>
                  </a:lnTo>
                  <a:lnTo>
                    <a:pt x="1405" y="1548"/>
                  </a:lnTo>
                  <a:lnTo>
                    <a:pt x="1388" y="1541"/>
                  </a:lnTo>
                  <a:lnTo>
                    <a:pt x="1358" y="1500"/>
                  </a:lnTo>
                  <a:lnTo>
                    <a:pt x="1340" y="1500"/>
                  </a:lnTo>
                  <a:lnTo>
                    <a:pt x="1304" y="1513"/>
                  </a:lnTo>
                  <a:lnTo>
                    <a:pt x="1287" y="1495"/>
                  </a:lnTo>
                  <a:lnTo>
                    <a:pt x="1276" y="1500"/>
                  </a:lnTo>
                  <a:lnTo>
                    <a:pt x="1228" y="1548"/>
                  </a:lnTo>
                  <a:lnTo>
                    <a:pt x="1169" y="1554"/>
                  </a:lnTo>
                  <a:lnTo>
                    <a:pt x="1152" y="1536"/>
                  </a:lnTo>
                  <a:lnTo>
                    <a:pt x="1098" y="1530"/>
                  </a:lnTo>
                  <a:lnTo>
                    <a:pt x="1015" y="1417"/>
                  </a:lnTo>
                  <a:lnTo>
                    <a:pt x="962" y="1412"/>
                  </a:lnTo>
                  <a:lnTo>
                    <a:pt x="915" y="1388"/>
                  </a:lnTo>
                  <a:lnTo>
                    <a:pt x="898" y="1359"/>
                  </a:lnTo>
                  <a:lnTo>
                    <a:pt x="885" y="1359"/>
                  </a:lnTo>
                  <a:lnTo>
                    <a:pt x="880" y="1353"/>
                  </a:lnTo>
                  <a:lnTo>
                    <a:pt x="880" y="1346"/>
                  </a:lnTo>
                  <a:lnTo>
                    <a:pt x="880" y="1329"/>
                  </a:lnTo>
                  <a:lnTo>
                    <a:pt x="856" y="1318"/>
                  </a:lnTo>
                  <a:lnTo>
                    <a:pt x="844" y="1329"/>
                  </a:lnTo>
                  <a:lnTo>
                    <a:pt x="809" y="1318"/>
                  </a:lnTo>
                  <a:lnTo>
                    <a:pt x="802" y="1311"/>
                  </a:lnTo>
                  <a:lnTo>
                    <a:pt x="791" y="1288"/>
                  </a:lnTo>
                  <a:lnTo>
                    <a:pt x="767" y="1288"/>
                  </a:lnTo>
                  <a:lnTo>
                    <a:pt x="703" y="1346"/>
                  </a:lnTo>
                  <a:lnTo>
                    <a:pt x="738" y="1388"/>
                  </a:lnTo>
                  <a:lnTo>
                    <a:pt x="726" y="1394"/>
                  </a:lnTo>
                  <a:lnTo>
                    <a:pt x="619" y="1400"/>
                  </a:lnTo>
                  <a:lnTo>
                    <a:pt x="437" y="1364"/>
                  </a:lnTo>
                  <a:lnTo>
                    <a:pt x="336" y="1329"/>
                  </a:lnTo>
                  <a:lnTo>
                    <a:pt x="94" y="1364"/>
                  </a:lnTo>
                  <a:lnTo>
                    <a:pt x="82" y="1346"/>
                  </a:lnTo>
                  <a:lnTo>
                    <a:pt x="71" y="1318"/>
                  </a:lnTo>
                  <a:lnTo>
                    <a:pt x="82" y="1305"/>
                  </a:lnTo>
                  <a:lnTo>
                    <a:pt x="94" y="1282"/>
                  </a:lnTo>
                  <a:lnTo>
                    <a:pt x="117" y="1252"/>
                  </a:lnTo>
                  <a:lnTo>
                    <a:pt x="147" y="1163"/>
                  </a:lnTo>
                  <a:lnTo>
                    <a:pt x="123" y="1128"/>
                  </a:lnTo>
                  <a:lnTo>
                    <a:pt x="123" y="1099"/>
                  </a:lnTo>
                  <a:lnTo>
                    <a:pt x="129" y="1081"/>
                  </a:lnTo>
                  <a:lnTo>
                    <a:pt x="129" y="1057"/>
                  </a:lnTo>
                  <a:lnTo>
                    <a:pt x="141" y="1010"/>
                  </a:lnTo>
                  <a:lnTo>
                    <a:pt x="165" y="986"/>
                  </a:lnTo>
                  <a:lnTo>
                    <a:pt x="176" y="945"/>
                  </a:lnTo>
                  <a:lnTo>
                    <a:pt x="194" y="874"/>
                  </a:lnTo>
                  <a:lnTo>
                    <a:pt x="194" y="833"/>
                  </a:lnTo>
                  <a:lnTo>
                    <a:pt x="176" y="768"/>
                  </a:lnTo>
                  <a:lnTo>
                    <a:pt x="153" y="727"/>
                  </a:lnTo>
                  <a:lnTo>
                    <a:pt x="141" y="715"/>
                  </a:lnTo>
                  <a:lnTo>
                    <a:pt x="141" y="691"/>
                  </a:lnTo>
                  <a:lnTo>
                    <a:pt x="135" y="674"/>
                  </a:lnTo>
                  <a:lnTo>
                    <a:pt x="117" y="638"/>
                  </a:lnTo>
                  <a:lnTo>
                    <a:pt x="94" y="620"/>
                  </a:lnTo>
                  <a:lnTo>
                    <a:pt x="82" y="603"/>
                  </a:lnTo>
                  <a:lnTo>
                    <a:pt x="100" y="562"/>
                  </a:lnTo>
                  <a:lnTo>
                    <a:pt x="71" y="502"/>
                  </a:lnTo>
                  <a:lnTo>
                    <a:pt x="23" y="461"/>
                  </a:lnTo>
                  <a:lnTo>
                    <a:pt x="5" y="431"/>
                  </a:lnTo>
                  <a:lnTo>
                    <a:pt x="0" y="3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0.3%</a:t>
              </a:r>
            </a:p>
          </p:txBody>
        </p:sp>
        <p:sp>
          <p:nvSpPr>
            <p:cNvPr id="19501" name="Freeform 45"/>
            <p:cNvSpPr>
              <a:spLocks/>
            </p:cNvSpPr>
            <p:nvPr/>
          </p:nvSpPr>
          <p:spPr bwMode="auto">
            <a:xfrm>
              <a:off x="4853404" y="2659989"/>
              <a:ext cx="672842" cy="693872"/>
            </a:xfrm>
            <a:custGeom>
              <a:avLst/>
              <a:gdLst/>
              <a:ahLst/>
              <a:cxnLst>
                <a:cxn ang="0">
                  <a:pos x="703" y="1766"/>
                </a:cxn>
                <a:cxn ang="0">
                  <a:pos x="584" y="1707"/>
                </a:cxn>
                <a:cxn ang="0">
                  <a:pos x="538" y="1542"/>
                </a:cxn>
                <a:cxn ang="0">
                  <a:pos x="567" y="1483"/>
                </a:cxn>
                <a:cxn ang="0">
                  <a:pos x="513" y="1400"/>
                </a:cxn>
                <a:cxn ang="0">
                  <a:pos x="508" y="1276"/>
                </a:cxn>
                <a:cxn ang="0">
                  <a:pos x="407" y="1187"/>
                </a:cxn>
                <a:cxn ang="0">
                  <a:pos x="295" y="1070"/>
                </a:cxn>
                <a:cxn ang="0">
                  <a:pos x="189" y="1016"/>
                </a:cxn>
                <a:cxn ang="0">
                  <a:pos x="171" y="986"/>
                </a:cxn>
                <a:cxn ang="0">
                  <a:pos x="89" y="956"/>
                </a:cxn>
                <a:cxn ang="0">
                  <a:pos x="41" y="910"/>
                </a:cxn>
                <a:cxn ang="0">
                  <a:pos x="53" y="733"/>
                </a:cxn>
                <a:cxn ang="0">
                  <a:pos x="71" y="649"/>
                </a:cxn>
                <a:cxn ang="0">
                  <a:pos x="0" y="579"/>
                </a:cxn>
                <a:cxn ang="0">
                  <a:pos x="29" y="508"/>
                </a:cxn>
                <a:cxn ang="0">
                  <a:pos x="118" y="401"/>
                </a:cxn>
                <a:cxn ang="0">
                  <a:pos x="165" y="366"/>
                </a:cxn>
                <a:cxn ang="0">
                  <a:pos x="178" y="130"/>
                </a:cxn>
                <a:cxn ang="0">
                  <a:pos x="224" y="119"/>
                </a:cxn>
                <a:cxn ang="0">
                  <a:pos x="313" y="119"/>
                </a:cxn>
                <a:cxn ang="0">
                  <a:pos x="531" y="5"/>
                </a:cxn>
                <a:cxn ang="0">
                  <a:pos x="567" y="12"/>
                </a:cxn>
                <a:cxn ang="0">
                  <a:pos x="556" y="71"/>
                </a:cxn>
                <a:cxn ang="0">
                  <a:pos x="538" y="142"/>
                </a:cxn>
                <a:cxn ang="0">
                  <a:pos x="620" y="119"/>
                </a:cxn>
                <a:cxn ang="0">
                  <a:pos x="685" y="142"/>
                </a:cxn>
                <a:cxn ang="0">
                  <a:pos x="738" y="172"/>
                </a:cxn>
                <a:cxn ang="0">
                  <a:pos x="774" y="230"/>
                </a:cxn>
                <a:cxn ang="0">
                  <a:pos x="1058" y="295"/>
                </a:cxn>
                <a:cxn ang="0">
                  <a:pos x="1146" y="342"/>
                </a:cxn>
                <a:cxn ang="0">
                  <a:pos x="1193" y="360"/>
                </a:cxn>
                <a:cxn ang="0">
                  <a:pos x="1235" y="342"/>
                </a:cxn>
                <a:cxn ang="0">
                  <a:pos x="1335" y="372"/>
                </a:cxn>
                <a:cxn ang="0">
                  <a:pos x="1347" y="396"/>
                </a:cxn>
                <a:cxn ang="0">
                  <a:pos x="1388" y="426"/>
                </a:cxn>
                <a:cxn ang="0">
                  <a:pos x="1447" y="484"/>
                </a:cxn>
                <a:cxn ang="0">
                  <a:pos x="1441" y="591"/>
                </a:cxn>
                <a:cxn ang="0">
                  <a:pos x="1494" y="585"/>
                </a:cxn>
                <a:cxn ang="0">
                  <a:pos x="1477" y="626"/>
                </a:cxn>
                <a:cxn ang="0">
                  <a:pos x="1530" y="697"/>
                </a:cxn>
                <a:cxn ang="0">
                  <a:pos x="1464" y="761"/>
                </a:cxn>
                <a:cxn ang="0">
                  <a:pos x="1411" y="898"/>
                </a:cxn>
                <a:cxn ang="0">
                  <a:pos x="1423" y="928"/>
                </a:cxn>
                <a:cxn ang="0">
                  <a:pos x="1512" y="815"/>
                </a:cxn>
                <a:cxn ang="0">
                  <a:pos x="1583" y="761"/>
                </a:cxn>
                <a:cxn ang="0">
                  <a:pos x="1619" y="720"/>
                </a:cxn>
                <a:cxn ang="0">
                  <a:pos x="1624" y="667"/>
                </a:cxn>
                <a:cxn ang="0">
                  <a:pos x="1642" y="632"/>
                </a:cxn>
                <a:cxn ang="0">
                  <a:pos x="1666" y="596"/>
                </a:cxn>
                <a:cxn ang="0">
                  <a:pos x="1690" y="614"/>
                </a:cxn>
                <a:cxn ang="0">
                  <a:pos x="1649" y="761"/>
                </a:cxn>
                <a:cxn ang="0">
                  <a:pos x="1613" y="827"/>
                </a:cxn>
                <a:cxn ang="0">
                  <a:pos x="1578" y="933"/>
                </a:cxn>
                <a:cxn ang="0">
                  <a:pos x="1578" y="1057"/>
                </a:cxn>
                <a:cxn ang="0">
                  <a:pos x="1530" y="1116"/>
                </a:cxn>
                <a:cxn ang="0">
                  <a:pos x="1542" y="1276"/>
                </a:cxn>
                <a:cxn ang="0">
                  <a:pos x="1494" y="1394"/>
                </a:cxn>
                <a:cxn ang="0">
                  <a:pos x="1560" y="1648"/>
                </a:cxn>
                <a:cxn ang="0">
                  <a:pos x="1553" y="1684"/>
                </a:cxn>
                <a:cxn ang="0">
                  <a:pos x="1553" y="1748"/>
                </a:cxn>
              </a:cxnLst>
              <a:rect l="0" t="0" r="r" b="b"/>
              <a:pathLst>
                <a:path w="1690" h="1801">
                  <a:moveTo>
                    <a:pt x="715" y="1801"/>
                  </a:moveTo>
                  <a:lnTo>
                    <a:pt x="703" y="1766"/>
                  </a:lnTo>
                  <a:lnTo>
                    <a:pt x="673" y="1742"/>
                  </a:lnTo>
                  <a:lnTo>
                    <a:pt x="584" y="1707"/>
                  </a:lnTo>
                  <a:lnTo>
                    <a:pt x="556" y="1595"/>
                  </a:lnTo>
                  <a:lnTo>
                    <a:pt x="538" y="1542"/>
                  </a:lnTo>
                  <a:lnTo>
                    <a:pt x="561" y="1506"/>
                  </a:lnTo>
                  <a:lnTo>
                    <a:pt x="567" y="1483"/>
                  </a:lnTo>
                  <a:lnTo>
                    <a:pt x="531" y="1448"/>
                  </a:lnTo>
                  <a:lnTo>
                    <a:pt x="513" y="1400"/>
                  </a:lnTo>
                  <a:lnTo>
                    <a:pt x="508" y="1329"/>
                  </a:lnTo>
                  <a:lnTo>
                    <a:pt x="508" y="1276"/>
                  </a:lnTo>
                  <a:lnTo>
                    <a:pt x="496" y="1252"/>
                  </a:lnTo>
                  <a:lnTo>
                    <a:pt x="407" y="1187"/>
                  </a:lnTo>
                  <a:lnTo>
                    <a:pt x="325" y="1128"/>
                  </a:lnTo>
                  <a:lnTo>
                    <a:pt x="295" y="1070"/>
                  </a:lnTo>
                  <a:lnTo>
                    <a:pt x="206" y="1027"/>
                  </a:lnTo>
                  <a:lnTo>
                    <a:pt x="189" y="1016"/>
                  </a:lnTo>
                  <a:lnTo>
                    <a:pt x="183" y="999"/>
                  </a:lnTo>
                  <a:lnTo>
                    <a:pt x="171" y="986"/>
                  </a:lnTo>
                  <a:lnTo>
                    <a:pt x="100" y="974"/>
                  </a:lnTo>
                  <a:lnTo>
                    <a:pt x="89" y="956"/>
                  </a:lnTo>
                  <a:lnTo>
                    <a:pt x="59" y="933"/>
                  </a:lnTo>
                  <a:lnTo>
                    <a:pt x="41" y="910"/>
                  </a:lnTo>
                  <a:lnTo>
                    <a:pt x="41" y="804"/>
                  </a:lnTo>
                  <a:lnTo>
                    <a:pt x="53" y="733"/>
                  </a:lnTo>
                  <a:lnTo>
                    <a:pt x="47" y="697"/>
                  </a:lnTo>
                  <a:lnTo>
                    <a:pt x="71" y="649"/>
                  </a:lnTo>
                  <a:lnTo>
                    <a:pt x="41" y="603"/>
                  </a:lnTo>
                  <a:lnTo>
                    <a:pt x="0" y="579"/>
                  </a:lnTo>
                  <a:lnTo>
                    <a:pt x="18" y="514"/>
                  </a:lnTo>
                  <a:lnTo>
                    <a:pt x="29" y="508"/>
                  </a:lnTo>
                  <a:lnTo>
                    <a:pt x="36" y="472"/>
                  </a:lnTo>
                  <a:lnTo>
                    <a:pt x="118" y="401"/>
                  </a:lnTo>
                  <a:lnTo>
                    <a:pt x="142" y="390"/>
                  </a:lnTo>
                  <a:lnTo>
                    <a:pt x="165" y="366"/>
                  </a:lnTo>
                  <a:lnTo>
                    <a:pt x="160" y="147"/>
                  </a:lnTo>
                  <a:lnTo>
                    <a:pt x="178" y="130"/>
                  </a:lnTo>
                  <a:lnTo>
                    <a:pt x="195" y="101"/>
                  </a:lnTo>
                  <a:lnTo>
                    <a:pt x="224" y="119"/>
                  </a:lnTo>
                  <a:lnTo>
                    <a:pt x="266" y="124"/>
                  </a:lnTo>
                  <a:lnTo>
                    <a:pt x="313" y="119"/>
                  </a:lnTo>
                  <a:lnTo>
                    <a:pt x="389" y="76"/>
                  </a:lnTo>
                  <a:lnTo>
                    <a:pt x="531" y="5"/>
                  </a:lnTo>
                  <a:lnTo>
                    <a:pt x="556" y="0"/>
                  </a:lnTo>
                  <a:lnTo>
                    <a:pt x="567" y="12"/>
                  </a:lnTo>
                  <a:lnTo>
                    <a:pt x="567" y="48"/>
                  </a:lnTo>
                  <a:lnTo>
                    <a:pt x="556" y="71"/>
                  </a:lnTo>
                  <a:lnTo>
                    <a:pt x="549" y="89"/>
                  </a:lnTo>
                  <a:lnTo>
                    <a:pt x="538" y="142"/>
                  </a:lnTo>
                  <a:lnTo>
                    <a:pt x="591" y="119"/>
                  </a:lnTo>
                  <a:lnTo>
                    <a:pt x="620" y="119"/>
                  </a:lnTo>
                  <a:lnTo>
                    <a:pt x="650" y="147"/>
                  </a:lnTo>
                  <a:lnTo>
                    <a:pt x="685" y="142"/>
                  </a:lnTo>
                  <a:lnTo>
                    <a:pt x="703" y="165"/>
                  </a:lnTo>
                  <a:lnTo>
                    <a:pt x="738" y="172"/>
                  </a:lnTo>
                  <a:lnTo>
                    <a:pt x="762" y="188"/>
                  </a:lnTo>
                  <a:lnTo>
                    <a:pt x="774" y="230"/>
                  </a:lnTo>
                  <a:lnTo>
                    <a:pt x="792" y="242"/>
                  </a:lnTo>
                  <a:lnTo>
                    <a:pt x="1058" y="295"/>
                  </a:lnTo>
                  <a:lnTo>
                    <a:pt x="1093" y="295"/>
                  </a:lnTo>
                  <a:lnTo>
                    <a:pt x="1146" y="342"/>
                  </a:lnTo>
                  <a:lnTo>
                    <a:pt x="1187" y="342"/>
                  </a:lnTo>
                  <a:lnTo>
                    <a:pt x="1193" y="360"/>
                  </a:lnTo>
                  <a:lnTo>
                    <a:pt x="1211" y="348"/>
                  </a:lnTo>
                  <a:lnTo>
                    <a:pt x="1235" y="342"/>
                  </a:lnTo>
                  <a:lnTo>
                    <a:pt x="1294" y="355"/>
                  </a:lnTo>
                  <a:lnTo>
                    <a:pt x="1335" y="372"/>
                  </a:lnTo>
                  <a:lnTo>
                    <a:pt x="1353" y="383"/>
                  </a:lnTo>
                  <a:lnTo>
                    <a:pt x="1347" y="396"/>
                  </a:lnTo>
                  <a:lnTo>
                    <a:pt x="1347" y="413"/>
                  </a:lnTo>
                  <a:lnTo>
                    <a:pt x="1388" y="426"/>
                  </a:lnTo>
                  <a:lnTo>
                    <a:pt x="1441" y="449"/>
                  </a:lnTo>
                  <a:lnTo>
                    <a:pt x="1447" y="484"/>
                  </a:lnTo>
                  <a:lnTo>
                    <a:pt x="1429" y="585"/>
                  </a:lnTo>
                  <a:lnTo>
                    <a:pt x="1441" y="591"/>
                  </a:lnTo>
                  <a:lnTo>
                    <a:pt x="1489" y="579"/>
                  </a:lnTo>
                  <a:lnTo>
                    <a:pt x="1494" y="585"/>
                  </a:lnTo>
                  <a:lnTo>
                    <a:pt x="1494" y="608"/>
                  </a:lnTo>
                  <a:lnTo>
                    <a:pt x="1477" y="626"/>
                  </a:lnTo>
                  <a:lnTo>
                    <a:pt x="1489" y="667"/>
                  </a:lnTo>
                  <a:lnTo>
                    <a:pt x="1530" y="697"/>
                  </a:lnTo>
                  <a:lnTo>
                    <a:pt x="1524" y="703"/>
                  </a:lnTo>
                  <a:lnTo>
                    <a:pt x="1464" y="761"/>
                  </a:lnTo>
                  <a:lnTo>
                    <a:pt x="1429" y="845"/>
                  </a:lnTo>
                  <a:lnTo>
                    <a:pt x="1411" y="898"/>
                  </a:lnTo>
                  <a:lnTo>
                    <a:pt x="1406" y="915"/>
                  </a:lnTo>
                  <a:lnTo>
                    <a:pt x="1423" y="928"/>
                  </a:lnTo>
                  <a:lnTo>
                    <a:pt x="1464" y="903"/>
                  </a:lnTo>
                  <a:lnTo>
                    <a:pt x="1512" y="815"/>
                  </a:lnTo>
                  <a:lnTo>
                    <a:pt x="1560" y="774"/>
                  </a:lnTo>
                  <a:lnTo>
                    <a:pt x="1583" y="761"/>
                  </a:lnTo>
                  <a:lnTo>
                    <a:pt x="1595" y="744"/>
                  </a:lnTo>
                  <a:lnTo>
                    <a:pt x="1619" y="720"/>
                  </a:lnTo>
                  <a:lnTo>
                    <a:pt x="1624" y="697"/>
                  </a:lnTo>
                  <a:lnTo>
                    <a:pt x="1624" y="667"/>
                  </a:lnTo>
                  <a:lnTo>
                    <a:pt x="1631" y="644"/>
                  </a:lnTo>
                  <a:lnTo>
                    <a:pt x="1642" y="632"/>
                  </a:lnTo>
                  <a:lnTo>
                    <a:pt x="1654" y="608"/>
                  </a:lnTo>
                  <a:lnTo>
                    <a:pt x="1666" y="596"/>
                  </a:lnTo>
                  <a:lnTo>
                    <a:pt x="1684" y="596"/>
                  </a:lnTo>
                  <a:lnTo>
                    <a:pt x="1690" y="614"/>
                  </a:lnTo>
                  <a:lnTo>
                    <a:pt x="1690" y="662"/>
                  </a:lnTo>
                  <a:lnTo>
                    <a:pt x="1649" y="761"/>
                  </a:lnTo>
                  <a:lnTo>
                    <a:pt x="1624" y="791"/>
                  </a:lnTo>
                  <a:lnTo>
                    <a:pt x="1613" y="827"/>
                  </a:lnTo>
                  <a:lnTo>
                    <a:pt x="1619" y="845"/>
                  </a:lnTo>
                  <a:lnTo>
                    <a:pt x="1578" y="933"/>
                  </a:lnTo>
                  <a:lnTo>
                    <a:pt x="1578" y="1004"/>
                  </a:lnTo>
                  <a:lnTo>
                    <a:pt x="1578" y="1057"/>
                  </a:lnTo>
                  <a:lnTo>
                    <a:pt x="1535" y="1098"/>
                  </a:lnTo>
                  <a:lnTo>
                    <a:pt x="1530" y="1116"/>
                  </a:lnTo>
                  <a:lnTo>
                    <a:pt x="1542" y="1176"/>
                  </a:lnTo>
                  <a:lnTo>
                    <a:pt x="1542" y="1276"/>
                  </a:lnTo>
                  <a:lnTo>
                    <a:pt x="1530" y="1293"/>
                  </a:lnTo>
                  <a:lnTo>
                    <a:pt x="1494" y="1394"/>
                  </a:lnTo>
                  <a:lnTo>
                    <a:pt x="1518" y="1547"/>
                  </a:lnTo>
                  <a:lnTo>
                    <a:pt x="1560" y="1648"/>
                  </a:lnTo>
                  <a:lnTo>
                    <a:pt x="1548" y="1666"/>
                  </a:lnTo>
                  <a:lnTo>
                    <a:pt x="1553" y="1684"/>
                  </a:lnTo>
                  <a:lnTo>
                    <a:pt x="1548" y="1701"/>
                  </a:lnTo>
                  <a:lnTo>
                    <a:pt x="1553" y="1748"/>
                  </a:lnTo>
                  <a:lnTo>
                    <a:pt x="715" y="180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0.2%</a:t>
              </a:r>
            </a:p>
          </p:txBody>
        </p:sp>
        <p:sp>
          <p:nvSpPr>
            <p:cNvPr id="19504" name="Freeform 48"/>
            <p:cNvSpPr>
              <a:spLocks/>
            </p:cNvSpPr>
            <p:nvPr/>
          </p:nvSpPr>
          <p:spPr bwMode="auto">
            <a:xfrm>
              <a:off x="5052007" y="3332975"/>
              <a:ext cx="510349" cy="872562"/>
            </a:xfrm>
            <a:custGeom>
              <a:avLst/>
              <a:gdLst/>
              <a:ahLst/>
              <a:cxnLst>
                <a:cxn ang="0">
                  <a:pos x="213" y="53"/>
                </a:cxn>
                <a:cxn ang="0">
                  <a:pos x="290" y="118"/>
                </a:cxn>
                <a:cxn ang="0">
                  <a:pos x="348" y="189"/>
                </a:cxn>
                <a:cxn ang="0">
                  <a:pos x="372" y="296"/>
                </a:cxn>
                <a:cxn ang="0">
                  <a:pos x="331" y="355"/>
                </a:cxn>
                <a:cxn ang="0">
                  <a:pos x="277" y="450"/>
                </a:cxn>
                <a:cxn ang="0">
                  <a:pos x="213" y="485"/>
                </a:cxn>
                <a:cxn ang="0">
                  <a:pos x="118" y="503"/>
                </a:cxn>
                <a:cxn ang="0">
                  <a:pos x="107" y="580"/>
                </a:cxn>
                <a:cxn ang="0">
                  <a:pos x="153" y="644"/>
                </a:cxn>
                <a:cxn ang="0">
                  <a:pos x="95" y="804"/>
                </a:cxn>
                <a:cxn ang="0">
                  <a:pos x="36" y="863"/>
                </a:cxn>
                <a:cxn ang="0">
                  <a:pos x="18" y="928"/>
                </a:cxn>
                <a:cxn ang="0">
                  <a:pos x="0" y="988"/>
                </a:cxn>
                <a:cxn ang="0">
                  <a:pos x="29" y="1135"/>
                </a:cxn>
                <a:cxn ang="0">
                  <a:pos x="130" y="1270"/>
                </a:cxn>
                <a:cxn ang="0">
                  <a:pos x="242" y="1365"/>
                </a:cxn>
                <a:cxn ang="0">
                  <a:pos x="313" y="1531"/>
                </a:cxn>
                <a:cxn ang="0">
                  <a:pos x="366" y="1483"/>
                </a:cxn>
                <a:cxn ang="0">
                  <a:pos x="455" y="1548"/>
                </a:cxn>
                <a:cxn ang="0">
                  <a:pos x="449" y="1655"/>
                </a:cxn>
                <a:cxn ang="0">
                  <a:pos x="378" y="1749"/>
                </a:cxn>
                <a:cxn ang="0">
                  <a:pos x="449" y="1850"/>
                </a:cxn>
                <a:cxn ang="0">
                  <a:pos x="584" y="1921"/>
                </a:cxn>
                <a:cxn ang="0">
                  <a:pos x="691" y="2068"/>
                </a:cxn>
                <a:cxn ang="0">
                  <a:pos x="721" y="2121"/>
                </a:cxn>
                <a:cxn ang="0">
                  <a:pos x="691" y="2162"/>
                </a:cxn>
                <a:cxn ang="0">
                  <a:pos x="774" y="2269"/>
                </a:cxn>
                <a:cxn ang="0">
                  <a:pos x="797" y="2246"/>
                </a:cxn>
                <a:cxn ang="0">
                  <a:pos x="822" y="2186"/>
                </a:cxn>
                <a:cxn ang="0">
                  <a:pos x="916" y="2175"/>
                </a:cxn>
                <a:cxn ang="0">
                  <a:pos x="992" y="2228"/>
                </a:cxn>
                <a:cxn ang="0">
                  <a:pos x="1022" y="2127"/>
                </a:cxn>
                <a:cxn ang="0">
                  <a:pos x="1046" y="2068"/>
                </a:cxn>
                <a:cxn ang="0">
                  <a:pos x="1147" y="2027"/>
                </a:cxn>
                <a:cxn ang="0">
                  <a:pos x="1117" y="1974"/>
                </a:cxn>
                <a:cxn ang="0">
                  <a:pos x="1134" y="1932"/>
                </a:cxn>
                <a:cxn ang="0">
                  <a:pos x="1140" y="1909"/>
                </a:cxn>
                <a:cxn ang="0">
                  <a:pos x="1134" y="1873"/>
                </a:cxn>
                <a:cxn ang="0">
                  <a:pos x="1152" y="1743"/>
                </a:cxn>
                <a:cxn ang="0">
                  <a:pos x="1235" y="1630"/>
                </a:cxn>
                <a:cxn ang="0">
                  <a:pos x="1276" y="1525"/>
                </a:cxn>
                <a:cxn ang="0">
                  <a:pos x="1229" y="1365"/>
                </a:cxn>
                <a:cxn ang="0">
                  <a:pos x="1235" y="1282"/>
                </a:cxn>
                <a:cxn ang="0">
                  <a:pos x="1164" y="301"/>
                </a:cxn>
                <a:cxn ang="0">
                  <a:pos x="1140" y="273"/>
                </a:cxn>
                <a:cxn ang="0">
                  <a:pos x="1104" y="154"/>
                </a:cxn>
                <a:cxn ang="0">
                  <a:pos x="1051" y="71"/>
                </a:cxn>
              </a:cxnLst>
              <a:rect l="0" t="0" r="r" b="b"/>
              <a:pathLst>
                <a:path w="1276" h="2269">
                  <a:moveTo>
                    <a:pt x="1051" y="0"/>
                  </a:moveTo>
                  <a:lnTo>
                    <a:pt x="213" y="53"/>
                  </a:lnTo>
                  <a:lnTo>
                    <a:pt x="224" y="77"/>
                  </a:lnTo>
                  <a:lnTo>
                    <a:pt x="290" y="118"/>
                  </a:lnTo>
                  <a:lnTo>
                    <a:pt x="295" y="154"/>
                  </a:lnTo>
                  <a:lnTo>
                    <a:pt x="348" y="189"/>
                  </a:lnTo>
                  <a:lnTo>
                    <a:pt x="372" y="260"/>
                  </a:lnTo>
                  <a:lnTo>
                    <a:pt x="372" y="296"/>
                  </a:lnTo>
                  <a:lnTo>
                    <a:pt x="348" y="337"/>
                  </a:lnTo>
                  <a:lnTo>
                    <a:pt x="331" y="355"/>
                  </a:lnTo>
                  <a:lnTo>
                    <a:pt x="331" y="390"/>
                  </a:lnTo>
                  <a:lnTo>
                    <a:pt x="277" y="450"/>
                  </a:lnTo>
                  <a:lnTo>
                    <a:pt x="224" y="468"/>
                  </a:lnTo>
                  <a:lnTo>
                    <a:pt x="213" y="485"/>
                  </a:lnTo>
                  <a:lnTo>
                    <a:pt x="148" y="485"/>
                  </a:lnTo>
                  <a:lnTo>
                    <a:pt x="118" y="503"/>
                  </a:lnTo>
                  <a:lnTo>
                    <a:pt x="100" y="544"/>
                  </a:lnTo>
                  <a:lnTo>
                    <a:pt x="107" y="580"/>
                  </a:lnTo>
                  <a:lnTo>
                    <a:pt x="142" y="615"/>
                  </a:lnTo>
                  <a:lnTo>
                    <a:pt x="153" y="644"/>
                  </a:lnTo>
                  <a:lnTo>
                    <a:pt x="142" y="704"/>
                  </a:lnTo>
                  <a:lnTo>
                    <a:pt x="95" y="804"/>
                  </a:lnTo>
                  <a:lnTo>
                    <a:pt x="47" y="833"/>
                  </a:lnTo>
                  <a:lnTo>
                    <a:pt x="36" y="863"/>
                  </a:lnTo>
                  <a:lnTo>
                    <a:pt x="36" y="899"/>
                  </a:lnTo>
                  <a:lnTo>
                    <a:pt x="18" y="928"/>
                  </a:lnTo>
                  <a:lnTo>
                    <a:pt x="18" y="952"/>
                  </a:lnTo>
                  <a:lnTo>
                    <a:pt x="0" y="988"/>
                  </a:lnTo>
                  <a:lnTo>
                    <a:pt x="6" y="1064"/>
                  </a:lnTo>
                  <a:lnTo>
                    <a:pt x="29" y="1135"/>
                  </a:lnTo>
                  <a:lnTo>
                    <a:pt x="36" y="1164"/>
                  </a:lnTo>
                  <a:lnTo>
                    <a:pt x="130" y="1270"/>
                  </a:lnTo>
                  <a:lnTo>
                    <a:pt x="219" y="1341"/>
                  </a:lnTo>
                  <a:lnTo>
                    <a:pt x="242" y="1365"/>
                  </a:lnTo>
                  <a:lnTo>
                    <a:pt x="295" y="1513"/>
                  </a:lnTo>
                  <a:lnTo>
                    <a:pt x="313" y="1531"/>
                  </a:lnTo>
                  <a:lnTo>
                    <a:pt x="343" y="1501"/>
                  </a:lnTo>
                  <a:lnTo>
                    <a:pt x="366" y="1483"/>
                  </a:lnTo>
                  <a:lnTo>
                    <a:pt x="443" y="1525"/>
                  </a:lnTo>
                  <a:lnTo>
                    <a:pt x="455" y="1548"/>
                  </a:lnTo>
                  <a:lnTo>
                    <a:pt x="437" y="1602"/>
                  </a:lnTo>
                  <a:lnTo>
                    <a:pt x="449" y="1655"/>
                  </a:lnTo>
                  <a:lnTo>
                    <a:pt x="389" y="1726"/>
                  </a:lnTo>
                  <a:lnTo>
                    <a:pt x="378" y="1749"/>
                  </a:lnTo>
                  <a:lnTo>
                    <a:pt x="402" y="1797"/>
                  </a:lnTo>
                  <a:lnTo>
                    <a:pt x="449" y="1850"/>
                  </a:lnTo>
                  <a:lnTo>
                    <a:pt x="538" y="1903"/>
                  </a:lnTo>
                  <a:lnTo>
                    <a:pt x="584" y="1921"/>
                  </a:lnTo>
                  <a:lnTo>
                    <a:pt x="673" y="1997"/>
                  </a:lnTo>
                  <a:lnTo>
                    <a:pt x="691" y="2068"/>
                  </a:lnTo>
                  <a:lnTo>
                    <a:pt x="721" y="2104"/>
                  </a:lnTo>
                  <a:lnTo>
                    <a:pt x="721" y="2121"/>
                  </a:lnTo>
                  <a:lnTo>
                    <a:pt x="698" y="2145"/>
                  </a:lnTo>
                  <a:lnTo>
                    <a:pt x="691" y="2162"/>
                  </a:lnTo>
                  <a:lnTo>
                    <a:pt x="762" y="2269"/>
                  </a:lnTo>
                  <a:lnTo>
                    <a:pt x="774" y="2269"/>
                  </a:lnTo>
                  <a:lnTo>
                    <a:pt x="774" y="2246"/>
                  </a:lnTo>
                  <a:lnTo>
                    <a:pt x="797" y="2246"/>
                  </a:lnTo>
                  <a:lnTo>
                    <a:pt x="804" y="2257"/>
                  </a:lnTo>
                  <a:lnTo>
                    <a:pt x="822" y="2186"/>
                  </a:lnTo>
                  <a:lnTo>
                    <a:pt x="863" y="2168"/>
                  </a:lnTo>
                  <a:lnTo>
                    <a:pt x="916" y="2175"/>
                  </a:lnTo>
                  <a:lnTo>
                    <a:pt x="957" y="2198"/>
                  </a:lnTo>
                  <a:lnTo>
                    <a:pt x="992" y="2228"/>
                  </a:lnTo>
                  <a:lnTo>
                    <a:pt x="1040" y="2203"/>
                  </a:lnTo>
                  <a:lnTo>
                    <a:pt x="1022" y="2127"/>
                  </a:lnTo>
                  <a:lnTo>
                    <a:pt x="1016" y="2079"/>
                  </a:lnTo>
                  <a:lnTo>
                    <a:pt x="1046" y="2068"/>
                  </a:lnTo>
                  <a:lnTo>
                    <a:pt x="1140" y="2038"/>
                  </a:lnTo>
                  <a:lnTo>
                    <a:pt x="1147" y="2027"/>
                  </a:lnTo>
                  <a:lnTo>
                    <a:pt x="1117" y="1992"/>
                  </a:lnTo>
                  <a:lnTo>
                    <a:pt x="1117" y="1974"/>
                  </a:lnTo>
                  <a:lnTo>
                    <a:pt x="1122" y="1967"/>
                  </a:lnTo>
                  <a:lnTo>
                    <a:pt x="1134" y="1932"/>
                  </a:lnTo>
                  <a:lnTo>
                    <a:pt x="1147" y="1914"/>
                  </a:lnTo>
                  <a:lnTo>
                    <a:pt x="1140" y="1909"/>
                  </a:lnTo>
                  <a:lnTo>
                    <a:pt x="1134" y="1896"/>
                  </a:lnTo>
                  <a:lnTo>
                    <a:pt x="1134" y="1873"/>
                  </a:lnTo>
                  <a:lnTo>
                    <a:pt x="1152" y="1802"/>
                  </a:lnTo>
                  <a:lnTo>
                    <a:pt x="1152" y="1743"/>
                  </a:lnTo>
                  <a:lnTo>
                    <a:pt x="1205" y="1696"/>
                  </a:lnTo>
                  <a:lnTo>
                    <a:pt x="1235" y="1630"/>
                  </a:lnTo>
                  <a:lnTo>
                    <a:pt x="1235" y="1607"/>
                  </a:lnTo>
                  <a:lnTo>
                    <a:pt x="1276" y="1525"/>
                  </a:lnTo>
                  <a:lnTo>
                    <a:pt x="1264" y="1442"/>
                  </a:lnTo>
                  <a:lnTo>
                    <a:pt x="1229" y="1365"/>
                  </a:lnTo>
                  <a:lnTo>
                    <a:pt x="1241" y="1318"/>
                  </a:lnTo>
                  <a:lnTo>
                    <a:pt x="1235" y="1282"/>
                  </a:lnTo>
                  <a:lnTo>
                    <a:pt x="1246" y="1265"/>
                  </a:lnTo>
                  <a:lnTo>
                    <a:pt x="1164" y="301"/>
                  </a:lnTo>
                  <a:lnTo>
                    <a:pt x="1152" y="296"/>
                  </a:lnTo>
                  <a:lnTo>
                    <a:pt x="1140" y="273"/>
                  </a:lnTo>
                  <a:lnTo>
                    <a:pt x="1122" y="184"/>
                  </a:lnTo>
                  <a:lnTo>
                    <a:pt x="1104" y="154"/>
                  </a:lnTo>
                  <a:lnTo>
                    <a:pt x="1081" y="131"/>
                  </a:lnTo>
                  <a:lnTo>
                    <a:pt x="1051" y="71"/>
                  </a:lnTo>
                  <a:lnTo>
                    <a:pt x="105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-0.3%</a:t>
              </a:r>
            </a:p>
          </p:txBody>
        </p:sp>
        <p:grpSp>
          <p:nvGrpSpPr>
            <p:cNvPr id="4" name="Group 129"/>
            <p:cNvGrpSpPr/>
            <p:nvPr/>
          </p:nvGrpSpPr>
          <p:grpSpPr>
            <a:xfrm>
              <a:off x="5126633" y="2557881"/>
              <a:ext cx="966533" cy="881844"/>
              <a:chOff x="5421313" y="2084388"/>
              <a:chExt cx="1274762" cy="12065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9505" name="Freeform 49"/>
              <p:cNvSpPr>
                <a:spLocks/>
              </p:cNvSpPr>
              <p:nvPr/>
            </p:nvSpPr>
            <p:spPr bwMode="auto">
              <a:xfrm>
                <a:off x="6038850" y="2387600"/>
                <a:ext cx="657225" cy="903288"/>
              </a:xfrm>
              <a:custGeom>
                <a:avLst/>
                <a:gdLst/>
                <a:ahLst/>
                <a:cxnLst>
                  <a:cxn ang="0">
                    <a:pos x="620" y="1638"/>
                  </a:cxn>
                  <a:cxn ang="0">
                    <a:pos x="1016" y="1602"/>
                  </a:cxn>
                  <a:cxn ang="0">
                    <a:pos x="1069" y="1489"/>
                  </a:cxn>
                  <a:cxn ang="0">
                    <a:pos x="1081" y="1402"/>
                  </a:cxn>
                  <a:cxn ang="0">
                    <a:pos x="1152" y="1306"/>
                  </a:cxn>
                  <a:cxn ang="0">
                    <a:pos x="1158" y="1247"/>
                  </a:cxn>
                  <a:cxn ang="0">
                    <a:pos x="1193" y="1194"/>
                  </a:cxn>
                  <a:cxn ang="0">
                    <a:pos x="1216" y="1224"/>
                  </a:cxn>
                  <a:cxn ang="0">
                    <a:pos x="1241" y="1194"/>
                  </a:cxn>
                  <a:cxn ang="0">
                    <a:pos x="1234" y="1118"/>
                  </a:cxn>
                  <a:cxn ang="0">
                    <a:pos x="1223" y="999"/>
                  </a:cxn>
                  <a:cxn ang="0">
                    <a:pos x="1122" y="674"/>
                  </a:cxn>
                  <a:cxn ang="0">
                    <a:pos x="1004" y="669"/>
                  </a:cxn>
                  <a:cxn ang="0">
                    <a:pos x="856" y="864"/>
                  </a:cxn>
                  <a:cxn ang="0">
                    <a:pos x="838" y="857"/>
                  </a:cxn>
                  <a:cxn ang="0">
                    <a:pos x="780" y="828"/>
                  </a:cxn>
                  <a:cxn ang="0">
                    <a:pos x="780" y="728"/>
                  </a:cxn>
                  <a:cxn ang="0">
                    <a:pos x="851" y="669"/>
                  </a:cxn>
                  <a:cxn ang="0">
                    <a:pos x="863" y="621"/>
                  </a:cxn>
                  <a:cxn ang="0">
                    <a:pos x="892" y="574"/>
                  </a:cxn>
                  <a:cxn ang="0">
                    <a:pos x="916" y="426"/>
                  </a:cxn>
                  <a:cxn ang="0">
                    <a:pos x="886" y="350"/>
                  </a:cxn>
                  <a:cxn ang="0">
                    <a:pos x="845" y="291"/>
                  </a:cxn>
                  <a:cxn ang="0">
                    <a:pos x="886" y="255"/>
                  </a:cxn>
                  <a:cxn ang="0">
                    <a:pos x="851" y="167"/>
                  </a:cxn>
                  <a:cxn ang="0">
                    <a:pos x="714" y="114"/>
                  </a:cxn>
                  <a:cxn ang="0">
                    <a:pos x="608" y="66"/>
                  </a:cxn>
                  <a:cxn ang="0">
                    <a:pos x="496" y="36"/>
                  </a:cxn>
                  <a:cxn ang="0">
                    <a:pos x="432" y="30"/>
                  </a:cxn>
                  <a:cxn ang="0">
                    <a:pos x="366" y="96"/>
                  </a:cxn>
                  <a:cxn ang="0">
                    <a:pos x="366" y="160"/>
                  </a:cxn>
                  <a:cxn ang="0">
                    <a:pos x="389" y="178"/>
                  </a:cxn>
                  <a:cxn ang="0">
                    <a:pos x="348" y="196"/>
                  </a:cxn>
                  <a:cxn ang="0">
                    <a:pos x="307" y="243"/>
                  </a:cxn>
                  <a:cxn ang="0">
                    <a:pos x="295" y="320"/>
                  </a:cxn>
                  <a:cxn ang="0">
                    <a:pos x="277" y="414"/>
                  </a:cxn>
                  <a:cxn ang="0">
                    <a:pos x="236" y="396"/>
                  </a:cxn>
                  <a:cxn ang="0">
                    <a:pos x="236" y="314"/>
                  </a:cxn>
                  <a:cxn ang="0">
                    <a:pos x="236" y="284"/>
                  </a:cxn>
                  <a:cxn ang="0">
                    <a:pos x="201" y="320"/>
                  </a:cxn>
                  <a:cxn ang="0">
                    <a:pos x="183" y="385"/>
                  </a:cxn>
                  <a:cxn ang="0">
                    <a:pos x="123" y="414"/>
                  </a:cxn>
                  <a:cxn ang="0">
                    <a:pos x="106" y="467"/>
                  </a:cxn>
                  <a:cxn ang="0">
                    <a:pos x="70" y="568"/>
                  </a:cxn>
                  <a:cxn ang="0">
                    <a:pos x="59" y="687"/>
                  </a:cxn>
                  <a:cxn ang="0">
                    <a:pos x="17" y="769"/>
                  </a:cxn>
                  <a:cxn ang="0">
                    <a:pos x="47" y="893"/>
                  </a:cxn>
                  <a:cxn ang="0">
                    <a:pos x="52" y="994"/>
                  </a:cxn>
                  <a:cxn ang="0">
                    <a:pos x="153" y="1212"/>
                  </a:cxn>
                  <a:cxn ang="0">
                    <a:pos x="171" y="1313"/>
                  </a:cxn>
                  <a:cxn ang="0">
                    <a:pos x="159" y="1336"/>
                  </a:cxn>
                  <a:cxn ang="0">
                    <a:pos x="136" y="1484"/>
                  </a:cxn>
                  <a:cxn ang="0">
                    <a:pos x="59" y="1661"/>
                  </a:cxn>
                  <a:cxn ang="0">
                    <a:pos x="0" y="1714"/>
                  </a:cxn>
                </a:cxnLst>
                <a:rect l="0" t="0" r="r" b="b"/>
                <a:pathLst>
                  <a:path w="1246" h="1714">
                    <a:moveTo>
                      <a:pt x="0" y="1714"/>
                    </a:moveTo>
                    <a:lnTo>
                      <a:pt x="620" y="1638"/>
                    </a:lnTo>
                    <a:lnTo>
                      <a:pt x="626" y="1655"/>
                    </a:lnTo>
                    <a:lnTo>
                      <a:pt x="1016" y="1602"/>
                    </a:lnTo>
                    <a:lnTo>
                      <a:pt x="1021" y="1584"/>
                    </a:lnTo>
                    <a:lnTo>
                      <a:pt x="1069" y="1489"/>
                    </a:lnTo>
                    <a:lnTo>
                      <a:pt x="1087" y="1466"/>
                    </a:lnTo>
                    <a:lnTo>
                      <a:pt x="1081" y="1402"/>
                    </a:lnTo>
                    <a:lnTo>
                      <a:pt x="1104" y="1348"/>
                    </a:lnTo>
                    <a:lnTo>
                      <a:pt x="1152" y="1306"/>
                    </a:lnTo>
                    <a:lnTo>
                      <a:pt x="1152" y="1260"/>
                    </a:lnTo>
                    <a:lnTo>
                      <a:pt x="1158" y="1247"/>
                    </a:lnTo>
                    <a:lnTo>
                      <a:pt x="1163" y="1218"/>
                    </a:lnTo>
                    <a:lnTo>
                      <a:pt x="1193" y="1194"/>
                    </a:lnTo>
                    <a:lnTo>
                      <a:pt x="1205" y="1218"/>
                    </a:lnTo>
                    <a:lnTo>
                      <a:pt x="1216" y="1224"/>
                    </a:lnTo>
                    <a:lnTo>
                      <a:pt x="1234" y="1212"/>
                    </a:lnTo>
                    <a:lnTo>
                      <a:pt x="1241" y="1194"/>
                    </a:lnTo>
                    <a:lnTo>
                      <a:pt x="1246" y="1171"/>
                    </a:lnTo>
                    <a:lnTo>
                      <a:pt x="1234" y="1118"/>
                    </a:lnTo>
                    <a:lnTo>
                      <a:pt x="1246" y="1047"/>
                    </a:lnTo>
                    <a:lnTo>
                      <a:pt x="1223" y="999"/>
                    </a:lnTo>
                    <a:lnTo>
                      <a:pt x="1216" y="905"/>
                    </a:lnTo>
                    <a:lnTo>
                      <a:pt x="1122" y="674"/>
                    </a:lnTo>
                    <a:lnTo>
                      <a:pt x="1033" y="644"/>
                    </a:lnTo>
                    <a:lnTo>
                      <a:pt x="1004" y="669"/>
                    </a:lnTo>
                    <a:lnTo>
                      <a:pt x="963" y="710"/>
                    </a:lnTo>
                    <a:lnTo>
                      <a:pt x="856" y="864"/>
                    </a:lnTo>
                    <a:lnTo>
                      <a:pt x="845" y="864"/>
                    </a:lnTo>
                    <a:lnTo>
                      <a:pt x="838" y="857"/>
                    </a:lnTo>
                    <a:lnTo>
                      <a:pt x="792" y="840"/>
                    </a:lnTo>
                    <a:lnTo>
                      <a:pt x="780" y="828"/>
                    </a:lnTo>
                    <a:lnTo>
                      <a:pt x="767" y="793"/>
                    </a:lnTo>
                    <a:lnTo>
                      <a:pt x="780" y="728"/>
                    </a:lnTo>
                    <a:lnTo>
                      <a:pt x="797" y="704"/>
                    </a:lnTo>
                    <a:lnTo>
                      <a:pt x="851" y="669"/>
                    </a:lnTo>
                    <a:lnTo>
                      <a:pt x="863" y="644"/>
                    </a:lnTo>
                    <a:lnTo>
                      <a:pt x="863" y="621"/>
                    </a:lnTo>
                    <a:lnTo>
                      <a:pt x="874" y="591"/>
                    </a:lnTo>
                    <a:lnTo>
                      <a:pt x="892" y="574"/>
                    </a:lnTo>
                    <a:lnTo>
                      <a:pt x="916" y="527"/>
                    </a:lnTo>
                    <a:lnTo>
                      <a:pt x="916" y="426"/>
                    </a:lnTo>
                    <a:lnTo>
                      <a:pt x="904" y="373"/>
                    </a:lnTo>
                    <a:lnTo>
                      <a:pt x="886" y="350"/>
                    </a:lnTo>
                    <a:lnTo>
                      <a:pt x="856" y="309"/>
                    </a:lnTo>
                    <a:lnTo>
                      <a:pt x="845" y="291"/>
                    </a:lnTo>
                    <a:lnTo>
                      <a:pt x="851" y="267"/>
                    </a:lnTo>
                    <a:lnTo>
                      <a:pt x="886" y="255"/>
                    </a:lnTo>
                    <a:lnTo>
                      <a:pt x="892" y="243"/>
                    </a:lnTo>
                    <a:lnTo>
                      <a:pt x="851" y="167"/>
                    </a:lnTo>
                    <a:lnTo>
                      <a:pt x="815" y="149"/>
                    </a:lnTo>
                    <a:lnTo>
                      <a:pt x="714" y="114"/>
                    </a:lnTo>
                    <a:lnTo>
                      <a:pt x="638" y="96"/>
                    </a:lnTo>
                    <a:lnTo>
                      <a:pt x="608" y="66"/>
                    </a:lnTo>
                    <a:lnTo>
                      <a:pt x="549" y="48"/>
                    </a:lnTo>
                    <a:lnTo>
                      <a:pt x="496" y="36"/>
                    </a:lnTo>
                    <a:lnTo>
                      <a:pt x="449" y="0"/>
                    </a:lnTo>
                    <a:lnTo>
                      <a:pt x="432" y="30"/>
                    </a:lnTo>
                    <a:lnTo>
                      <a:pt x="396" y="43"/>
                    </a:lnTo>
                    <a:lnTo>
                      <a:pt x="366" y="96"/>
                    </a:lnTo>
                    <a:lnTo>
                      <a:pt x="361" y="142"/>
                    </a:lnTo>
                    <a:lnTo>
                      <a:pt x="366" y="160"/>
                    </a:lnTo>
                    <a:lnTo>
                      <a:pt x="384" y="160"/>
                    </a:lnTo>
                    <a:lnTo>
                      <a:pt x="389" y="178"/>
                    </a:lnTo>
                    <a:lnTo>
                      <a:pt x="378" y="184"/>
                    </a:lnTo>
                    <a:lnTo>
                      <a:pt x="348" y="196"/>
                    </a:lnTo>
                    <a:lnTo>
                      <a:pt x="331" y="208"/>
                    </a:lnTo>
                    <a:lnTo>
                      <a:pt x="307" y="243"/>
                    </a:lnTo>
                    <a:lnTo>
                      <a:pt x="290" y="279"/>
                    </a:lnTo>
                    <a:lnTo>
                      <a:pt x="295" y="320"/>
                    </a:lnTo>
                    <a:lnTo>
                      <a:pt x="301" y="367"/>
                    </a:lnTo>
                    <a:lnTo>
                      <a:pt x="277" y="414"/>
                    </a:lnTo>
                    <a:lnTo>
                      <a:pt x="242" y="432"/>
                    </a:lnTo>
                    <a:lnTo>
                      <a:pt x="236" y="396"/>
                    </a:lnTo>
                    <a:lnTo>
                      <a:pt x="248" y="355"/>
                    </a:lnTo>
                    <a:lnTo>
                      <a:pt x="236" y="314"/>
                    </a:lnTo>
                    <a:lnTo>
                      <a:pt x="242" y="291"/>
                    </a:lnTo>
                    <a:lnTo>
                      <a:pt x="236" y="284"/>
                    </a:lnTo>
                    <a:lnTo>
                      <a:pt x="219" y="291"/>
                    </a:lnTo>
                    <a:lnTo>
                      <a:pt x="201" y="320"/>
                    </a:lnTo>
                    <a:lnTo>
                      <a:pt x="194" y="362"/>
                    </a:lnTo>
                    <a:lnTo>
                      <a:pt x="183" y="385"/>
                    </a:lnTo>
                    <a:lnTo>
                      <a:pt x="159" y="385"/>
                    </a:lnTo>
                    <a:lnTo>
                      <a:pt x="123" y="414"/>
                    </a:lnTo>
                    <a:lnTo>
                      <a:pt x="106" y="444"/>
                    </a:lnTo>
                    <a:lnTo>
                      <a:pt x="106" y="467"/>
                    </a:lnTo>
                    <a:lnTo>
                      <a:pt x="70" y="503"/>
                    </a:lnTo>
                    <a:lnTo>
                      <a:pt x="70" y="568"/>
                    </a:lnTo>
                    <a:lnTo>
                      <a:pt x="65" y="639"/>
                    </a:lnTo>
                    <a:lnTo>
                      <a:pt x="59" y="687"/>
                    </a:lnTo>
                    <a:lnTo>
                      <a:pt x="35" y="740"/>
                    </a:lnTo>
                    <a:lnTo>
                      <a:pt x="17" y="769"/>
                    </a:lnTo>
                    <a:lnTo>
                      <a:pt x="17" y="804"/>
                    </a:lnTo>
                    <a:lnTo>
                      <a:pt x="47" y="893"/>
                    </a:lnTo>
                    <a:lnTo>
                      <a:pt x="29" y="946"/>
                    </a:lnTo>
                    <a:lnTo>
                      <a:pt x="52" y="994"/>
                    </a:lnTo>
                    <a:lnTo>
                      <a:pt x="112" y="1111"/>
                    </a:lnTo>
                    <a:lnTo>
                      <a:pt x="153" y="1212"/>
                    </a:lnTo>
                    <a:lnTo>
                      <a:pt x="153" y="1295"/>
                    </a:lnTo>
                    <a:lnTo>
                      <a:pt x="171" y="1313"/>
                    </a:lnTo>
                    <a:lnTo>
                      <a:pt x="171" y="1324"/>
                    </a:lnTo>
                    <a:lnTo>
                      <a:pt x="159" y="1336"/>
                    </a:lnTo>
                    <a:lnTo>
                      <a:pt x="148" y="1425"/>
                    </a:lnTo>
                    <a:lnTo>
                      <a:pt x="136" y="1484"/>
                    </a:lnTo>
                    <a:lnTo>
                      <a:pt x="106" y="1542"/>
                    </a:lnTo>
                    <a:lnTo>
                      <a:pt x="59" y="1661"/>
                    </a:lnTo>
                    <a:lnTo>
                      <a:pt x="17" y="1702"/>
                    </a:lnTo>
                    <a:lnTo>
                      <a:pt x="0" y="1714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latin typeface="Calibri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sz="1200" b="1" dirty="0">
                    <a:latin typeface="Calibri" pitchFamily="34" charset="0"/>
                    <a:cs typeface="Arial" pitchFamily="34" charset="0"/>
                  </a:rPr>
                  <a:t>0.1%</a:t>
                </a:r>
              </a:p>
            </p:txBody>
          </p:sp>
          <p:sp>
            <p:nvSpPr>
              <p:cNvPr id="19507" name="Freeform 51"/>
              <p:cNvSpPr>
                <a:spLocks/>
              </p:cNvSpPr>
              <p:nvPr/>
            </p:nvSpPr>
            <p:spPr bwMode="auto">
              <a:xfrm>
                <a:off x="5421313" y="2084388"/>
                <a:ext cx="1028700" cy="508000"/>
              </a:xfrm>
              <a:custGeom>
                <a:avLst/>
                <a:gdLst/>
                <a:ahLst/>
                <a:cxnLst>
                  <a:cxn ang="0">
                    <a:pos x="83" y="372"/>
                  </a:cxn>
                  <a:cxn ang="0">
                    <a:pos x="183" y="301"/>
                  </a:cxn>
                  <a:cxn ang="0">
                    <a:pos x="461" y="130"/>
                  </a:cxn>
                  <a:cxn ang="0">
                    <a:pos x="609" y="12"/>
                  </a:cxn>
                  <a:cxn ang="0">
                    <a:pos x="721" y="18"/>
                  </a:cxn>
                  <a:cxn ang="0">
                    <a:pos x="644" y="89"/>
                  </a:cxn>
                  <a:cxn ang="0">
                    <a:pos x="538" y="201"/>
                  </a:cxn>
                  <a:cxn ang="0">
                    <a:pos x="550" y="278"/>
                  </a:cxn>
                  <a:cxn ang="0">
                    <a:pos x="656" y="225"/>
                  </a:cxn>
                  <a:cxn ang="0">
                    <a:pos x="921" y="367"/>
                  </a:cxn>
                  <a:cxn ang="0">
                    <a:pos x="1010" y="385"/>
                  </a:cxn>
                  <a:cxn ang="0">
                    <a:pos x="1040" y="402"/>
                  </a:cxn>
                  <a:cxn ang="0">
                    <a:pos x="1152" y="307"/>
                  </a:cxn>
                  <a:cxn ang="0">
                    <a:pos x="1501" y="195"/>
                  </a:cxn>
                  <a:cxn ang="0">
                    <a:pos x="1494" y="266"/>
                  </a:cxn>
                  <a:cxn ang="0">
                    <a:pos x="1560" y="325"/>
                  </a:cxn>
                  <a:cxn ang="0">
                    <a:pos x="1702" y="314"/>
                  </a:cxn>
                  <a:cxn ang="0">
                    <a:pos x="1790" y="426"/>
                  </a:cxn>
                  <a:cxn ang="0">
                    <a:pos x="1938" y="438"/>
                  </a:cxn>
                  <a:cxn ang="0">
                    <a:pos x="1926" y="496"/>
                  </a:cxn>
                  <a:cxn ang="0">
                    <a:pos x="1861" y="484"/>
                  </a:cxn>
                  <a:cxn ang="0">
                    <a:pos x="1778" y="496"/>
                  </a:cxn>
                  <a:cxn ang="0">
                    <a:pos x="1643" y="496"/>
                  </a:cxn>
                  <a:cxn ang="0">
                    <a:pos x="1625" y="561"/>
                  </a:cxn>
                  <a:cxn ang="0">
                    <a:pos x="1459" y="502"/>
                  </a:cxn>
                  <a:cxn ang="0">
                    <a:pos x="1342" y="550"/>
                  </a:cxn>
                  <a:cxn ang="0">
                    <a:pos x="1282" y="578"/>
                  </a:cxn>
                  <a:cxn ang="0">
                    <a:pos x="1187" y="585"/>
                  </a:cxn>
                  <a:cxn ang="0">
                    <a:pos x="1081" y="720"/>
                  </a:cxn>
                  <a:cxn ang="0">
                    <a:pos x="1099" y="649"/>
                  </a:cxn>
                  <a:cxn ang="0">
                    <a:pos x="1028" y="674"/>
                  </a:cxn>
                  <a:cxn ang="0">
                    <a:pos x="981" y="626"/>
                  </a:cxn>
                  <a:cxn ang="0">
                    <a:pos x="934" y="745"/>
                  </a:cxn>
                  <a:cxn ang="0">
                    <a:pos x="850" y="904"/>
                  </a:cxn>
                  <a:cxn ang="0">
                    <a:pos x="804" y="933"/>
                  </a:cxn>
                  <a:cxn ang="0">
                    <a:pos x="809" y="851"/>
                  </a:cxn>
                  <a:cxn ang="0">
                    <a:pos x="744" y="851"/>
                  </a:cxn>
                  <a:cxn ang="0">
                    <a:pos x="703" y="692"/>
                  </a:cxn>
                  <a:cxn ang="0">
                    <a:pos x="668" y="649"/>
                  </a:cxn>
                  <a:cxn ang="0">
                    <a:pos x="550" y="608"/>
                  </a:cxn>
                  <a:cxn ang="0">
                    <a:pos x="502" y="608"/>
                  </a:cxn>
                  <a:cxn ang="0">
                    <a:pos x="373" y="561"/>
                  </a:cxn>
                  <a:cxn ang="0">
                    <a:pos x="77" y="454"/>
                  </a:cxn>
                  <a:cxn ang="0">
                    <a:pos x="0" y="408"/>
                  </a:cxn>
                </a:cxnLst>
                <a:rect l="0" t="0" r="r" b="b"/>
                <a:pathLst>
                  <a:path w="1956" h="963">
                    <a:moveTo>
                      <a:pt x="0" y="408"/>
                    </a:moveTo>
                    <a:lnTo>
                      <a:pt x="59" y="390"/>
                    </a:lnTo>
                    <a:lnTo>
                      <a:pt x="83" y="372"/>
                    </a:lnTo>
                    <a:lnTo>
                      <a:pt x="148" y="337"/>
                    </a:lnTo>
                    <a:lnTo>
                      <a:pt x="160" y="307"/>
                    </a:lnTo>
                    <a:lnTo>
                      <a:pt x="183" y="301"/>
                    </a:lnTo>
                    <a:lnTo>
                      <a:pt x="295" y="266"/>
                    </a:lnTo>
                    <a:lnTo>
                      <a:pt x="366" y="225"/>
                    </a:lnTo>
                    <a:lnTo>
                      <a:pt x="461" y="130"/>
                    </a:lnTo>
                    <a:lnTo>
                      <a:pt x="485" y="124"/>
                    </a:lnTo>
                    <a:lnTo>
                      <a:pt x="561" y="41"/>
                    </a:lnTo>
                    <a:lnTo>
                      <a:pt x="609" y="12"/>
                    </a:lnTo>
                    <a:lnTo>
                      <a:pt x="697" y="0"/>
                    </a:lnTo>
                    <a:lnTo>
                      <a:pt x="715" y="5"/>
                    </a:lnTo>
                    <a:lnTo>
                      <a:pt x="721" y="18"/>
                    </a:lnTo>
                    <a:lnTo>
                      <a:pt x="674" y="48"/>
                    </a:lnTo>
                    <a:lnTo>
                      <a:pt x="662" y="53"/>
                    </a:lnTo>
                    <a:lnTo>
                      <a:pt x="644" y="89"/>
                    </a:lnTo>
                    <a:lnTo>
                      <a:pt x="586" y="154"/>
                    </a:lnTo>
                    <a:lnTo>
                      <a:pt x="556" y="183"/>
                    </a:lnTo>
                    <a:lnTo>
                      <a:pt x="538" y="201"/>
                    </a:lnTo>
                    <a:lnTo>
                      <a:pt x="526" y="260"/>
                    </a:lnTo>
                    <a:lnTo>
                      <a:pt x="538" y="301"/>
                    </a:lnTo>
                    <a:lnTo>
                      <a:pt x="550" y="278"/>
                    </a:lnTo>
                    <a:lnTo>
                      <a:pt x="597" y="236"/>
                    </a:lnTo>
                    <a:lnTo>
                      <a:pt x="632" y="236"/>
                    </a:lnTo>
                    <a:lnTo>
                      <a:pt x="656" y="225"/>
                    </a:lnTo>
                    <a:lnTo>
                      <a:pt x="768" y="278"/>
                    </a:lnTo>
                    <a:lnTo>
                      <a:pt x="857" y="378"/>
                    </a:lnTo>
                    <a:lnTo>
                      <a:pt x="921" y="367"/>
                    </a:lnTo>
                    <a:lnTo>
                      <a:pt x="964" y="367"/>
                    </a:lnTo>
                    <a:lnTo>
                      <a:pt x="987" y="385"/>
                    </a:lnTo>
                    <a:lnTo>
                      <a:pt x="1010" y="385"/>
                    </a:lnTo>
                    <a:lnTo>
                      <a:pt x="1017" y="378"/>
                    </a:lnTo>
                    <a:lnTo>
                      <a:pt x="1040" y="390"/>
                    </a:lnTo>
                    <a:lnTo>
                      <a:pt x="1040" y="402"/>
                    </a:lnTo>
                    <a:lnTo>
                      <a:pt x="1058" y="390"/>
                    </a:lnTo>
                    <a:lnTo>
                      <a:pt x="1075" y="367"/>
                    </a:lnTo>
                    <a:lnTo>
                      <a:pt x="1152" y="307"/>
                    </a:lnTo>
                    <a:lnTo>
                      <a:pt x="1406" y="243"/>
                    </a:lnTo>
                    <a:lnTo>
                      <a:pt x="1471" y="207"/>
                    </a:lnTo>
                    <a:lnTo>
                      <a:pt x="1501" y="195"/>
                    </a:lnTo>
                    <a:lnTo>
                      <a:pt x="1512" y="213"/>
                    </a:lnTo>
                    <a:lnTo>
                      <a:pt x="1494" y="248"/>
                    </a:lnTo>
                    <a:lnTo>
                      <a:pt x="1494" y="266"/>
                    </a:lnTo>
                    <a:lnTo>
                      <a:pt x="1524" y="325"/>
                    </a:lnTo>
                    <a:lnTo>
                      <a:pt x="1542" y="337"/>
                    </a:lnTo>
                    <a:lnTo>
                      <a:pt x="1560" y="325"/>
                    </a:lnTo>
                    <a:lnTo>
                      <a:pt x="1601" y="331"/>
                    </a:lnTo>
                    <a:lnTo>
                      <a:pt x="1619" y="319"/>
                    </a:lnTo>
                    <a:lnTo>
                      <a:pt x="1702" y="314"/>
                    </a:lnTo>
                    <a:lnTo>
                      <a:pt x="1737" y="337"/>
                    </a:lnTo>
                    <a:lnTo>
                      <a:pt x="1766" y="396"/>
                    </a:lnTo>
                    <a:lnTo>
                      <a:pt x="1790" y="426"/>
                    </a:lnTo>
                    <a:lnTo>
                      <a:pt x="1855" y="449"/>
                    </a:lnTo>
                    <a:lnTo>
                      <a:pt x="1920" y="438"/>
                    </a:lnTo>
                    <a:lnTo>
                      <a:pt x="1938" y="438"/>
                    </a:lnTo>
                    <a:lnTo>
                      <a:pt x="1956" y="449"/>
                    </a:lnTo>
                    <a:lnTo>
                      <a:pt x="1956" y="472"/>
                    </a:lnTo>
                    <a:lnTo>
                      <a:pt x="1926" y="496"/>
                    </a:lnTo>
                    <a:lnTo>
                      <a:pt x="1885" y="502"/>
                    </a:lnTo>
                    <a:lnTo>
                      <a:pt x="1867" y="496"/>
                    </a:lnTo>
                    <a:lnTo>
                      <a:pt x="1861" y="484"/>
                    </a:lnTo>
                    <a:lnTo>
                      <a:pt x="1849" y="484"/>
                    </a:lnTo>
                    <a:lnTo>
                      <a:pt x="1808" y="508"/>
                    </a:lnTo>
                    <a:lnTo>
                      <a:pt x="1778" y="496"/>
                    </a:lnTo>
                    <a:lnTo>
                      <a:pt x="1755" y="496"/>
                    </a:lnTo>
                    <a:lnTo>
                      <a:pt x="1684" y="508"/>
                    </a:lnTo>
                    <a:lnTo>
                      <a:pt x="1643" y="496"/>
                    </a:lnTo>
                    <a:lnTo>
                      <a:pt x="1625" y="508"/>
                    </a:lnTo>
                    <a:lnTo>
                      <a:pt x="1636" y="550"/>
                    </a:lnTo>
                    <a:lnTo>
                      <a:pt x="1625" y="561"/>
                    </a:lnTo>
                    <a:lnTo>
                      <a:pt x="1608" y="555"/>
                    </a:lnTo>
                    <a:lnTo>
                      <a:pt x="1565" y="520"/>
                    </a:lnTo>
                    <a:lnTo>
                      <a:pt x="1459" y="502"/>
                    </a:lnTo>
                    <a:lnTo>
                      <a:pt x="1436" y="508"/>
                    </a:lnTo>
                    <a:lnTo>
                      <a:pt x="1412" y="496"/>
                    </a:lnTo>
                    <a:lnTo>
                      <a:pt x="1342" y="550"/>
                    </a:lnTo>
                    <a:lnTo>
                      <a:pt x="1324" y="550"/>
                    </a:lnTo>
                    <a:lnTo>
                      <a:pt x="1294" y="567"/>
                    </a:lnTo>
                    <a:lnTo>
                      <a:pt x="1282" y="578"/>
                    </a:lnTo>
                    <a:lnTo>
                      <a:pt x="1271" y="585"/>
                    </a:lnTo>
                    <a:lnTo>
                      <a:pt x="1228" y="578"/>
                    </a:lnTo>
                    <a:lnTo>
                      <a:pt x="1187" y="585"/>
                    </a:lnTo>
                    <a:lnTo>
                      <a:pt x="1182" y="621"/>
                    </a:lnTo>
                    <a:lnTo>
                      <a:pt x="1170" y="638"/>
                    </a:lnTo>
                    <a:lnTo>
                      <a:pt x="1081" y="720"/>
                    </a:lnTo>
                    <a:lnTo>
                      <a:pt x="1070" y="715"/>
                    </a:lnTo>
                    <a:lnTo>
                      <a:pt x="1063" y="703"/>
                    </a:lnTo>
                    <a:lnTo>
                      <a:pt x="1099" y="649"/>
                    </a:lnTo>
                    <a:lnTo>
                      <a:pt x="1093" y="626"/>
                    </a:lnTo>
                    <a:lnTo>
                      <a:pt x="1046" y="626"/>
                    </a:lnTo>
                    <a:lnTo>
                      <a:pt x="1028" y="674"/>
                    </a:lnTo>
                    <a:lnTo>
                      <a:pt x="1010" y="697"/>
                    </a:lnTo>
                    <a:lnTo>
                      <a:pt x="992" y="667"/>
                    </a:lnTo>
                    <a:lnTo>
                      <a:pt x="981" y="626"/>
                    </a:lnTo>
                    <a:lnTo>
                      <a:pt x="975" y="632"/>
                    </a:lnTo>
                    <a:lnTo>
                      <a:pt x="964" y="692"/>
                    </a:lnTo>
                    <a:lnTo>
                      <a:pt x="934" y="745"/>
                    </a:lnTo>
                    <a:lnTo>
                      <a:pt x="910" y="803"/>
                    </a:lnTo>
                    <a:lnTo>
                      <a:pt x="893" y="839"/>
                    </a:lnTo>
                    <a:lnTo>
                      <a:pt x="850" y="904"/>
                    </a:lnTo>
                    <a:lnTo>
                      <a:pt x="850" y="945"/>
                    </a:lnTo>
                    <a:lnTo>
                      <a:pt x="845" y="963"/>
                    </a:lnTo>
                    <a:lnTo>
                      <a:pt x="804" y="933"/>
                    </a:lnTo>
                    <a:lnTo>
                      <a:pt x="792" y="892"/>
                    </a:lnTo>
                    <a:lnTo>
                      <a:pt x="809" y="874"/>
                    </a:lnTo>
                    <a:lnTo>
                      <a:pt x="809" y="851"/>
                    </a:lnTo>
                    <a:lnTo>
                      <a:pt x="804" y="845"/>
                    </a:lnTo>
                    <a:lnTo>
                      <a:pt x="756" y="857"/>
                    </a:lnTo>
                    <a:lnTo>
                      <a:pt x="744" y="851"/>
                    </a:lnTo>
                    <a:lnTo>
                      <a:pt x="762" y="750"/>
                    </a:lnTo>
                    <a:lnTo>
                      <a:pt x="756" y="715"/>
                    </a:lnTo>
                    <a:lnTo>
                      <a:pt x="703" y="692"/>
                    </a:lnTo>
                    <a:lnTo>
                      <a:pt x="662" y="679"/>
                    </a:lnTo>
                    <a:lnTo>
                      <a:pt x="662" y="662"/>
                    </a:lnTo>
                    <a:lnTo>
                      <a:pt x="668" y="649"/>
                    </a:lnTo>
                    <a:lnTo>
                      <a:pt x="650" y="638"/>
                    </a:lnTo>
                    <a:lnTo>
                      <a:pt x="609" y="621"/>
                    </a:lnTo>
                    <a:lnTo>
                      <a:pt x="550" y="608"/>
                    </a:lnTo>
                    <a:lnTo>
                      <a:pt x="526" y="614"/>
                    </a:lnTo>
                    <a:lnTo>
                      <a:pt x="508" y="626"/>
                    </a:lnTo>
                    <a:lnTo>
                      <a:pt x="502" y="608"/>
                    </a:lnTo>
                    <a:lnTo>
                      <a:pt x="461" y="608"/>
                    </a:lnTo>
                    <a:lnTo>
                      <a:pt x="408" y="561"/>
                    </a:lnTo>
                    <a:lnTo>
                      <a:pt x="373" y="561"/>
                    </a:lnTo>
                    <a:lnTo>
                      <a:pt x="107" y="508"/>
                    </a:lnTo>
                    <a:lnTo>
                      <a:pt x="89" y="496"/>
                    </a:lnTo>
                    <a:lnTo>
                      <a:pt x="77" y="454"/>
                    </a:lnTo>
                    <a:lnTo>
                      <a:pt x="53" y="438"/>
                    </a:lnTo>
                    <a:lnTo>
                      <a:pt x="18" y="431"/>
                    </a:lnTo>
                    <a:lnTo>
                      <a:pt x="0" y="408"/>
                    </a:ln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509" name="Freeform 53"/>
            <p:cNvSpPr>
              <a:spLocks/>
            </p:cNvSpPr>
            <p:nvPr/>
          </p:nvSpPr>
          <p:spPr bwMode="auto">
            <a:xfrm>
              <a:off x="5504581" y="3409556"/>
              <a:ext cx="389984" cy="660223"/>
            </a:xfrm>
            <a:custGeom>
              <a:avLst/>
              <a:gdLst/>
              <a:ahLst/>
              <a:cxnLst>
                <a:cxn ang="0">
                  <a:pos x="30" y="99"/>
                </a:cxn>
                <a:cxn ang="0">
                  <a:pos x="112" y="1063"/>
                </a:cxn>
                <a:cxn ang="0">
                  <a:pos x="101" y="1080"/>
                </a:cxn>
                <a:cxn ang="0">
                  <a:pos x="107" y="1116"/>
                </a:cxn>
                <a:cxn ang="0">
                  <a:pos x="95" y="1163"/>
                </a:cxn>
                <a:cxn ang="0">
                  <a:pos x="130" y="1240"/>
                </a:cxn>
                <a:cxn ang="0">
                  <a:pos x="142" y="1323"/>
                </a:cxn>
                <a:cxn ang="0">
                  <a:pos x="101" y="1405"/>
                </a:cxn>
                <a:cxn ang="0">
                  <a:pos x="101" y="1428"/>
                </a:cxn>
                <a:cxn ang="0">
                  <a:pos x="71" y="1494"/>
                </a:cxn>
                <a:cxn ang="0">
                  <a:pos x="18" y="1541"/>
                </a:cxn>
                <a:cxn ang="0">
                  <a:pos x="18" y="1600"/>
                </a:cxn>
                <a:cxn ang="0">
                  <a:pos x="0" y="1671"/>
                </a:cxn>
                <a:cxn ang="0">
                  <a:pos x="0" y="1694"/>
                </a:cxn>
                <a:cxn ang="0">
                  <a:pos x="6" y="1707"/>
                </a:cxn>
                <a:cxn ang="0">
                  <a:pos x="30" y="1712"/>
                </a:cxn>
                <a:cxn ang="0">
                  <a:pos x="59" y="1701"/>
                </a:cxn>
                <a:cxn ang="0">
                  <a:pos x="54" y="1694"/>
                </a:cxn>
                <a:cxn ang="0">
                  <a:pos x="66" y="1659"/>
                </a:cxn>
                <a:cxn ang="0">
                  <a:pos x="124" y="1666"/>
                </a:cxn>
                <a:cxn ang="0">
                  <a:pos x="201" y="1636"/>
                </a:cxn>
                <a:cxn ang="0">
                  <a:pos x="295" y="1677"/>
                </a:cxn>
                <a:cxn ang="0">
                  <a:pos x="302" y="1689"/>
                </a:cxn>
                <a:cxn ang="0">
                  <a:pos x="325" y="1683"/>
                </a:cxn>
                <a:cxn ang="0">
                  <a:pos x="343" y="1623"/>
                </a:cxn>
                <a:cxn ang="0">
                  <a:pos x="396" y="1600"/>
                </a:cxn>
                <a:cxn ang="0">
                  <a:pos x="414" y="1630"/>
                </a:cxn>
                <a:cxn ang="0">
                  <a:pos x="449" y="1653"/>
                </a:cxn>
                <a:cxn ang="0">
                  <a:pos x="473" y="1630"/>
                </a:cxn>
                <a:cxn ang="0">
                  <a:pos x="497" y="1547"/>
                </a:cxn>
                <a:cxn ang="0">
                  <a:pos x="520" y="1524"/>
                </a:cxn>
                <a:cxn ang="0">
                  <a:pos x="543" y="1524"/>
                </a:cxn>
                <a:cxn ang="0">
                  <a:pos x="579" y="1565"/>
                </a:cxn>
                <a:cxn ang="0">
                  <a:pos x="657" y="1565"/>
                </a:cxn>
                <a:cxn ang="0">
                  <a:pos x="674" y="1494"/>
                </a:cxn>
                <a:cxn ang="0">
                  <a:pos x="804" y="1323"/>
                </a:cxn>
                <a:cxn ang="0">
                  <a:pos x="804" y="1263"/>
                </a:cxn>
                <a:cxn ang="0">
                  <a:pos x="833" y="1252"/>
                </a:cxn>
                <a:cxn ang="0">
                  <a:pos x="886" y="1258"/>
                </a:cxn>
                <a:cxn ang="0">
                  <a:pos x="928" y="1222"/>
                </a:cxn>
                <a:cxn ang="0">
                  <a:pos x="964" y="1217"/>
                </a:cxn>
                <a:cxn ang="0">
                  <a:pos x="975" y="1187"/>
                </a:cxn>
                <a:cxn ang="0">
                  <a:pos x="957" y="1121"/>
                </a:cxn>
                <a:cxn ang="0">
                  <a:pos x="957" y="1098"/>
                </a:cxn>
                <a:cxn ang="0">
                  <a:pos x="969" y="1068"/>
                </a:cxn>
                <a:cxn ang="0">
                  <a:pos x="851" y="17"/>
                </a:cxn>
                <a:cxn ang="0">
                  <a:pos x="845" y="0"/>
                </a:cxn>
                <a:cxn ang="0">
                  <a:pos x="225" y="76"/>
                </a:cxn>
                <a:cxn ang="0">
                  <a:pos x="208" y="94"/>
                </a:cxn>
                <a:cxn ang="0">
                  <a:pos x="160" y="112"/>
                </a:cxn>
                <a:cxn ang="0">
                  <a:pos x="130" y="124"/>
                </a:cxn>
                <a:cxn ang="0">
                  <a:pos x="77" y="135"/>
                </a:cxn>
                <a:cxn ang="0">
                  <a:pos x="30" y="99"/>
                </a:cxn>
              </a:cxnLst>
              <a:rect l="0" t="0" r="r" b="b"/>
              <a:pathLst>
                <a:path w="975" h="1712">
                  <a:moveTo>
                    <a:pt x="30" y="99"/>
                  </a:moveTo>
                  <a:lnTo>
                    <a:pt x="112" y="1063"/>
                  </a:lnTo>
                  <a:lnTo>
                    <a:pt x="101" y="1080"/>
                  </a:lnTo>
                  <a:lnTo>
                    <a:pt x="107" y="1116"/>
                  </a:lnTo>
                  <a:lnTo>
                    <a:pt x="95" y="1163"/>
                  </a:lnTo>
                  <a:lnTo>
                    <a:pt x="130" y="1240"/>
                  </a:lnTo>
                  <a:lnTo>
                    <a:pt x="142" y="1323"/>
                  </a:lnTo>
                  <a:lnTo>
                    <a:pt x="101" y="1405"/>
                  </a:lnTo>
                  <a:lnTo>
                    <a:pt x="101" y="1428"/>
                  </a:lnTo>
                  <a:lnTo>
                    <a:pt x="71" y="1494"/>
                  </a:lnTo>
                  <a:lnTo>
                    <a:pt x="18" y="1541"/>
                  </a:lnTo>
                  <a:lnTo>
                    <a:pt x="18" y="1600"/>
                  </a:lnTo>
                  <a:lnTo>
                    <a:pt x="0" y="1671"/>
                  </a:lnTo>
                  <a:lnTo>
                    <a:pt x="0" y="1694"/>
                  </a:lnTo>
                  <a:lnTo>
                    <a:pt x="6" y="1707"/>
                  </a:lnTo>
                  <a:lnTo>
                    <a:pt x="30" y="1712"/>
                  </a:lnTo>
                  <a:lnTo>
                    <a:pt x="59" y="1701"/>
                  </a:lnTo>
                  <a:lnTo>
                    <a:pt x="54" y="1694"/>
                  </a:lnTo>
                  <a:lnTo>
                    <a:pt x="66" y="1659"/>
                  </a:lnTo>
                  <a:lnTo>
                    <a:pt x="124" y="1666"/>
                  </a:lnTo>
                  <a:lnTo>
                    <a:pt x="201" y="1636"/>
                  </a:lnTo>
                  <a:lnTo>
                    <a:pt x="295" y="1677"/>
                  </a:lnTo>
                  <a:lnTo>
                    <a:pt x="302" y="1689"/>
                  </a:lnTo>
                  <a:lnTo>
                    <a:pt x="325" y="1683"/>
                  </a:lnTo>
                  <a:lnTo>
                    <a:pt x="343" y="1623"/>
                  </a:lnTo>
                  <a:lnTo>
                    <a:pt x="396" y="1600"/>
                  </a:lnTo>
                  <a:lnTo>
                    <a:pt x="414" y="1630"/>
                  </a:lnTo>
                  <a:lnTo>
                    <a:pt x="449" y="1653"/>
                  </a:lnTo>
                  <a:lnTo>
                    <a:pt x="473" y="1630"/>
                  </a:lnTo>
                  <a:lnTo>
                    <a:pt x="497" y="1547"/>
                  </a:lnTo>
                  <a:lnTo>
                    <a:pt x="520" y="1524"/>
                  </a:lnTo>
                  <a:lnTo>
                    <a:pt x="543" y="1524"/>
                  </a:lnTo>
                  <a:lnTo>
                    <a:pt x="579" y="1565"/>
                  </a:lnTo>
                  <a:lnTo>
                    <a:pt x="657" y="1565"/>
                  </a:lnTo>
                  <a:lnTo>
                    <a:pt x="674" y="1494"/>
                  </a:lnTo>
                  <a:lnTo>
                    <a:pt x="804" y="1323"/>
                  </a:lnTo>
                  <a:lnTo>
                    <a:pt x="804" y="1263"/>
                  </a:lnTo>
                  <a:lnTo>
                    <a:pt x="833" y="1252"/>
                  </a:lnTo>
                  <a:lnTo>
                    <a:pt x="886" y="1258"/>
                  </a:lnTo>
                  <a:lnTo>
                    <a:pt x="928" y="1222"/>
                  </a:lnTo>
                  <a:lnTo>
                    <a:pt x="964" y="1217"/>
                  </a:lnTo>
                  <a:lnTo>
                    <a:pt x="975" y="1187"/>
                  </a:lnTo>
                  <a:lnTo>
                    <a:pt x="957" y="1121"/>
                  </a:lnTo>
                  <a:lnTo>
                    <a:pt x="957" y="1098"/>
                  </a:lnTo>
                  <a:lnTo>
                    <a:pt x="969" y="1068"/>
                  </a:lnTo>
                  <a:lnTo>
                    <a:pt x="851" y="17"/>
                  </a:lnTo>
                  <a:lnTo>
                    <a:pt x="845" y="0"/>
                  </a:lnTo>
                  <a:lnTo>
                    <a:pt x="225" y="76"/>
                  </a:lnTo>
                  <a:lnTo>
                    <a:pt x="208" y="94"/>
                  </a:lnTo>
                  <a:lnTo>
                    <a:pt x="160" y="112"/>
                  </a:lnTo>
                  <a:lnTo>
                    <a:pt x="130" y="124"/>
                  </a:lnTo>
                  <a:lnTo>
                    <a:pt x="77" y="135"/>
                  </a:lnTo>
                  <a:lnTo>
                    <a:pt x="30" y="9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0.3% </a:t>
              </a:r>
            </a:p>
          </p:txBody>
        </p:sp>
        <p:sp>
          <p:nvSpPr>
            <p:cNvPr id="19512" name="Freeform 56"/>
            <p:cNvSpPr>
              <a:spLocks/>
            </p:cNvSpPr>
            <p:nvPr/>
          </p:nvSpPr>
          <p:spPr bwMode="auto">
            <a:xfrm>
              <a:off x="5339680" y="3817990"/>
              <a:ext cx="940053" cy="466449"/>
            </a:xfrm>
            <a:custGeom>
              <a:avLst/>
              <a:gdLst/>
              <a:ahLst/>
              <a:cxnLst>
                <a:cxn ang="0">
                  <a:pos x="472" y="1176"/>
                </a:cxn>
                <a:cxn ang="0">
                  <a:pos x="461" y="1110"/>
                </a:cxn>
                <a:cxn ang="0">
                  <a:pos x="532" y="1116"/>
                </a:cxn>
                <a:cxn ang="0">
                  <a:pos x="1890" y="974"/>
                </a:cxn>
                <a:cxn ang="0">
                  <a:pos x="2026" y="903"/>
                </a:cxn>
                <a:cxn ang="0">
                  <a:pos x="2103" y="826"/>
                </a:cxn>
                <a:cxn ang="0">
                  <a:pos x="2115" y="785"/>
                </a:cxn>
                <a:cxn ang="0">
                  <a:pos x="2150" y="732"/>
                </a:cxn>
                <a:cxn ang="0">
                  <a:pos x="2345" y="560"/>
                </a:cxn>
                <a:cxn ang="0">
                  <a:pos x="2333" y="532"/>
                </a:cxn>
                <a:cxn ang="0">
                  <a:pos x="2303" y="507"/>
                </a:cxn>
                <a:cxn ang="0">
                  <a:pos x="2262" y="484"/>
                </a:cxn>
                <a:cxn ang="0">
                  <a:pos x="2239" y="478"/>
                </a:cxn>
                <a:cxn ang="0">
                  <a:pos x="2133" y="337"/>
                </a:cxn>
                <a:cxn ang="0">
                  <a:pos x="2126" y="283"/>
                </a:cxn>
                <a:cxn ang="0">
                  <a:pos x="2120" y="195"/>
                </a:cxn>
                <a:cxn ang="0">
                  <a:pos x="2074" y="159"/>
                </a:cxn>
                <a:cxn ang="0">
                  <a:pos x="2003" y="100"/>
                </a:cxn>
                <a:cxn ang="0">
                  <a:pos x="1950" y="106"/>
                </a:cxn>
                <a:cxn ang="0">
                  <a:pos x="1914" y="136"/>
                </a:cxn>
                <a:cxn ang="0">
                  <a:pos x="1861" y="154"/>
                </a:cxn>
                <a:cxn ang="0">
                  <a:pos x="1783" y="136"/>
                </a:cxn>
                <a:cxn ang="0">
                  <a:pos x="1689" y="118"/>
                </a:cxn>
                <a:cxn ang="0">
                  <a:pos x="1583" y="106"/>
                </a:cxn>
                <a:cxn ang="0">
                  <a:pos x="1489" y="0"/>
                </a:cxn>
                <a:cxn ang="0">
                  <a:pos x="1441" y="23"/>
                </a:cxn>
                <a:cxn ang="0">
                  <a:pos x="1382" y="5"/>
                </a:cxn>
                <a:cxn ang="0">
                  <a:pos x="1370" y="58"/>
                </a:cxn>
                <a:cxn ang="0">
                  <a:pos x="1377" y="154"/>
                </a:cxn>
                <a:cxn ang="0">
                  <a:pos x="1299" y="195"/>
                </a:cxn>
                <a:cxn ang="0">
                  <a:pos x="1217" y="200"/>
                </a:cxn>
                <a:cxn ang="0">
                  <a:pos x="1087" y="431"/>
                </a:cxn>
                <a:cxn ang="0">
                  <a:pos x="992" y="502"/>
                </a:cxn>
                <a:cxn ang="0">
                  <a:pos x="933" y="461"/>
                </a:cxn>
                <a:cxn ang="0">
                  <a:pos x="886" y="567"/>
                </a:cxn>
                <a:cxn ang="0">
                  <a:pos x="827" y="567"/>
                </a:cxn>
                <a:cxn ang="0">
                  <a:pos x="756" y="560"/>
                </a:cxn>
                <a:cxn ang="0">
                  <a:pos x="715" y="626"/>
                </a:cxn>
                <a:cxn ang="0">
                  <a:pos x="614" y="573"/>
                </a:cxn>
                <a:cxn ang="0">
                  <a:pos x="479" y="596"/>
                </a:cxn>
                <a:cxn ang="0">
                  <a:pos x="472" y="638"/>
                </a:cxn>
                <a:cxn ang="0">
                  <a:pos x="419" y="644"/>
                </a:cxn>
                <a:cxn ang="0">
                  <a:pos x="413" y="667"/>
                </a:cxn>
                <a:cxn ang="0">
                  <a:pos x="396" y="709"/>
                </a:cxn>
                <a:cxn ang="0">
                  <a:pos x="426" y="762"/>
                </a:cxn>
                <a:cxn ang="0">
                  <a:pos x="325" y="803"/>
                </a:cxn>
                <a:cxn ang="0">
                  <a:pos x="301" y="862"/>
                </a:cxn>
                <a:cxn ang="0">
                  <a:pos x="271" y="963"/>
                </a:cxn>
                <a:cxn ang="0">
                  <a:pos x="195" y="910"/>
                </a:cxn>
                <a:cxn ang="0">
                  <a:pos x="101" y="921"/>
                </a:cxn>
                <a:cxn ang="0">
                  <a:pos x="89" y="1004"/>
                </a:cxn>
                <a:cxn ang="0">
                  <a:pos x="118" y="1016"/>
                </a:cxn>
                <a:cxn ang="0">
                  <a:pos x="94" y="1158"/>
                </a:cxn>
                <a:cxn ang="0">
                  <a:pos x="59" y="1163"/>
                </a:cxn>
                <a:cxn ang="0">
                  <a:pos x="0" y="1211"/>
                </a:cxn>
              </a:cxnLst>
              <a:rect l="0" t="0" r="r" b="b"/>
              <a:pathLst>
                <a:path w="2357" h="1211">
                  <a:moveTo>
                    <a:pt x="0" y="1211"/>
                  </a:moveTo>
                  <a:lnTo>
                    <a:pt x="472" y="1176"/>
                  </a:lnTo>
                  <a:lnTo>
                    <a:pt x="472" y="1134"/>
                  </a:lnTo>
                  <a:lnTo>
                    <a:pt x="461" y="1110"/>
                  </a:lnTo>
                  <a:lnTo>
                    <a:pt x="514" y="1105"/>
                  </a:lnTo>
                  <a:lnTo>
                    <a:pt x="532" y="1116"/>
                  </a:lnTo>
                  <a:lnTo>
                    <a:pt x="1867" y="998"/>
                  </a:lnTo>
                  <a:lnTo>
                    <a:pt x="1890" y="974"/>
                  </a:lnTo>
                  <a:lnTo>
                    <a:pt x="1914" y="956"/>
                  </a:lnTo>
                  <a:lnTo>
                    <a:pt x="2026" y="903"/>
                  </a:lnTo>
                  <a:lnTo>
                    <a:pt x="2044" y="874"/>
                  </a:lnTo>
                  <a:lnTo>
                    <a:pt x="2103" y="826"/>
                  </a:lnTo>
                  <a:lnTo>
                    <a:pt x="2109" y="797"/>
                  </a:lnTo>
                  <a:lnTo>
                    <a:pt x="2115" y="785"/>
                  </a:lnTo>
                  <a:lnTo>
                    <a:pt x="2150" y="768"/>
                  </a:lnTo>
                  <a:lnTo>
                    <a:pt x="2150" y="732"/>
                  </a:lnTo>
                  <a:lnTo>
                    <a:pt x="2186" y="702"/>
                  </a:lnTo>
                  <a:lnTo>
                    <a:pt x="2345" y="560"/>
                  </a:lnTo>
                  <a:lnTo>
                    <a:pt x="2357" y="532"/>
                  </a:lnTo>
                  <a:lnTo>
                    <a:pt x="2333" y="532"/>
                  </a:lnTo>
                  <a:lnTo>
                    <a:pt x="2315" y="514"/>
                  </a:lnTo>
                  <a:lnTo>
                    <a:pt x="2303" y="507"/>
                  </a:lnTo>
                  <a:lnTo>
                    <a:pt x="2298" y="502"/>
                  </a:lnTo>
                  <a:lnTo>
                    <a:pt x="2262" y="484"/>
                  </a:lnTo>
                  <a:lnTo>
                    <a:pt x="2250" y="490"/>
                  </a:lnTo>
                  <a:lnTo>
                    <a:pt x="2239" y="478"/>
                  </a:lnTo>
                  <a:lnTo>
                    <a:pt x="2197" y="419"/>
                  </a:lnTo>
                  <a:lnTo>
                    <a:pt x="2133" y="337"/>
                  </a:lnTo>
                  <a:lnTo>
                    <a:pt x="2126" y="307"/>
                  </a:lnTo>
                  <a:lnTo>
                    <a:pt x="2126" y="283"/>
                  </a:lnTo>
                  <a:lnTo>
                    <a:pt x="2126" y="248"/>
                  </a:lnTo>
                  <a:lnTo>
                    <a:pt x="2120" y="195"/>
                  </a:lnTo>
                  <a:lnTo>
                    <a:pt x="2103" y="182"/>
                  </a:lnTo>
                  <a:lnTo>
                    <a:pt x="2074" y="159"/>
                  </a:lnTo>
                  <a:lnTo>
                    <a:pt x="2032" y="147"/>
                  </a:lnTo>
                  <a:lnTo>
                    <a:pt x="2003" y="100"/>
                  </a:lnTo>
                  <a:lnTo>
                    <a:pt x="1991" y="76"/>
                  </a:lnTo>
                  <a:lnTo>
                    <a:pt x="1950" y="106"/>
                  </a:lnTo>
                  <a:lnTo>
                    <a:pt x="1943" y="124"/>
                  </a:lnTo>
                  <a:lnTo>
                    <a:pt x="1914" y="136"/>
                  </a:lnTo>
                  <a:lnTo>
                    <a:pt x="1908" y="147"/>
                  </a:lnTo>
                  <a:lnTo>
                    <a:pt x="1861" y="154"/>
                  </a:lnTo>
                  <a:lnTo>
                    <a:pt x="1808" y="124"/>
                  </a:lnTo>
                  <a:lnTo>
                    <a:pt x="1783" y="136"/>
                  </a:lnTo>
                  <a:lnTo>
                    <a:pt x="1760" y="165"/>
                  </a:lnTo>
                  <a:lnTo>
                    <a:pt x="1689" y="118"/>
                  </a:lnTo>
                  <a:lnTo>
                    <a:pt x="1630" y="124"/>
                  </a:lnTo>
                  <a:lnTo>
                    <a:pt x="1583" y="106"/>
                  </a:lnTo>
                  <a:lnTo>
                    <a:pt x="1554" y="47"/>
                  </a:lnTo>
                  <a:lnTo>
                    <a:pt x="1489" y="0"/>
                  </a:lnTo>
                  <a:lnTo>
                    <a:pt x="1459" y="23"/>
                  </a:lnTo>
                  <a:lnTo>
                    <a:pt x="1441" y="23"/>
                  </a:lnTo>
                  <a:lnTo>
                    <a:pt x="1412" y="5"/>
                  </a:lnTo>
                  <a:lnTo>
                    <a:pt x="1382" y="5"/>
                  </a:lnTo>
                  <a:lnTo>
                    <a:pt x="1370" y="35"/>
                  </a:lnTo>
                  <a:lnTo>
                    <a:pt x="1370" y="58"/>
                  </a:lnTo>
                  <a:lnTo>
                    <a:pt x="1388" y="124"/>
                  </a:lnTo>
                  <a:lnTo>
                    <a:pt x="1377" y="154"/>
                  </a:lnTo>
                  <a:lnTo>
                    <a:pt x="1341" y="159"/>
                  </a:lnTo>
                  <a:lnTo>
                    <a:pt x="1299" y="195"/>
                  </a:lnTo>
                  <a:lnTo>
                    <a:pt x="1246" y="189"/>
                  </a:lnTo>
                  <a:lnTo>
                    <a:pt x="1217" y="200"/>
                  </a:lnTo>
                  <a:lnTo>
                    <a:pt x="1217" y="260"/>
                  </a:lnTo>
                  <a:lnTo>
                    <a:pt x="1087" y="431"/>
                  </a:lnTo>
                  <a:lnTo>
                    <a:pt x="1070" y="502"/>
                  </a:lnTo>
                  <a:lnTo>
                    <a:pt x="992" y="502"/>
                  </a:lnTo>
                  <a:lnTo>
                    <a:pt x="956" y="461"/>
                  </a:lnTo>
                  <a:lnTo>
                    <a:pt x="933" y="461"/>
                  </a:lnTo>
                  <a:lnTo>
                    <a:pt x="910" y="484"/>
                  </a:lnTo>
                  <a:lnTo>
                    <a:pt x="886" y="567"/>
                  </a:lnTo>
                  <a:lnTo>
                    <a:pt x="862" y="590"/>
                  </a:lnTo>
                  <a:lnTo>
                    <a:pt x="827" y="567"/>
                  </a:lnTo>
                  <a:lnTo>
                    <a:pt x="809" y="537"/>
                  </a:lnTo>
                  <a:lnTo>
                    <a:pt x="756" y="560"/>
                  </a:lnTo>
                  <a:lnTo>
                    <a:pt x="738" y="620"/>
                  </a:lnTo>
                  <a:lnTo>
                    <a:pt x="715" y="626"/>
                  </a:lnTo>
                  <a:lnTo>
                    <a:pt x="708" y="614"/>
                  </a:lnTo>
                  <a:lnTo>
                    <a:pt x="614" y="573"/>
                  </a:lnTo>
                  <a:lnTo>
                    <a:pt x="537" y="603"/>
                  </a:lnTo>
                  <a:lnTo>
                    <a:pt x="479" y="596"/>
                  </a:lnTo>
                  <a:lnTo>
                    <a:pt x="467" y="631"/>
                  </a:lnTo>
                  <a:lnTo>
                    <a:pt x="472" y="638"/>
                  </a:lnTo>
                  <a:lnTo>
                    <a:pt x="443" y="649"/>
                  </a:lnTo>
                  <a:lnTo>
                    <a:pt x="419" y="644"/>
                  </a:lnTo>
                  <a:lnTo>
                    <a:pt x="426" y="649"/>
                  </a:lnTo>
                  <a:lnTo>
                    <a:pt x="413" y="667"/>
                  </a:lnTo>
                  <a:lnTo>
                    <a:pt x="401" y="702"/>
                  </a:lnTo>
                  <a:lnTo>
                    <a:pt x="396" y="709"/>
                  </a:lnTo>
                  <a:lnTo>
                    <a:pt x="396" y="727"/>
                  </a:lnTo>
                  <a:lnTo>
                    <a:pt x="426" y="762"/>
                  </a:lnTo>
                  <a:lnTo>
                    <a:pt x="419" y="773"/>
                  </a:lnTo>
                  <a:lnTo>
                    <a:pt x="325" y="803"/>
                  </a:lnTo>
                  <a:lnTo>
                    <a:pt x="295" y="814"/>
                  </a:lnTo>
                  <a:lnTo>
                    <a:pt x="301" y="862"/>
                  </a:lnTo>
                  <a:lnTo>
                    <a:pt x="319" y="938"/>
                  </a:lnTo>
                  <a:lnTo>
                    <a:pt x="271" y="963"/>
                  </a:lnTo>
                  <a:lnTo>
                    <a:pt x="236" y="933"/>
                  </a:lnTo>
                  <a:lnTo>
                    <a:pt x="195" y="910"/>
                  </a:lnTo>
                  <a:lnTo>
                    <a:pt x="142" y="903"/>
                  </a:lnTo>
                  <a:lnTo>
                    <a:pt x="101" y="921"/>
                  </a:lnTo>
                  <a:lnTo>
                    <a:pt x="83" y="992"/>
                  </a:lnTo>
                  <a:lnTo>
                    <a:pt x="89" y="1004"/>
                  </a:lnTo>
                  <a:lnTo>
                    <a:pt x="101" y="1004"/>
                  </a:lnTo>
                  <a:lnTo>
                    <a:pt x="118" y="1016"/>
                  </a:lnTo>
                  <a:lnTo>
                    <a:pt x="130" y="1057"/>
                  </a:lnTo>
                  <a:lnTo>
                    <a:pt x="94" y="1158"/>
                  </a:lnTo>
                  <a:lnTo>
                    <a:pt x="76" y="1169"/>
                  </a:lnTo>
                  <a:lnTo>
                    <a:pt x="59" y="1163"/>
                  </a:lnTo>
                  <a:lnTo>
                    <a:pt x="18" y="1176"/>
                  </a:lnTo>
                  <a:lnTo>
                    <a:pt x="0" y="121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     0.3%</a:t>
              </a:r>
            </a:p>
          </p:txBody>
        </p:sp>
        <p:sp>
          <p:nvSpPr>
            <p:cNvPr id="19515" name="Freeform 59"/>
            <p:cNvSpPr>
              <a:spLocks/>
            </p:cNvSpPr>
            <p:nvPr/>
          </p:nvSpPr>
          <p:spPr bwMode="auto">
            <a:xfrm>
              <a:off x="5112190" y="4504900"/>
              <a:ext cx="450167" cy="760011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360" y="47"/>
                </a:cxn>
                <a:cxn ang="0">
                  <a:pos x="360" y="70"/>
                </a:cxn>
                <a:cxn ang="0">
                  <a:pos x="295" y="123"/>
                </a:cxn>
                <a:cxn ang="0">
                  <a:pos x="271" y="189"/>
                </a:cxn>
                <a:cxn ang="0">
                  <a:pos x="277" y="247"/>
                </a:cxn>
                <a:cxn ang="0">
                  <a:pos x="271" y="289"/>
                </a:cxn>
                <a:cxn ang="0">
                  <a:pos x="213" y="325"/>
                </a:cxn>
                <a:cxn ang="0">
                  <a:pos x="172" y="384"/>
                </a:cxn>
                <a:cxn ang="0">
                  <a:pos x="154" y="401"/>
                </a:cxn>
                <a:cxn ang="0">
                  <a:pos x="154" y="455"/>
                </a:cxn>
                <a:cxn ang="0">
                  <a:pos x="124" y="490"/>
                </a:cxn>
                <a:cxn ang="0">
                  <a:pos x="124" y="531"/>
                </a:cxn>
                <a:cxn ang="0">
                  <a:pos x="101" y="584"/>
                </a:cxn>
                <a:cxn ang="0">
                  <a:pos x="71" y="643"/>
                </a:cxn>
                <a:cxn ang="0">
                  <a:pos x="83" y="703"/>
                </a:cxn>
                <a:cxn ang="0">
                  <a:pos x="112" y="732"/>
                </a:cxn>
                <a:cxn ang="0">
                  <a:pos x="118" y="774"/>
                </a:cxn>
                <a:cxn ang="0">
                  <a:pos x="129" y="785"/>
                </a:cxn>
                <a:cxn ang="0">
                  <a:pos x="129" y="803"/>
                </a:cxn>
                <a:cxn ang="0">
                  <a:pos x="112" y="815"/>
                </a:cxn>
                <a:cxn ang="0">
                  <a:pos x="101" y="850"/>
                </a:cxn>
                <a:cxn ang="0">
                  <a:pos x="106" y="874"/>
                </a:cxn>
                <a:cxn ang="0">
                  <a:pos x="101" y="909"/>
                </a:cxn>
                <a:cxn ang="0">
                  <a:pos x="147" y="987"/>
                </a:cxn>
                <a:cxn ang="0">
                  <a:pos x="154" y="1063"/>
                </a:cxn>
                <a:cxn ang="0">
                  <a:pos x="172" y="1110"/>
                </a:cxn>
                <a:cxn ang="0">
                  <a:pos x="195" y="1127"/>
                </a:cxn>
                <a:cxn ang="0">
                  <a:pos x="200" y="1163"/>
                </a:cxn>
                <a:cxn ang="0">
                  <a:pos x="154" y="1193"/>
                </a:cxn>
                <a:cxn ang="0">
                  <a:pos x="142" y="1205"/>
                </a:cxn>
                <a:cxn ang="0">
                  <a:pos x="118" y="1294"/>
                </a:cxn>
                <a:cxn ang="0">
                  <a:pos x="58" y="1388"/>
                </a:cxn>
                <a:cxn ang="0">
                  <a:pos x="0" y="1560"/>
                </a:cxn>
                <a:cxn ang="0">
                  <a:pos x="0" y="1683"/>
                </a:cxn>
                <a:cxn ang="0">
                  <a:pos x="632" y="1659"/>
                </a:cxn>
                <a:cxn ang="0">
                  <a:pos x="644" y="1677"/>
                </a:cxn>
                <a:cxn ang="0">
                  <a:pos x="626" y="1736"/>
                </a:cxn>
                <a:cxn ang="0">
                  <a:pos x="632" y="1831"/>
                </a:cxn>
                <a:cxn ang="0">
                  <a:pos x="697" y="1896"/>
                </a:cxn>
                <a:cxn ang="0">
                  <a:pos x="715" y="1973"/>
                </a:cxn>
                <a:cxn ang="0">
                  <a:pos x="756" y="1973"/>
                </a:cxn>
                <a:cxn ang="0">
                  <a:pos x="827" y="1920"/>
                </a:cxn>
                <a:cxn ang="0">
                  <a:pos x="981" y="1872"/>
                </a:cxn>
                <a:cxn ang="0">
                  <a:pos x="1016" y="1884"/>
                </a:cxn>
                <a:cxn ang="0">
                  <a:pos x="1075" y="1867"/>
                </a:cxn>
                <a:cxn ang="0">
                  <a:pos x="1081" y="1878"/>
                </a:cxn>
                <a:cxn ang="0">
                  <a:pos x="1116" y="1890"/>
                </a:cxn>
                <a:cxn ang="0">
                  <a:pos x="1128" y="1884"/>
                </a:cxn>
                <a:cxn ang="0">
                  <a:pos x="1057" y="1282"/>
                </a:cxn>
                <a:cxn ang="0">
                  <a:pos x="1052" y="1223"/>
                </a:cxn>
                <a:cxn ang="0">
                  <a:pos x="1075" y="36"/>
                </a:cxn>
                <a:cxn ang="0">
                  <a:pos x="1045" y="0"/>
                </a:cxn>
              </a:cxnLst>
              <a:rect l="0" t="0" r="r" b="b"/>
              <a:pathLst>
                <a:path w="1128" h="1973">
                  <a:moveTo>
                    <a:pt x="1045" y="0"/>
                  </a:moveTo>
                  <a:lnTo>
                    <a:pt x="360" y="47"/>
                  </a:lnTo>
                  <a:lnTo>
                    <a:pt x="360" y="70"/>
                  </a:lnTo>
                  <a:lnTo>
                    <a:pt x="295" y="123"/>
                  </a:lnTo>
                  <a:lnTo>
                    <a:pt x="271" y="189"/>
                  </a:lnTo>
                  <a:lnTo>
                    <a:pt x="277" y="247"/>
                  </a:lnTo>
                  <a:lnTo>
                    <a:pt x="271" y="289"/>
                  </a:lnTo>
                  <a:lnTo>
                    <a:pt x="213" y="325"/>
                  </a:lnTo>
                  <a:lnTo>
                    <a:pt x="172" y="384"/>
                  </a:lnTo>
                  <a:lnTo>
                    <a:pt x="154" y="401"/>
                  </a:lnTo>
                  <a:lnTo>
                    <a:pt x="154" y="455"/>
                  </a:lnTo>
                  <a:lnTo>
                    <a:pt x="124" y="490"/>
                  </a:lnTo>
                  <a:lnTo>
                    <a:pt x="124" y="531"/>
                  </a:lnTo>
                  <a:lnTo>
                    <a:pt x="101" y="584"/>
                  </a:lnTo>
                  <a:lnTo>
                    <a:pt x="71" y="643"/>
                  </a:lnTo>
                  <a:lnTo>
                    <a:pt x="83" y="703"/>
                  </a:lnTo>
                  <a:lnTo>
                    <a:pt x="112" y="732"/>
                  </a:lnTo>
                  <a:lnTo>
                    <a:pt x="118" y="774"/>
                  </a:lnTo>
                  <a:lnTo>
                    <a:pt x="129" y="785"/>
                  </a:lnTo>
                  <a:lnTo>
                    <a:pt x="129" y="803"/>
                  </a:lnTo>
                  <a:lnTo>
                    <a:pt x="112" y="815"/>
                  </a:lnTo>
                  <a:lnTo>
                    <a:pt x="101" y="850"/>
                  </a:lnTo>
                  <a:lnTo>
                    <a:pt x="106" y="874"/>
                  </a:lnTo>
                  <a:lnTo>
                    <a:pt x="101" y="909"/>
                  </a:lnTo>
                  <a:lnTo>
                    <a:pt x="147" y="987"/>
                  </a:lnTo>
                  <a:lnTo>
                    <a:pt x="154" y="1063"/>
                  </a:lnTo>
                  <a:lnTo>
                    <a:pt x="172" y="1110"/>
                  </a:lnTo>
                  <a:lnTo>
                    <a:pt x="195" y="1127"/>
                  </a:lnTo>
                  <a:lnTo>
                    <a:pt x="200" y="1163"/>
                  </a:lnTo>
                  <a:lnTo>
                    <a:pt x="154" y="1193"/>
                  </a:lnTo>
                  <a:lnTo>
                    <a:pt x="142" y="1205"/>
                  </a:lnTo>
                  <a:lnTo>
                    <a:pt x="118" y="1294"/>
                  </a:lnTo>
                  <a:lnTo>
                    <a:pt x="58" y="1388"/>
                  </a:lnTo>
                  <a:lnTo>
                    <a:pt x="0" y="1560"/>
                  </a:lnTo>
                  <a:lnTo>
                    <a:pt x="0" y="1683"/>
                  </a:lnTo>
                  <a:lnTo>
                    <a:pt x="632" y="1659"/>
                  </a:lnTo>
                  <a:lnTo>
                    <a:pt x="644" y="1677"/>
                  </a:lnTo>
                  <a:lnTo>
                    <a:pt x="626" y="1736"/>
                  </a:lnTo>
                  <a:lnTo>
                    <a:pt x="632" y="1831"/>
                  </a:lnTo>
                  <a:lnTo>
                    <a:pt x="697" y="1896"/>
                  </a:lnTo>
                  <a:lnTo>
                    <a:pt x="715" y="1973"/>
                  </a:lnTo>
                  <a:lnTo>
                    <a:pt x="756" y="1973"/>
                  </a:lnTo>
                  <a:lnTo>
                    <a:pt x="827" y="1920"/>
                  </a:lnTo>
                  <a:lnTo>
                    <a:pt x="981" y="1872"/>
                  </a:lnTo>
                  <a:lnTo>
                    <a:pt x="1016" y="1884"/>
                  </a:lnTo>
                  <a:lnTo>
                    <a:pt x="1075" y="1867"/>
                  </a:lnTo>
                  <a:lnTo>
                    <a:pt x="1081" y="1878"/>
                  </a:lnTo>
                  <a:lnTo>
                    <a:pt x="1116" y="1890"/>
                  </a:lnTo>
                  <a:lnTo>
                    <a:pt x="1128" y="1884"/>
                  </a:lnTo>
                  <a:lnTo>
                    <a:pt x="1057" y="1282"/>
                  </a:lnTo>
                  <a:lnTo>
                    <a:pt x="1052" y="1223"/>
                  </a:lnTo>
                  <a:lnTo>
                    <a:pt x="1075" y="36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 </a:t>
              </a:r>
              <a:r>
                <a:rPr lang="en-US" sz="10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-0.02%</a:t>
              </a:r>
            </a:p>
          </p:txBody>
        </p:sp>
        <p:sp>
          <p:nvSpPr>
            <p:cNvPr id="19517" name="Freeform 61"/>
            <p:cNvSpPr>
              <a:spLocks/>
            </p:cNvSpPr>
            <p:nvPr/>
          </p:nvSpPr>
          <p:spPr bwMode="auto">
            <a:xfrm>
              <a:off x="5499402" y="4482798"/>
              <a:ext cx="567347" cy="754209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0" y="107"/>
                </a:cxn>
                <a:cxn ang="0">
                  <a:pos x="7" y="1294"/>
                </a:cxn>
                <a:cxn ang="0">
                  <a:pos x="12" y="1353"/>
                </a:cxn>
                <a:cxn ang="0">
                  <a:pos x="83" y="1955"/>
                </a:cxn>
                <a:cxn ang="0">
                  <a:pos x="101" y="1943"/>
                </a:cxn>
                <a:cxn ang="0">
                  <a:pos x="119" y="1931"/>
                </a:cxn>
                <a:cxn ang="0">
                  <a:pos x="172" y="1949"/>
                </a:cxn>
                <a:cxn ang="0">
                  <a:pos x="183" y="1926"/>
                </a:cxn>
                <a:cxn ang="0">
                  <a:pos x="195" y="1837"/>
                </a:cxn>
                <a:cxn ang="0">
                  <a:pos x="218" y="1778"/>
                </a:cxn>
                <a:cxn ang="0">
                  <a:pos x="248" y="1837"/>
                </a:cxn>
                <a:cxn ang="0">
                  <a:pos x="243" y="1860"/>
                </a:cxn>
                <a:cxn ang="0">
                  <a:pos x="266" y="1908"/>
                </a:cxn>
                <a:cxn ang="0">
                  <a:pos x="302" y="1961"/>
                </a:cxn>
                <a:cxn ang="0">
                  <a:pos x="337" y="1961"/>
                </a:cxn>
                <a:cxn ang="0">
                  <a:pos x="367" y="1961"/>
                </a:cxn>
                <a:cxn ang="0">
                  <a:pos x="408" y="1920"/>
                </a:cxn>
                <a:cxn ang="0">
                  <a:pos x="414" y="1913"/>
                </a:cxn>
                <a:cxn ang="0">
                  <a:pos x="431" y="1896"/>
                </a:cxn>
                <a:cxn ang="0">
                  <a:pos x="431" y="1890"/>
                </a:cxn>
                <a:cxn ang="0">
                  <a:pos x="426" y="1878"/>
                </a:cxn>
                <a:cxn ang="0">
                  <a:pos x="408" y="1872"/>
                </a:cxn>
                <a:cxn ang="0">
                  <a:pos x="408" y="1860"/>
                </a:cxn>
                <a:cxn ang="0">
                  <a:pos x="426" y="1825"/>
                </a:cxn>
                <a:cxn ang="0">
                  <a:pos x="420" y="1807"/>
                </a:cxn>
                <a:cxn ang="0">
                  <a:pos x="396" y="1789"/>
                </a:cxn>
                <a:cxn ang="0">
                  <a:pos x="385" y="1789"/>
                </a:cxn>
                <a:cxn ang="0">
                  <a:pos x="367" y="1771"/>
                </a:cxn>
                <a:cxn ang="0">
                  <a:pos x="337" y="1730"/>
                </a:cxn>
                <a:cxn ang="0">
                  <a:pos x="337" y="1701"/>
                </a:cxn>
                <a:cxn ang="0">
                  <a:pos x="343" y="1695"/>
                </a:cxn>
                <a:cxn ang="0">
                  <a:pos x="343" y="1683"/>
                </a:cxn>
                <a:cxn ang="0">
                  <a:pos x="343" y="1665"/>
                </a:cxn>
                <a:cxn ang="0">
                  <a:pos x="1235" y="1578"/>
                </a:cxn>
                <a:cxn ang="0">
                  <a:pos x="1229" y="1553"/>
                </a:cxn>
                <a:cxn ang="0">
                  <a:pos x="1187" y="1489"/>
                </a:cxn>
                <a:cxn ang="0">
                  <a:pos x="1194" y="1388"/>
                </a:cxn>
                <a:cxn ang="0">
                  <a:pos x="1158" y="1299"/>
                </a:cxn>
                <a:cxn ang="0">
                  <a:pos x="1146" y="1228"/>
                </a:cxn>
                <a:cxn ang="0">
                  <a:pos x="1170" y="1175"/>
                </a:cxn>
                <a:cxn ang="0">
                  <a:pos x="1170" y="1122"/>
                </a:cxn>
                <a:cxn ang="0">
                  <a:pos x="1199" y="1081"/>
                </a:cxn>
                <a:cxn ang="0">
                  <a:pos x="1205" y="1069"/>
                </a:cxn>
                <a:cxn ang="0">
                  <a:pos x="1176" y="1033"/>
                </a:cxn>
                <a:cxn ang="0">
                  <a:pos x="1187" y="998"/>
                </a:cxn>
                <a:cxn ang="0">
                  <a:pos x="1170" y="975"/>
                </a:cxn>
                <a:cxn ang="0">
                  <a:pos x="1135" y="957"/>
                </a:cxn>
                <a:cxn ang="0">
                  <a:pos x="1123" y="927"/>
                </a:cxn>
                <a:cxn ang="0">
                  <a:pos x="1105" y="868"/>
                </a:cxn>
                <a:cxn ang="0">
                  <a:pos x="1082" y="845"/>
                </a:cxn>
                <a:cxn ang="0">
                  <a:pos x="845" y="0"/>
                </a:cxn>
                <a:cxn ang="0">
                  <a:pos x="0" y="71"/>
                </a:cxn>
              </a:cxnLst>
              <a:rect l="0" t="0" r="r" b="b"/>
              <a:pathLst>
                <a:path w="1235" h="1961">
                  <a:moveTo>
                    <a:pt x="0" y="71"/>
                  </a:moveTo>
                  <a:lnTo>
                    <a:pt x="30" y="107"/>
                  </a:lnTo>
                  <a:lnTo>
                    <a:pt x="7" y="1294"/>
                  </a:lnTo>
                  <a:lnTo>
                    <a:pt x="12" y="1353"/>
                  </a:lnTo>
                  <a:lnTo>
                    <a:pt x="83" y="1955"/>
                  </a:lnTo>
                  <a:lnTo>
                    <a:pt x="101" y="1943"/>
                  </a:lnTo>
                  <a:lnTo>
                    <a:pt x="119" y="1931"/>
                  </a:lnTo>
                  <a:lnTo>
                    <a:pt x="172" y="1949"/>
                  </a:lnTo>
                  <a:lnTo>
                    <a:pt x="183" y="1926"/>
                  </a:lnTo>
                  <a:lnTo>
                    <a:pt x="195" y="1837"/>
                  </a:lnTo>
                  <a:lnTo>
                    <a:pt x="218" y="1778"/>
                  </a:lnTo>
                  <a:lnTo>
                    <a:pt x="248" y="1837"/>
                  </a:lnTo>
                  <a:lnTo>
                    <a:pt x="243" y="1860"/>
                  </a:lnTo>
                  <a:lnTo>
                    <a:pt x="266" y="1908"/>
                  </a:lnTo>
                  <a:lnTo>
                    <a:pt x="302" y="1961"/>
                  </a:lnTo>
                  <a:lnTo>
                    <a:pt x="337" y="1961"/>
                  </a:lnTo>
                  <a:lnTo>
                    <a:pt x="367" y="1961"/>
                  </a:lnTo>
                  <a:lnTo>
                    <a:pt x="408" y="1920"/>
                  </a:lnTo>
                  <a:lnTo>
                    <a:pt x="414" y="1913"/>
                  </a:lnTo>
                  <a:lnTo>
                    <a:pt x="431" y="1896"/>
                  </a:lnTo>
                  <a:lnTo>
                    <a:pt x="431" y="1890"/>
                  </a:lnTo>
                  <a:lnTo>
                    <a:pt x="426" y="1878"/>
                  </a:lnTo>
                  <a:lnTo>
                    <a:pt x="408" y="1872"/>
                  </a:lnTo>
                  <a:lnTo>
                    <a:pt x="408" y="1860"/>
                  </a:lnTo>
                  <a:lnTo>
                    <a:pt x="426" y="1825"/>
                  </a:lnTo>
                  <a:lnTo>
                    <a:pt x="420" y="1807"/>
                  </a:lnTo>
                  <a:lnTo>
                    <a:pt x="396" y="1789"/>
                  </a:lnTo>
                  <a:lnTo>
                    <a:pt x="385" y="1789"/>
                  </a:lnTo>
                  <a:lnTo>
                    <a:pt x="367" y="1771"/>
                  </a:lnTo>
                  <a:lnTo>
                    <a:pt x="337" y="1730"/>
                  </a:lnTo>
                  <a:lnTo>
                    <a:pt x="337" y="1701"/>
                  </a:lnTo>
                  <a:lnTo>
                    <a:pt x="343" y="1695"/>
                  </a:lnTo>
                  <a:lnTo>
                    <a:pt x="343" y="1683"/>
                  </a:lnTo>
                  <a:lnTo>
                    <a:pt x="343" y="1665"/>
                  </a:lnTo>
                  <a:lnTo>
                    <a:pt x="1235" y="1578"/>
                  </a:lnTo>
                  <a:lnTo>
                    <a:pt x="1229" y="1553"/>
                  </a:lnTo>
                  <a:lnTo>
                    <a:pt x="1187" y="1489"/>
                  </a:lnTo>
                  <a:lnTo>
                    <a:pt x="1194" y="1388"/>
                  </a:lnTo>
                  <a:lnTo>
                    <a:pt x="1158" y="1299"/>
                  </a:lnTo>
                  <a:lnTo>
                    <a:pt x="1146" y="1228"/>
                  </a:lnTo>
                  <a:lnTo>
                    <a:pt x="1170" y="1175"/>
                  </a:lnTo>
                  <a:lnTo>
                    <a:pt x="1170" y="1122"/>
                  </a:lnTo>
                  <a:lnTo>
                    <a:pt x="1199" y="1081"/>
                  </a:lnTo>
                  <a:lnTo>
                    <a:pt x="1205" y="1069"/>
                  </a:lnTo>
                  <a:lnTo>
                    <a:pt x="1176" y="1033"/>
                  </a:lnTo>
                  <a:lnTo>
                    <a:pt x="1187" y="998"/>
                  </a:lnTo>
                  <a:lnTo>
                    <a:pt x="1170" y="975"/>
                  </a:lnTo>
                  <a:lnTo>
                    <a:pt x="1135" y="957"/>
                  </a:lnTo>
                  <a:lnTo>
                    <a:pt x="1123" y="927"/>
                  </a:lnTo>
                  <a:lnTo>
                    <a:pt x="1105" y="868"/>
                  </a:lnTo>
                  <a:lnTo>
                    <a:pt x="1082" y="845"/>
                  </a:lnTo>
                  <a:lnTo>
                    <a:pt x="845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0.2%</a:t>
              </a:r>
            </a:p>
          </p:txBody>
        </p:sp>
        <p:sp>
          <p:nvSpPr>
            <p:cNvPr id="19520" name="Freeform 64"/>
            <p:cNvSpPr>
              <a:spLocks/>
            </p:cNvSpPr>
            <p:nvPr/>
          </p:nvSpPr>
          <p:spPr bwMode="auto">
            <a:xfrm>
              <a:off x="5844011" y="3314410"/>
              <a:ext cx="536830" cy="579000"/>
            </a:xfrm>
            <a:custGeom>
              <a:avLst/>
              <a:gdLst/>
              <a:ahLst/>
              <a:cxnLst>
                <a:cxn ang="0">
                  <a:pos x="118" y="1317"/>
                </a:cxn>
                <a:cxn ang="0">
                  <a:pos x="177" y="1335"/>
                </a:cxn>
                <a:cxn ang="0">
                  <a:pos x="225" y="1312"/>
                </a:cxn>
                <a:cxn ang="0">
                  <a:pos x="319" y="1418"/>
                </a:cxn>
                <a:cxn ang="0">
                  <a:pos x="425" y="1430"/>
                </a:cxn>
                <a:cxn ang="0">
                  <a:pos x="519" y="1448"/>
                </a:cxn>
                <a:cxn ang="0">
                  <a:pos x="597" y="1466"/>
                </a:cxn>
                <a:cxn ang="0">
                  <a:pos x="650" y="1448"/>
                </a:cxn>
                <a:cxn ang="0">
                  <a:pos x="686" y="1418"/>
                </a:cxn>
                <a:cxn ang="0">
                  <a:pos x="739" y="1412"/>
                </a:cxn>
                <a:cxn ang="0">
                  <a:pos x="810" y="1471"/>
                </a:cxn>
                <a:cxn ang="0">
                  <a:pos x="856" y="1507"/>
                </a:cxn>
                <a:cxn ang="0">
                  <a:pos x="927" y="1448"/>
                </a:cxn>
                <a:cxn ang="0">
                  <a:pos x="951" y="1388"/>
                </a:cxn>
                <a:cxn ang="0">
                  <a:pos x="981" y="1246"/>
                </a:cxn>
                <a:cxn ang="0">
                  <a:pos x="1034" y="1294"/>
                </a:cxn>
                <a:cxn ang="0">
                  <a:pos x="1057" y="1205"/>
                </a:cxn>
                <a:cxn ang="0">
                  <a:pos x="1117" y="1111"/>
                </a:cxn>
                <a:cxn ang="0">
                  <a:pos x="1140" y="1063"/>
                </a:cxn>
                <a:cxn ang="0">
                  <a:pos x="1206" y="1058"/>
                </a:cxn>
                <a:cxn ang="0">
                  <a:pos x="1270" y="975"/>
                </a:cxn>
                <a:cxn ang="0">
                  <a:pos x="1318" y="939"/>
                </a:cxn>
                <a:cxn ang="0">
                  <a:pos x="1305" y="868"/>
                </a:cxn>
                <a:cxn ang="0">
                  <a:pos x="1323" y="804"/>
                </a:cxn>
                <a:cxn ang="0">
                  <a:pos x="1282" y="627"/>
                </a:cxn>
                <a:cxn ang="0">
                  <a:pos x="1312" y="550"/>
                </a:cxn>
                <a:cxn ang="0">
                  <a:pos x="1341" y="532"/>
                </a:cxn>
                <a:cxn ang="0">
                  <a:pos x="1099" y="77"/>
                </a:cxn>
                <a:cxn ang="0">
                  <a:pos x="1004" y="142"/>
                </a:cxn>
                <a:cxn ang="0">
                  <a:pos x="886" y="249"/>
                </a:cxn>
                <a:cxn ang="0">
                  <a:pos x="815" y="249"/>
                </a:cxn>
                <a:cxn ang="0">
                  <a:pos x="715" y="313"/>
                </a:cxn>
                <a:cxn ang="0">
                  <a:pos x="626" y="290"/>
                </a:cxn>
                <a:cxn ang="0">
                  <a:pos x="590" y="295"/>
                </a:cxn>
                <a:cxn ang="0">
                  <a:pos x="590" y="266"/>
                </a:cxn>
                <a:cxn ang="0">
                  <a:pos x="455" y="231"/>
                </a:cxn>
                <a:cxn ang="0">
                  <a:pos x="390" y="231"/>
                </a:cxn>
                <a:cxn ang="0">
                  <a:pos x="0" y="266"/>
                </a:cxn>
              </a:cxnLst>
              <a:rect l="0" t="0" r="r" b="b"/>
              <a:pathLst>
                <a:path w="1341" h="1507">
                  <a:moveTo>
                    <a:pt x="0" y="266"/>
                  </a:moveTo>
                  <a:lnTo>
                    <a:pt x="118" y="1317"/>
                  </a:lnTo>
                  <a:lnTo>
                    <a:pt x="148" y="1317"/>
                  </a:lnTo>
                  <a:lnTo>
                    <a:pt x="177" y="1335"/>
                  </a:lnTo>
                  <a:lnTo>
                    <a:pt x="195" y="1335"/>
                  </a:lnTo>
                  <a:lnTo>
                    <a:pt x="225" y="1312"/>
                  </a:lnTo>
                  <a:lnTo>
                    <a:pt x="290" y="1359"/>
                  </a:lnTo>
                  <a:lnTo>
                    <a:pt x="319" y="1418"/>
                  </a:lnTo>
                  <a:lnTo>
                    <a:pt x="366" y="1436"/>
                  </a:lnTo>
                  <a:lnTo>
                    <a:pt x="425" y="1430"/>
                  </a:lnTo>
                  <a:lnTo>
                    <a:pt x="496" y="1477"/>
                  </a:lnTo>
                  <a:lnTo>
                    <a:pt x="519" y="1448"/>
                  </a:lnTo>
                  <a:lnTo>
                    <a:pt x="544" y="1436"/>
                  </a:lnTo>
                  <a:lnTo>
                    <a:pt x="597" y="1466"/>
                  </a:lnTo>
                  <a:lnTo>
                    <a:pt x="644" y="1459"/>
                  </a:lnTo>
                  <a:lnTo>
                    <a:pt x="650" y="1448"/>
                  </a:lnTo>
                  <a:lnTo>
                    <a:pt x="679" y="1436"/>
                  </a:lnTo>
                  <a:lnTo>
                    <a:pt x="686" y="1418"/>
                  </a:lnTo>
                  <a:lnTo>
                    <a:pt x="727" y="1388"/>
                  </a:lnTo>
                  <a:lnTo>
                    <a:pt x="739" y="1412"/>
                  </a:lnTo>
                  <a:lnTo>
                    <a:pt x="768" y="1459"/>
                  </a:lnTo>
                  <a:lnTo>
                    <a:pt x="810" y="1471"/>
                  </a:lnTo>
                  <a:lnTo>
                    <a:pt x="839" y="1494"/>
                  </a:lnTo>
                  <a:lnTo>
                    <a:pt x="856" y="1507"/>
                  </a:lnTo>
                  <a:lnTo>
                    <a:pt x="897" y="1507"/>
                  </a:lnTo>
                  <a:lnTo>
                    <a:pt x="927" y="1448"/>
                  </a:lnTo>
                  <a:lnTo>
                    <a:pt x="951" y="1436"/>
                  </a:lnTo>
                  <a:lnTo>
                    <a:pt x="951" y="1388"/>
                  </a:lnTo>
                  <a:lnTo>
                    <a:pt x="951" y="1342"/>
                  </a:lnTo>
                  <a:lnTo>
                    <a:pt x="981" y="1246"/>
                  </a:lnTo>
                  <a:lnTo>
                    <a:pt x="1004" y="1246"/>
                  </a:lnTo>
                  <a:lnTo>
                    <a:pt x="1034" y="1294"/>
                  </a:lnTo>
                  <a:lnTo>
                    <a:pt x="1069" y="1253"/>
                  </a:lnTo>
                  <a:lnTo>
                    <a:pt x="1057" y="1205"/>
                  </a:lnTo>
                  <a:lnTo>
                    <a:pt x="1087" y="1134"/>
                  </a:lnTo>
                  <a:lnTo>
                    <a:pt x="1117" y="1111"/>
                  </a:lnTo>
                  <a:lnTo>
                    <a:pt x="1117" y="1093"/>
                  </a:lnTo>
                  <a:lnTo>
                    <a:pt x="1140" y="1063"/>
                  </a:lnTo>
                  <a:lnTo>
                    <a:pt x="1170" y="1070"/>
                  </a:lnTo>
                  <a:lnTo>
                    <a:pt x="1206" y="1058"/>
                  </a:lnTo>
                  <a:lnTo>
                    <a:pt x="1211" y="1046"/>
                  </a:lnTo>
                  <a:lnTo>
                    <a:pt x="1270" y="975"/>
                  </a:lnTo>
                  <a:lnTo>
                    <a:pt x="1282" y="969"/>
                  </a:lnTo>
                  <a:lnTo>
                    <a:pt x="1318" y="939"/>
                  </a:lnTo>
                  <a:lnTo>
                    <a:pt x="1312" y="893"/>
                  </a:lnTo>
                  <a:lnTo>
                    <a:pt x="1305" y="868"/>
                  </a:lnTo>
                  <a:lnTo>
                    <a:pt x="1305" y="839"/>
                  </a:lnTo>
                  <a:lnTo>
                    <a:pt x="1323" y="804"/>
                  </a:lnTo>
                  <a:lnTo>
                    <a:pt x="1341" y="655"/>
                  </a:lnTo>
                  <a:lnTo>
                    <a:pt x="1282" y="627"/>
                  </a:lnTo>
                  <a:lnTo>
                    <a:pt x="1330" y="591"/>
                  </a:lnTo>
                  <a:lnTo>
                    <a:pt x="1312" y="550"/>
                  </a:lnTo>
                  <a:lnTo>
                    <a:pt x="1335" y="532"/>
                  </a:lnTo>
                  <a:lnTo>
                    <a:pt x="1341" y="532"/>
                  </a:lnTo>
                  <a:lnTo>
                    <a:pt x="1252" y="0"/>
                  </a:lnTo>
                  <a:lnTo>
                    <a:pt x="1099" y="77"/>
                  </a:lnTo>
                  <a:lnTo>
                    <a:pt x="1034" y="118"/>
                  </a:lnTo>
                  <a:lnTo>
                    <a:pt x="1004" y="142"/>
                  </a:lnTo>
                  <a:lnTo>
                    <a:pt x="915" y="236"/>
                  </a:lnTo>
                  <a:lnTo>
                    <a:pt x="886" y="249"/>
                  </a:lnTo>
                  <a:lnTo>
                    <a:pt x="862" y="249"/>
                  </a:lnTo>
                  <a:lnTo>
                    <a:pt x="815" y="249"/>
                  </a:lnTo>
                  <a:lnTo>
                    <a:pt x="785" y="254"/>
                  </a:lnTo>
                  <a:lnTo>
                    <a:pt x="715" y="313"/>
                  </a:lnTo>
                  <a:lnTo>
                    <a:pt x="686" y="313"/>
                  </a:lnTo>
                  <a:lnTo>
                    <a:pt x="626" y="290"/>
                  </a:lnTo>
                  <a:lnTo>
                    <a:pt x="608" y="302"/>
                  </a:lnTo>
                  <a:lnTo>
                    <a:pt x="590" y="295"/>
                  </a:lnTo>
                  <a:lnTo>
                    <a:pt x="608" y="272"/>
                  </a:lnTo>
                  <a:lnTo>
                    <a:pt x="590" y="266"/>
                  </a:lnTo>
                  <a:lnTo>
                    <a:pt x="549" y="260"/>
                  </a:lnTo>
                  <a:lnTo>
                    <a:pt x="455" y="231"/>
                  </a:lnTo>
                  <a:lnTo>
                    <a:pt x="437" y="219"/>
                  </a:lnTo>
                  <a:lnTo>
                    <a:pt x="390" y="231"/>
                  </a:lnTo>
                  <a:lnTo>
                    <a:pt x="390" y="213"/>
                  </a:lnTo>
                  <a:lnTo>
                    <a:pt x="0" y="26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0.1%</a:t>
              </a:r>
            </a:p>
          </p:txBody>
        </p:sp>
        <p:sp>
          <p:nvSpPr>
            <p:cNvPr id="19521" name="Freeform 65"/>
            <p:cNvSpPr>
              <a:spLocks/>
            </p:cNvSpPr>
            <p:nvPr/>
          </p:nvSpPr>
          <p:spPr bwMode="auto">
            <a:xfrm>
              <a:off x="6432839" y="2684355"/>
              <a:ext cx="966533" cy="713598"/>
            </a:xfrm>
            <a:custGeom>
              <a:avLst/>
              <a:gdLst/>
              <a:ahLst/>
              <a:cxnLst>
                <a:cxn ang="0">
                  <a:pos x="1850" y="1666"/>
                </a:cxn>
                <a:cxn ang="0">
                  <a:pos x="1814" y="1731"/>
                </a:cxn>
                <a:cxn ang="0">
                  <a:pos x="1784" y="1784"/>
                </a:cxn>
                <a:cxn ang="0">
                  <a:pos x="1772" y="1855"/>
                </a:cxn>
                <a:cxn ang="0">
                  <a:pos x="1832" y="1796"/>
                </a:cxn>
                <a:cxn ang="0">
                  <a:pos x="1932" y="1784"/>
                </a:cxn>
                <a:cxn ang="0">
                  <a:pos x="2062" y="1736"/>
                </a:cxn>
                <a:cxn ang="0">
                  <a:pos x="2281" y="1578"/>
                </a:cxn>
                <a:cxn ang="0">
                  <a:pos x="2358" y="1524"/>
                </a:cxn>
                <a:cxn ang="0">
                  <a:pos x="2416" y="1453"/>
                </a:cxn>
                <a:cxn ang="0">
                  <a:pos x="2386" y="1465"/>
                </a:cxn>
                <a:cxn ang="0">
                  <a:pos x="2292" y="1512"/>
                </a:cxn>
                <a:cxn ang="0">
                  <a:pos x="2239" y="1542"/>
                </a:cxn>
                <a:cxn ang="0">
                  <a:pos x="2304" y="1441"/>
                </a:cxn>
                <a:cxn ang="0">
                  <a:pos x="2257" y="1482"/>
                </a:cxn>
                <a:cxn ang="0">
                  <a:pos x="2044" y="1601"/>
                </a:cxn>
                <a:cxn ang="0">
                  <a:pos x="1891" y="1707"/>
                </a:cxn>
                <a:cxn ang="0">
                  <a:pos x="1884" y="1624"/>
                </a:cxn>
                <a:cxn ang="0">
                  <a:pos x="1926" y="1518"/>
                </a:cxn>
                <a:cxn ang="0">
                  <a:pos x="1873" y="1175"/>
                </a:cxn>
                <a:cxn ang="0">
                  <a:pos x="1832" y="821"/>
                </a:cxn>
                <a:cxn ang="0">
                  <a:pos x="1790" y="597"/>
                </a:cxn>
                <a:cxn ang="0">
                  <a:pos x="1743" y="561"/>
                </a:cxn>
                <a:cxn ang="0">
                  <a:pos x="1731" y="490"/>
                </a:cxn>
                <a:cxn ang="0">
                  <a:pos x="1696" y="290"/>
                </a:cxn>
                <a:cxn ang="0">
                  <a:pos x="1630" y="77"/>
                </a:cxn>
                <a:cxn ang="0">
                  <a:pos x="1607" y="0"/>
                </a:cxn>
                <a:cxn ang="0">
                  <a:pos x="1206" y="89"/>
                </a:cxn>
                <a:cxn ang="0">
                  <a:pos x="986" y="325"/>
                </a:cxn>
                <a:cxn ang="0">
                  <a:pos x="969" y="419"/>
                </a:cxn>
                <a:cxn ang="0">
                  <a:pos x="846" y="549"/>
                </a:cxn>
                <a:cxn ang="0">
                  <a:pos x="887" y="591"/>
                </a:cxn>
                <a:cxn ang="0">
                  <a:pos x="898" y="643"/>
                </a:cxn>
                <a:cxn ang="0">
                  <a:pos x="922" y="767"/>
                </a:cxn>
                <a:cxn ang="0">
                  <a:pos x="704" y="916"/>
                </a:cxn>
                <a:cxn ang="0">
                  <a:pos x="455" y="934"/>
                </a:cxn>
                <a:cxn ang="0">
                  <a:pos x="202" y="992"/>
                </a:cxn>
                <a:cxn ang="0">
                  <a:pos x="148" y="1099"/>
                </a:cxn>
                <a:cxn ang="0">
                  <a:pos x="213" y="1234"/>
                </a:cxn>
                <a:cxn ang="0">
                  <a:pos x="42" y="1429"/>
                </a:cxn>
                <a:cxn ang="0">
                  <a:pos x="1318" y="1312"/>
                </a:cxn>
                <a:cxn ang="0">
                  <a:pos x="1359" y="1365"/>
                </a:cxn>
                <a:cxn ang="0">
                  <a:pos x="1406" y="1376"/>
                </a:cxn>
                <a:cxn ang="0">
                  <a:pos x="1465" y="1494"/>
                </a:cxn>
                <a:cxn ang="0">
                  <a:pos x="1572" y="1530"/>
                </a:cxn>
              </a:cxnLst>
              <a:rect l="0" t="0" r="r" b="b"/>
              <a:pathLst>
                <a:path w="2422" h="1855">
                  <a:moveTo>
                    <a:pt x="1572" y="1530"/>
                  </a:moveTo>
                  <a:lnTo>
                    <a:pt x="1832" y="1624"/>
                  </a:lnTo>
                  <a:lnTo>
                    <a:pt x="1850" y="1666"/>
                  </a:lnTo>
                  <a:lnTo>
                    <a:pt x="1832" y="1683"/>
                  </a:lnTo>
                  <a:lnTo>
                    <a:pt x="1820" y="1701"/>
                  </a:lnTo>
                  <a:lnTo>
                    <a:pt x="1814" y="1731"/>
                  </a:lnTo>
                  <a:lnTo>
                    <a:pt x="1814" y="1772"/>
                  </a:lnTo>
                  <a:lnTo>
                    <a:pt x="1802" y="1778"/>
                  </a:lnTo>
                  <a:lnTo>
                    <a:pt x="1784" y="1784"/>
                  </a:lnTo>
                  <a:lnTo>
                    <a:pt x="1761" y="1837"/>
                  </a:lnTo>
                  <a:lnTo>
                    <a:pt x="1761" y="1855"/>
                  </a:lnTo>
                  <a:lnTo>
                    <a:pt x="1772" y="1855"/>
                  </a:lnTo>
                  <a:lnTo>
                    <a:pt x="1784" y="1849"/>
                  </a:lnTo>
                  <a:lnTo>
                    <a:pt x="1790" y="1837"/>
                  </a:lnTo>
                  <a:lnTo>
                    <a:pt x="1832" y="1796"/>
                  </a:lnTo>
                  <a:lnTo>
                    <a:pt x="1855" y="1801"/>
                  </a:lnTo>
                  <a:lnTo>
                    <a:pt x="1914" y="1801"/>
                  </a:lnTo>
                  <a:lnTo>
                    <a:pt x="1932" y="1784"/>
                  </a:lnTo>
                  <a:lnTo>
                    <a:pt x="1985" y="1772"/>
                  </a:lnTo>
                  <a:lnTo>
                    <a:pt x="2033" y="1754"/>
                  </a:lnTo>
                  <a:lnTo>
                    <a:pt x="2062" y="1736"/>
                  </a:lnTo>
                  <a:lnTo>
                    <a:pt x="2092" y="1701"/>
                  </a:lnTo>
                  <a:lnTo>
                    <a:pt x="2239" y="1601"/>
                  </a:lnTo>
                  <a:lnTo>
                    <a:pt x="2281" y="1578"/>
                  </a:lnTo>
                  <a:lnTo>
                    <a:pt x="2310" y="1548"/>
                  </a:lnTo>
                  <a:lnTo>
                    <a:pt x="2334" y="1542"/>
                  </a:lnTo>
                  <a:lnTo>
                    <a:pt x="2358" y="1524"/>
                  </a:lnTo>
                  <a:lnTo>
                    <a:pt x="2386" y="1507"/>
                  </a:lnTo>
                  <a:lnTo>
                    <a:pt x="2404" y="1489"/>
                  </a:lnTo>
                  <a:lnTo>
                    <a:pt x="2416" y="1453"/>
                  </a:lnTo>
                  <a:lnTo>
                    <a:pt x="2422" y="1441"/>
                  </a:lnTo>
                  <a:lnTo>
                    <a:pt x="2416" y="1436"/>
                  </a:lnTo>
                  <a:lnTo>
                    <a:pt x="2386" y="1465"/>
                  </a:lnTo>
                  <a:lnTo>
                    <a:pt x="2352" y="1477"/>
                  </a:lnTo>
                  <a:lnTo>
                    <a:pt x="2310" y="1494"/>
                  </a:lnTo>
                  <a:lnTo>
                    <a:pt x="2292" y="1512"/>
                  </a:lnTo>
                  <a:lnTo>
                    <a:pt x="2281" y="1535"/>
                  </a:lnTo>
                  <a:lnTo>
                    <a:pt x="2246" y="1553"/>
                  </a:lnTo>
                  <a:lnTo>
                    <a:pt x="2239" y="1542"/>
                  </a:lnTo>
                  <a:lnTo>
                    <a:pt x="2251" y="1518"/>
                  </a:lnTo>
                  <a:lnTo>
                    <a:pt x="2274" y="1489"/>
                  </a:lnTo>
                  <a:lnTo>
                    <a:pt x="2304" y="1441"/>
                  </a:lnTo>
                  <a:lnTo>
                    <a:pt x="2292" y="1436"/>
                  </a:lnTo>
                  <a:lnTo>
                    <a:pt x="2269" y="1459"/>
                  </a:lnTo>
                  <a:lnTo>
                    <a:pt x="2257" y="1482"/>
                  </a:lnTo>
                  <a:lnTo>
                    <a:pt x="2233" y="1507"/>
                  </a:lnTo>
                  <a:lnTo>
                    <a:pt x="2150" y="1553"/>
                  </a:lnTo>
                  <a:lnTo>
                    <a:pt x="2044" y="1601"/>
                  </a:lnTo>
                  <a:lnTo>
                    <a:pt x="1962" y="1649"/>
                  </a:lnTo>
                  <a:lnTo>
                    <a:pt x="1926" y="1666"/>
                  </a:lnTo>
                  <a:lnTo>
                    <a:pt x="1891" y="1707"/>
                  </a:lnTo>
                  <a:lnTo>
                    <a:pt x="1873" y="1695"/>
                  </a:lnTo>
                  <a:lnTo>
                    <a:pt x="1873" y="1660"/>
                  </a:lnTo>
                  <a:lnTo>
                    <a:pt x="1884" y="1624"/>
                  </a:lnTo>
                  <a:lnTo>
                    <a:pt x="1914" y="1601"/>
                  </a:lnTo>
                  <a:lnTo>
                    <a:pt x="1879" y="1565"/>
                  </a:lnTo>
                  <a:lnTo>
                    <a:pt x="1926" y="1518"/>
                  </a:lnTo>
                  <a:lnTo>
                    <a:pt x="1932" y="1500"/>
                  </a:lnTo>
                  <a:lnTo>
                    <a:pt x="1909" y="1477"/>
                  </a:lnTo>
                  <a:lnTo>
                    <a:pt x="1873" y="1175"/>
                  </a:lnTo>
                  <a:lnTo>
                    <a:pt x="1861" y="1163"/>
                  </a:lnTo>
                  <a:lnTo>
                    <a:pt x="1861" y="886"/>
                  </a:lnTo>
                  <a:lnTo>
                    <a:pt x="1832" y="821"/>
                  </a:lnTo>
                  <a:lnTo>
                    <a:pt x="1808" y="750"/>
                  </a:lnTo>
                  <a:lnTo>
                    <a:pt x="1808" y="696"/>
                  </a:lnTo>
                  <a:lnTo>
                    <a:pt x="1790" y="597"/>
                  </a:lnTo>
                  <a:lnTo>
                    <a:pt x="1761" y="543"/>
                  </a:lnTo>
                  <a:lnTo>
                    <a:pt x="1743" y="549"/>
                  </a:lnTo>
                  <a:lnTo>
                    <a:pt x="1743" y="561"/>
                  </a:lnTo>
                  <a:lnTo>
                    <a:pt x="1737" y="561"/>
                  </a:lnTo>
                  <a:lnTo>
                    <a:pt x="1726" y="543"/>
                  </a:lnTo>
                  <a:lnTo>
                    <a:pt x="1731" y="490"/>
                  </a:lnTo>
                  <a:lnTo>
                    <a:pt x="1684" y="378"/>
                  </a:lnTo>
                  <a:lnTo>
                    <a:pt x="1678" y="336"/>
                  </a:lnTo>
                  <a:lnTo>
                    <a:pt x="1696" y="290"/>
                  </a:lnTo>
                  <a:lnTo>
                    <a:pt x="1684" y="206"/>
                  </a:lnTo>
                  <a:lnTo>
                    <a:pt x="1637" y="89"/>
                  </a:lnTo>
                  <a:lnTo>
                    <a:pt x="1630" y="77"/>
                  </a:lnTo>
                  <a:lnTo>
                    <a:pt x="1619" y="59"/>
                  </a:lnTo>
                  <a:lnTo>
                    <a:pt x="1625" y="41"/>
                  </a:lnTo>
                  <a:lnTo>
                    <a:pt x="1607" y="0"/>
                  </a:lnTo>
                  <a:lnTo>
                    <a:pt x="1224" y="95"/>
                  </a:lnTo>
                  <a:lnTo>
                    <a:pt x="1217" y="89"/>
                  </a:lnTo>
                  <a:lnTo>
                    <a:pt x="1206" y="89"/>
                  </a:lnTo>
                  <a:lnTo>
                    <a:pt x="1170" y="107"/>
                  </a:lnTo>
                  <a:lnTo>
                    <a:pt x="1082" y="201"/>
                  </a:lnTo>
                  <a:lnTo>
                    <a:pt x="986" y="325"/>
                  </a:lnTo>
                  <a:lnTo>
                    <a:pt x="975" y="348"/>
                  </a:lnTo>
                  <a:lnTo>
                    <a:pt x="981" y="372"/>
                  </a:lnTo>
                  <a:lnTo>
                    <a:pt x="969" y="419"/>
                  </a:lnTo>
                  <a:lnTo>
                    <a:pt x="945" y="437"/>
                  </a:lnTo>
                  <a:lnTo>
                    <a:pt x="851" y="531"/>
                  </a:lnTo>
                  <a:lnTo>
                    <a:pt x="846" y="549"/>
                  </a:lnTo>
                  <a:lnTo>
                    <a:pt x="857" y="591"/>
                  </a:lnTo>
                  <a:lnTo>
                    <a:pt x="869" y="597"/>
                  </a:lnTo>
                  <a:lnTo>
                    <a:pt x="887" y="591"/>
                  </a:lnTo>
                  <a:lnTo>
                    <a:pt x="910" y="609"/>
                  </a:lnTo>
                  <a:lnTo>
                    <a:pt x="915" y="627"/>
                  </a:lnTo>
                  <a:lnTo>
                    <a:pt x="898" y="643"/>
                  </a:lnTo>
                  <a:lnTo>
                    <a:pt x="904" y="679"/>
                  </a:lnTo>
                  <a:lnTo>
                    <a:pt x="928" y="714"/>
                  </a:lnTo>
                  <a:lnTo>
                    <a:pt x="922" y="767"/>
                  </a:lnTo>
                  <a:lnTo>
                    <a:pt x="863" y="797"/>
                  </a:lnTo>
                  <a:lnTo>
                    <a:pt x="775" y="891"/>
                  </a:lnTo>
                  <a:lnTo>
                    <a:pt x="704" y="916"/>
                  </a:lnTo>
                  <a:lnTo>
                    <a:pt x="555" y="957"/>
                  </a:lnTo>
                  <a:lnTo>
                    <a:pt x="502" y="939"/>
                  </a:lnTo>
                  <a:lnTo>
                    <a:pt x="455" y="934"/>
                  </a:lnTo>
                  <a:lnTo>
                    <a:pt x="379" y="939"/>
                  </a:lnTo>
                  <a:lnTo>
                    <a:pt x="296" y="957"/>
                  </a:lnTo>
                  <a:lnTo>
                    <a:pt x="202" y="992"/>
                  </a:lnTo>
                  <a:lnTo>
                    <a:pt x="159" y="1016"/>
                  </a:lnTo>
                  <a:lnTo>
                    <a:pt x="148" y="1069"/>
                  </a:lnTo>
                  <a:lnTo>
                    <a:pt x="148" y="1099"/>
                  </a:lnTo>
                  <a:lnTo>
                    <a:pt x="219" y="1175"/>
                  </a:lnTo>
                  <a:lnTo>
                    <a:pt x="225" y="1211"/>
                  </a:lnTo>
                  <a:lnTo>
                    <a:pt x="213" y="1234"/>
                  </a:lnTo>
                  <a:lnTo>
                    <a:pt x="189" y="1246"/>
                  </a:lnTo>
                  <a:lnTo>
                    <a:pt x="172" y="1312"/>
                  </a:lnTo>
                  <a:lnTo>
                    <a:pt x="42" y="1429"/>
                  </a:lnTo>
                  <a:lnTo>
                    <a:pt x="0" y="1465"/>
                  </a:lnTo>
                  <a:lnTo>
                    <a:pt x="24" y="1571"/>
                  </a:lnTo>
                  <a:lnTo>
                    <a:pt x="1318" y="1312"/>
                  </a:lnTo>
                  <a:lnTo>
                    <a:pt x="1341" y="1329"/>
                  </a:lnTo>
                  <a:lnTo>
                    <a:pt x="1348" y="1353"/>
                  </a:lnTo>
                  <a:lnTo>
                    <a:pt x="1359" y="1365"/>
                  </a:lnTo>
                  <a:lnTo>
                    <a:pt x="1371" y="1358"/>
                  </a:lnTo>
                  <a:lnTo>
                    <a:pt x="1382" y="1370"/>
                  </a:lnTo>
                  <a:lnTo>
                    <a:pt x="1406" y="1376"/>
                  </a:lnTo>
                  <a:lnTo>
                    <a:pt x="1442" y="1453"/>
                  </a:lnTo>
                  <a:lnTo>
                    <a:pt x="1447" y="1482"/>
                  </a:lnTo>
                  <a:lnTo>
                    <a:pt x="1465" y="1494"/>
                  </a:lnTo>
                  <a:lnTo>
                    <a:pt x="1465" y="1507"/>
                  </a:lnTo>
                  <a:lnTo>
                    <a:pt x="1542" y="1512"/>
                  </a:lnTo>
                  <a:lnTo>
                    <a:pt x="1572" y="153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</a:t>
              </a: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-0.01%</a:t>
              </a:r>
            </a:p>
          </p:txBody>
        </p:sp>
        <p:sp>
          <p:nvSpPr>
            <p:cNvPr id="19523" name="Freeform 67"/>
            <p:cNvSpPr>
              <a:spLocks/>
            </p:cNvSpPr>
            <p:nvPr/>
          </p:nvSpPr>
          <p:spPr bwMode="auto">
            <a:xfrm>
              <a:off x="6350604" y="3188525"/>
              <a:ext cx="748672" cy="468770"/>
            </a:xfrm>
            <a:custGeom>
              <a:avLst/>
              <a:gdLst/>
              <a:ahLst/>
              <a:cxnLst>
                <a:cxn ang="0">
                  <a:pos x="467" y="1151"/>
                </a:cxn>
                <a:cxn ang="0">
                  <a:pos x="1311" y="986"/>
                </a:cxn>
                <a:cxn ang="0">
                  <a:pos x="1583" y="938"/>
                </a:cxn>
                <a:cxn ang="0">
                  <a:pos x="1590" y="938"/>
                </a:cxn>
                <a:cxn ang="0">
                  <a:pos x="1595" y="933"/>
                </a:cxn>
                <a:cxn ang="0">
                  <a:pos x="1601" y="908"/>
                </a:cxn>
                <a:cxn ang="0">
                  <a:pos x="1631" y="880"/>
                </a:cxn>
                <a:cxn ang="0">
                  <a:pos x="1661" y="874"/>
                </a:cxn>
                <a:cxn ang="0">
                  <a:pos x="1689" y="880"/>
                </a:cxn>
                <a:cxn ang="0">
                  <a:pos x="1767" y="826"/>
                </a:cxn>
                <a:cxn ang="0">
                  <a:pos x="1778" y="785"/>
                </a:cxn>
                <a:cxn ang="0">
                  <a:pos x="1826" y="738"/>
                </a:cxn>
                <a:cxn ang="0">
                  <a:pos x="1873" y="708"/>
                </a:cxn>
                <a:cxn ang="0">
                  <a:pos x="1879" y="697"/>
                </a:cxn>
                <a:cxn ang="0">
                  <a:pos x="1831" y="661"/>
                </a:cxn>
                <a:cxn ang="0">
                  <a:pos x="1814" y="644"/>
                </a:cxn>
                <a:cxn ang="0">
                  <a:pos x="1796" y="637"/>
                </a:cxn>
                <a:cxn ang="0">
                  <a:pos x="1785" y="619"/>
                </a:cxn>
                <a:cxn ang="0">
                  <a:pos x="1749" y="614"/>
                </a:cxn>
                <a:cxn ang="0">
                  <a:pos x="1737" y="566"/>
                </a:cxn>
                <a:cxn ang="0">
                  <a:pos x="1696" y="555"/>
                </a:cxn>
                <a:cxn ang="0">
                  <a:pos x="1689" y="555"/>
                </a:cxn>
                <a:cxn ang="0">
                  <a:pos x="1684" y="477"/>
                </a:cxn>
                <a:cxn ang="0">
                  <a:pos x="1707" y="466"/>
                </a:cxn>
                <a:cxn ang="0">
                  <a:pos x="1702" y="424"/>
                </a:cxn>
                <a:cxn ang="0">
                  <a:pos x="1678" y="401"/>
                </a:cxn>
                <a:cxn ang="0">
                  <a:pos x="1678" y="389"/>
                </a:cxn>
                <a:cxn ang="0">
                  <a:pos x="1684" y="378"/>
                </a:cxn>
                <a:cxn ang="0">
                  <a:pos x="1719" y="342"/>
                </a:cxn>
                <a:cxn ang="0">
                  <a:pos x="1732" y="283"/>
                </a:cxn>
                <a:cxn ang="0">
                  <a:pos x="1732" y="266"/>
                </a:cxn>
                <a:cxn ang="0">
                  <a:pos x="1755" y="230"/>
                </a:cxn>
                <a:cxn ang="0">
                  <a:pos x="1773" y="218"/>
                </a:cxn>
                <a:cxn ang="0">
                  <a:pos x="1743" y="200"/>
                </a:cxn>
                <a:cxn ang="0">
                  <a:pos x="1666" y="195"/>
                </a:cxn>
                <a:cxn ang="0">
                  <a:pos x="1666" y="182"/>
                </a:cxn>
                <a:cxn ang="0">
                  <a:pos x="1648" y="170"/>
                </a:cxn>
                <a:cxn ang="0">
                  <a:pos x="1643" y="141"/>
                </a:cxn>
                <a:cxn ang="0">
                  <a:pos x="1607" y="64"/>
                </a:cxn>
                <a:cxn ang="0">
                  <a:pos x="1583" y="58"/>
                </a:cxn>
                <a:cxn ang="0">
                  <a:pos x="1572" y="46"/>
                </a:cxn>
                <a:cxn ang="0">
                  <a:pos x="1560" y="53"/>
                </a:cxn>
                <a:cxn ang="0">
                  <a:pos x="1549" y="41"/>
                </a:cxn>
                <a:cxn ang="0">
                  <a:pos x="1542" y="17"/>
                </a:cxn>
                <a:cxn ang="0">
                  <a:pos x="1519" y="0"/>
                </a:cxn>
                <a:cxn ang="0">
                  <a:pos x="225" y="259"/>
                </a:cxn>
                <a:cxn ang="0">
                  <a:pos x="201" y="153"/>
                </a:cxn>
                <a:cxn ang="0">
                  <a:pos x="130" y="223"/>
                </a:cxn>
                <a:cxn ang="0">
                  <a:pos x="119" y="230"/>
                </a:cxn>
                <a:cxn ang="0">
                  <a:pos x="107" y="218"/>
                </a:cxn>
                <a:cxn ang="0">
                  <a:pos x="101" y="218"/>
                </a:cxn>
                <a:cxn ang="0">
                  <a:pos x="83" y="259"/>
                </a:cxn>
                <a:cxn ang="0">
                  <a:pos x="18" y="307"/>
                </a:cxn>
                <a:cxn ang="0">
                  <a:pos x="0" y="324"/>
                </a:cxn>
                <a:cxn ang="0">
                  <a:pos x="89" y="856"/>
                </a:cxn>
                <a:cxn ang="0">
                  <a:pos x="154" y="1217"/>
                </a:cxn>
                <a:cxn ang="0">
                  <a:pos x="467" y="1151"/>
                </a:cxn>
              </a:cxnLst>
              <a:rect l="0" t="0" r="r" b="b"/>
              <a:pathLst>
                <a:path w="1879" h="1217">
                  <a:moveTo>
                    <a:pt x="467" y="1151"/>
                  </a:moveTo>
                  <a:lnTo>
                    <a:pt x="1311" y="986"/>
                  </a:lnTo>
                  <a:lnTo>
                    <a:pt x="1583" y="938"/>
                  </a:lnTo>
                  <a:lnTo>
                    <a:pt x="1590" y="938"/>
                  </a:lnTo>
                  <a:lnTo>
                    <a:pt x="1595" y="933"/>
                  </a:lnTo>
                  <a:lnTo>
                    <a:pt x="1601" y="908"/>
                  </a:lnTo>
                  <a:lnTo>
                    <a:pt x="1631" y="880"/>
                  </a:lnTo>
                  <a:lnTo>
                    <a:pt x="1661" y="874"/>
                  </a:lnTo>
                  <a:lnTo>
                    <a:pt x="1689" y="880"/>
                  </a:lnTo>
                  <a:lnTo>
                    <a:pt x="1767" y="826"/>
                  </a:lnTo>
                  <a:lnTo>
                    <a:pt x="1778" y="785"/>
                  </a:lnTo>
                  <a:lnTo>
                    <a:pt x="1826" y="738"/>
                  </a:lnTo>
                  <a:lnTo>
                    <a:pt x="1873" y="708"/>
                  </a:lnTo>
                  <a:lnTo>
                    <a:pt x="1879" y="697"/>
                  </a:lnTo>
                  <a:lnTo>
                    <a:pt x="1831" y="661"/>
                  </a:lnTo>
                  <a:lnTo>
                    <a:pt x="1814" y="644"/>
                  </a:lnTo>
                  <a:lnTo>
                    <a:pt x="1796" y="637"/>
                  </a:lnTo>
                  <a:lnTo>
                    <a:pt x="1785" y="619"/>
                  </a:lnTo>
                  <a:lnTo>
                    <a:pt x="1749" y="614"/>
                  </a:lnTo>
                  <a:lnTo>
                    <a:pt x="1737" y="566"/>
                  </a:lnTo>
                  <a:lnTo>
                    <a:pt x="1696" y="555"/>
                  </a:lnTo>
                  <a:lnTo>
                    <a:pt x="1689" y="555"/>
                  </a:lnTo>
                  <a:lnTo>
                    <a:pt x="1684" y="477"/>
                  </a:lnTo>
                  <a:lnTo>
                    <a:pt x="1707" y="466"/>
                  </a:lnTo>
                  <a:lnTo>
                    <a:pt x="1702" y="424"/>
                  </a:lnTo>
                  <a:lnTo>
                    <a:pt x="1678" y="401"/>
                  </a:lnTo>
                  <a:lnTo>
                    <a:pt x="1678" y="389"/>
                  </a:lnTo>
                  <a:lnTo>
                    <a:pt x="1684" y="378"/>
                  </a:lnTo>
                  <a:lnTo>
                    <a:pt x="1719" y="342"/>
                  </a:lnTo>
                  <a:lnTo>
                    <a:pt x="1732" y="283"/>
                  </a:lnTo>
                  <a:lnTo>
                    <a:pt x="1732" y="266"/>
                  </a:lnTo>
                  <a:lnTo>
                    <a:pt x="1755" y="230"/>
                  </a:lnTo>
                  <a:lnTo>
                    <a:pt x="1773" y="218"/>
                  </a:lnTo>
                  <a:lnTo>
                    <a:pt x="1743" y="200"/>
                  </a:lnTo>
                  <a:lnTo>
                    <a:pt x="1666" y="195"/>
                  </a:lnTo>
                  <a:lnTo>
                    <a:pt x="1666" y="182"/>
                  </a:lnTo>
                  <a:lnTo>
                    <a:pt x="1648" y="170"/>
                  </a:lnTo>
                  <a:lnTo>
                    <a:pt x="1643" y="141"/>
                  </a:lnTo>
                  <a:lnTo>
                    <a:pt x="1607" y="64"/>
                  </a:lnTo>
                  <a:lnTo>
                    <a:pt x="1583" y="58"/>
                  </a:lnTo>
                  <a:lnTo>
                    <a:pt x="1572" y="46"/>
                  </a:lnTo>
                  <a:lnTo>
                    <a:pt x="1560" y="53"/>
                  </a:lnTo>
                  <a:lnTo>
                    <a:pt x="1549" y="41"/>
                  </a:lnTo>
                  <a:lnTo>
                    <a:pt x="1542" y="17"/>
                  </a:lnTo>
                  <a:lnTo>
                    <a:pt x="1519" y="0"/>
                  </a:lnTo>
                  <a:lnTo>
                    <a:pt x="225" y="259"/>
                  </a:lnTo>
                  <a:lnTo>
                    <a:pt x="201" y="153"/>
                  </a:lnTo>
                  <a:lnTo>
                    <a:pt x="130" y="223"/>
                  </a:lnTo>
                  <a:lnTo>
                    <a:pt x="119" y="230"/>
                  </a:lnTo>
                  <a:lnTo>
                    <a:pt x="107" y="218"/>
                  </a:lnTo>
                  <a:lnTo>
                    <a:pt x="101" y="218"/>
                  </a:lnTo>
                  <a:lnTo>
                    <a:pt x="83" y="259"/>
                  </a:lnTo>
                  <a:lnTo>
                    <a:pt x="18" y="307"/>
                  </a:lnTo>
                  <a:lnTo>
                    <a:pt x="0" y="324"/>
                  </a:lnTo>
                  <a:lnTo>
                    <a:pt x="89" y="856"/>
                  </a:lnTo>
                  <a:lnTo>
                    <a:pt x="154" y="1217"/>
                  </a:lnTo>
                  <a:lnTo>
                    <a:pt x="467" y="11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-0.1%</a:t>
              </a:r>
              <a:endParaRPr lang="en-US" sz="1200" b="1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26" name="Freeform 70"/>
            <p:cNvSpPr>
              <a:spLocks/>
            </p:cNvSpPr>
            <p:nvPr/>
          </p:nvSpPr>
          <p:spPr bwMode="auto">
            <a:xfrm>
              <a:off x="6093166" y="3654383"/>
              <a:ext cx="976163" cy="539550"/>
            </a:xfrm>
            <a:custGeom>
              <a:avLst/>
              <a:gdLst/>
              <a:ahLst/>
              <a:cxnLst>
                <a:cxn ang="0">
                  <a:pos x="1607" y="1176"/>
                </a:cxn>
                <a:cxn ang="0">
                  <a:pos x="745" y="1311"/>
                </a:cxn>
                <a:cxn ang="0">
                  <a:pos x="621" y="1329"/>
                </a:cxn>
                <a:cxn ang="0">
                  <a:pos x="537" y="1329"/>
                </a:cxn>
                <a:cxn ang="0">
                  <a:pos x="0" y="1400"/>
                </a:cxn>
                <a:cxn ang="0">
                  <a:pos x="136" y="1329"/>
                </a:cxn>
                <a:cxn ang="0">
                  <a:pos x="213" y="1252"/>
                </a:cxn>
                <a:cxn ang="0">
                  <a:pos x="225" y="1211"/>
                </a:cxn>
                <a:cxn ang="0">
                  <a:pos x="260" y="1158"/>
                </a:cxn>
                <a:cxn ang="0">
                  <a:pos x="455" y="986"/>
                </a:cxn>
                <a:cxn ang="0">
                  <a:pos x="479" y="963"/>
                </a:cxn>
                <a:cxn ang="0">
                  <a:pos x="514" y="1040"/>
                </a:cxn>
                <a:cxn ang="0">
                  <a:pos x="621" y="1070"/>
                </a:cxn>
                <a:cxn ang="0">
                  <a:pos x="662" y="1022"/>
                </a:cxn>
                <a:cxn ang="0">
                  <a:pos x="715" y="1029"/>
                </a:cxn>
                <a:cxn ang="0">
                  <a:pos x="750" y="1029"/>
                </a:cxn>
                <a:cxn ang="0">
                  <a:pos x="845" y="945"/>
                </a:cxn>
                <a:cxn ang="0">
                  <a:pos x="869" y="963"/>
                </a:cxn>
                <a:cxn ang="0">
                  <a:pos x="958" y="916"/>
                </a:cxn>
                <a:cxn ang="0">
                  <a:pos x="999" y="821"/>
                </a:cxn>
                <a:cxn ang="0">
                  <a:pos x="1057" y="674"/>
                </a:cxn>
                <a:cxn ang="0">
                  <a:pos x="1140" y="408"/>
                </a:cxn>
                <a:cxn ang="0">
                  <a:pos x="1181" y="449"/>
                </a:cxn>
                <a:cxn ang="0">
                  <a:pos x="1247" y="461"/>
                </a:cxn>
                <a:cxn ang="0">
                  <a:pos x="1300" y="314"/>
                </a:cxn>
                <a:cxn ang="0">
                  <a:pos x="1359" y="289"/>
                </a:cxn>
                <a:cxn ang="0">
                  <a:pos x="1407" y="225"/>
                </a:cxn>
                <a:cxn ang="0">
                  <a:pos x="1453" y="142"/>
                </a:cxn>
                <a:cxn ang="0">
                  <a:pos x="1471" y="113"/>
                </a:cxn>
                <a:cxn ang="0">
                  <a:pos x="1460" y="24"/>
                </a:cxn>
                <a:cxn ang="0">
                  <a:pos x="1483" y="0"/>
                </a:cxn>
                <a:cxn ang="0">
                  <a:pos x="1648" y="101"/>
                </a:cxn>
                <a:cxn ang="0">
                  <a:pos x="1673" y="18"/>
                </a:cxn>
                <a:cxn ang="0">
                  <a:pos x="1725" y="24"/>
                </a:cxn>
                <a:cxn ang="0">
                  <a:pos x="1731" y="65"/>
                </a:cxn>
                <a:cxn ang="0">
                  <a:pos x="1831" y="101"/>
                </a:cxn>
                <a:cxn ang="0">
                  <a:pos x="1896" y="149"/>
                </a:cxn>
                <a:cxn ang="0">
                  <a:pos x="1920" y="201"/>
                </a:cxn>
                <a:cxn ang="0">
                  <a:pos x="1855" y="331"/>
                </a:cxn>
                <a:cxn ang="0">
                  <a:pos x="1909" y="378"/>
                </a:cxn>
                <a:cxn ang="0">
                  <a:pos x="1985" y="390"/>
                </a:cxn>
                <a:cxn ang="0">
                  <a:pos x="2015" y="408"/>
                </a:cxn>
                <a:cxn ang="0">
                  <a:pos x="2056" y="431"/>
                </a:cxn>
                <a:cxn ang="0">
                  <a:pos x="2086" y="420"/>
                </a:cxn>
                <a:cxn ang="0">
                  <a:pos x="2216" y="473"/>
                </a:cxn>
                <a:cxn ang="0">
                  <a:pos x="2239" y="520"/>
                </a:cxn>
                <a:cxn ang="0">
                  <a:pos x="2227" y="591"/>
                </a:cxn>
                <a:cxn ang="0">
                  <a:pos x="2204" y="615"/>
                </a:cxn>
                <a:cxn ang="0">
                  <a:pos x="2274" y="679"/>
                </a:cxn>
                <a:cxn ang="0">
                  <a:pos x="2269" y="709"/>
                </a:cxn>
                <a:cxn ang="0">
                  <a:pos x="2216" y="720"/>
                </a:cxn>
                <a:cxn ang="0">
                  <a:pos x="2239" y="733"/>
                </a:cxn>
                <a:cxn ang="0">
                  <a:pos x="2216" y="763"/>
                </a:cxn>
                <a:cxn ang="0">
                  <a:pos x="2198" y="768"/>
                </a:cxn>
                <a:cxn ang="0">
                  <a:pos x="2251" y="786"/>
                </a:cxn>
                <a:cxn ang="0">
                  <a:pos x="2298" y="816"/>
                </a:cxn>
                <a:cxn ang="0">
                  <a:pos x="2239" y="857"/>
                </a:cxn>
                <a:cxn ang="0">
                  <a:pos x="2198" y="857"/>
                </a:cxn>
                <a:cxn ang="0">
                  <a:pos x="2257" y="898"/>
                </a:cxn>
                <a:cxn ang="0">
                  <a:pos x="2322" y="857"/>
                </a:cxn>
                <a:cxn ang="0">
                  <a:pos x="2404" y="857"/>
                </a:cxn>
                <a:cxn ang="0">
                  <a:pos x="2446" y="981"/>
                </a:cxn>
                <a:cxn ang="0">
                  <a:pos x="2411" y="1004"/>
                </a:cxn>
              </a:cxnLst>
              <a:rect l="0" t="0" r="r" b="b"/>
              <a:pathLst>
                <a:path w="2446" h="1400">
                  <a:moveTo>
                    <a:pt x="2416" y="1022"/>
                  </a:moveTo>
                  <a:lnTo>
                    <a:pt x="1607" y="1176"/>
                  </a:lnTo>
                  <a:lnTo>
                    <a:pt x="762" y="1318"/>
                  </a:lnTo>
                  <a:lnTo>
                    <a:pt x="745" y="1311"/>
                  </a:lnTo>
                  <a:lnTo>
                    <a:pt x="709" y="1318"/>
                  </a:lnTo>
                  <a:lnTo>
                    <a:pt x="621" y="1329"/>
                  </a:lnTo>
                  <a:lnTo>
                    <a:pt x="626" y="1311"/>
                  </a:lnTo>
                  <a:lnTo>
                    <a:pt x="537" y="1329"/>
                  </a:lnTo>
                  <a:lnTo>
                    <a:pt x="537" y="1336"/>
                  </a:lnTo>
                  <a:lnTo>
                    <a:pt x="0" y="1400"/>
                  </a:lnTo>
                  <a:lnTo>
                    <a:pt x="24" y="1382"/>
                  </a:lnTo>
                  <a:lnTo>
                    <a:pt x="136" y="1329"/>
                  </a:lnTo>
                  <a:lnTo>
                    <a:pt x="154" y="1300"/>
                  </a:lnTo>
                  <a:lnTo>
                    <a:pt x="213" y="1252"/>
                  </a:lnTo>
                  <a:lnTo>
                    <a:pt x="219" y="1223"/>
                  </a:lnTo>
                  <a:lnTo>
                    <a:pt x="225" y="1211"/>
                  </a:lnTo>
                  <a:lnTo>
                    <a:pt x="260" y="1194"/>
                  </a:lnTo>
                  <a:lnTo>
                    <a:pt x="260" y="1158"/>
                  </a:lnTo>
                  <a:lnTo>
                    <a:pt x="296" y="1128"/>
                  </a:lnTo>
                  <a:lnTo>
                    <a:pt x="455" y="986"/>
                  </a:lnTo>
                  <a:lnTo>
                    <a:pt x="467" y="958"/>
                  </a:lnTo>
                  <a:lnTo>
                    <a:pt x="479" y="963"/>
                  </a:lnTo>
                  <a:lnTo>
                    <a:pt x="467" y="993"/>
                  </a:lnTo>
                  <a:lnTo>
                    <a:pt x="514" y="1040"/>
                  </a:lnTo>
                  <a:lnTo>
                    <a:pt x="585" y="1070"/>
                  </a:lnTo>
                  <a:lnTo>
                    <a:pt x="621" y="1070"/>
                  </a:lnTo>
                  <a:lnTo>
                    <a:pt x="656" y="1040"/>
                  </a:lnTo>
                  <a:lnTo>
                    <a:pt x="662" y="1022"/>
                  </a:lnTo>
                  <a:lnTo>
                    <a:pt x="686" y="1004"/>
                  </a:lnTo>
                  <a:lnTo>
                    <a:pt x="715" y="1029"/>
                  </a:lnTo>
                  <a:lnTo>
                    <a:pt x="727" y="1034"/>
                  </a:lnTo>
                  <a:lnTo>
                    <a:pt x="750" y="1029"/>
                  </a:lnTo>
                  <a:lnTo>
                    <a:pt x="833" y="999"/>
                  </a:lnTo>
                  <a:lnTo>
                    <a:pt x="845" y="945"/>
                  </a:lnTo>
                  <a:lnTo>
                    <a:pt x="851" y="945"/>
                  </a:lnTo>
                  <a:lnTo>
                    <a:pt x="869" y="963"/>
                  </a:lnTo>
                  <a:lnTo>
                    <a:pt x="933" y="904"/>
                  </a:lnTo>
                  <a:lnTo>
                    <a:pt x="958" y="916"/>
                  </a:lnTo>
                  <a:lnTo>
                    <a:pt x="1011" y="845"/>
                  </a:lnTo>
                  <a:lnTo>
                    <a:pt x="999" y="821"/>
                  </a:lnTo>
                  <a:lnTo>
                    <a:pt x="1004" y="774"/>
                  </a:lnTo>
                  <a:lnTo>
                    <a:pt x="1057" y="674"/>
                  </a:lnTo>
                  <a:lnTo>
                    <a:pt x="1128" y="408"/>
                  </a:lnTo>
                  <a:lnTo>
                    <a:pt x="1140" y="408"/>
                  </a:lnTo>
                  <a:lnTo>
                    <a:pt x="1181" y="431"/>
                  </a:lnTo>
                  <a:lnTo>
                    <a:pt x="1181" y="449"/>
                  </a:lnTo>
                  <a:lnTo>
                    <a:pt x="1206" y="467"/>
                  </a:lnTo>
                  <a:lnTo>
                    <a:pt x="1247" y="461"/>
                  </a:lnTo>
                  <a:lnTo>
                    <a:pt x="1270" y="413"/>
                  </a:lnTo>
                  <a:lnTo>
                    <a:pt x="1300" y="314"/>
                  </a:lnTo>
                  <a:lnTo>
                    <a:pt x="1323" y="278"/>
                  </a:lnTo>
                  <a:lnTo>
                    <a:pt x="1359" y="289"/>
                  </a:lnTo>
                  <a:lnTo>
                    <a:pt x="1382" y="231"/>
                  </a:lnTo>
                  <a:lnTo>
                    <a:pt x="1407" y="225"/>
                  </a:lnTo>
                  <a:lnTo>
                    <a:pt x="1430" y="195"/>
                  </a:lnTo>
                  <a:lnTo>
                    <a:pt x="1453" y="142"/>
                  </a:lnTo>
                  <a:lnTo>
                    <a:pt x="1465" y="131"/>
                  </a:lnTo>
                  <a:lnTo>
                    <a:pt x="1471" y="113"/>
                  </a:lnTo>
                  <a:lnTo>
                    <a:pt x="1453" y="101"/>
                  </a:lnTo>
                  <a:lnTo>
                    <a:pt x="1460" y="24"/>
                  </a:lnTo>
                  <a:lnTo>
                    <a:pt x="1471" y="7"/>
                  </a:lnTo>
                  <a:lnTo>
                    <a:pt x="1483" y="0"/>
                  </a:lnTo>
                  <a:lnTo>
                    <a:pt x="1625" y="89"/>
                  </a:lnTo>
                  <a:lnTo>
                    <a:pt x="1648" y="101"/>
                  </a:lnTo>
                  <a:lnTo>
                    <a:pt x="1655" y="95"/>
                  </a:lnTo>
                  <a:lnTo>
                    <a:pt x="1673" y="18"/>
                  </a:lnTo>
                  <a:lnTo>
                    <a:pt x="1696" y="12"/>
                  </a:lnTo>
                  <a:lnTo>
                    <a:pt x="1725" y="24"/>
                  </a:lnTo>
                  <a:lnTo>
                    <a:pt x="1755" y="35"/>
                  </a:lnTo>
                  <a:lnTo>
                    <a:pt x="1731" y="65"/>
                  </a:lnTo>
                  <a:lnTo>
                    <a:pt x="1767" y="101"/>
                  </a:lnTo>
                  <a:lnTo>
                    <a:pt x="1831" y="101"/>
                  </a:lnTo>
                  <a:lnTo>
                    <a:pt x="1855" y="131"/>
                  </a:lnTo>
                  <a:lnTo>
                    <a:pt x="1896" y="149"/>
                  </a:lnTo>
                  <a:lnTo>
                    <a:pt x="1926" y="184"/>
                  </a:lnTo>
                  <a:lnTo>
                    <a:pt x="1920" y="201"/>
                  </a:lnTo>
                  <a:lnTo>
                    <a:pt x="1879" y="272"/>
                  </a:lnTo>
                  <a:lnTo>
                    <a:pt x="1855" y="331"/>
                  </a:lnTo>
                  <a:lnTo>
                    <a:pt x="1861" y="378"/>
                  </a:lnTo>
                  <a:lnTo>
                    <a:pt x="1909" y="378"/>
                  </a:lnTo>
                  <a:lnTo>
                    <a:pt x="1950" y="355"/>
                  </a:lnTo>
                  <a:lnTo>
                    <a:pt x="1985" y="390"/>
                  </a:lnTo>
                  <a:lnTo>
                    <a:pt x="2003" y="402"/>
                  </a:lnTo>
                  <a:lnTo>
                    <a:pt x="2015" y="408"/>
                  </a:lnTo>
                  <a:lnTo>
                    <a:pt x="2038" y="426"/>
                  </a:lnTo>
                  <a:lnTo>
                    <a:pt x="2056" y="431"/>
                  </a:lnTo>
                  <a:lnTo>
                    <a:pt x="2074" y="420"/>
                  </a:lnTo>
                  <a:lnTo>
                    <a:pt x="2086" y="420"/>
                  </a:lnTo>
                  <a:lnTo>
                    <a:pt x="2163" y="461"/>
                  </a:lnTo>
                  <a:lnTo>
                    <a:pt x="2216" y="473"/>
                  </a:lnTo>
                  <a:lnTo>
                    <a:pt x="2239" y="509"/>
                  </a:lnTo>
                  <a:lnTo>
                    <a:pt x="2239" y="520"/>
                  </a:lnTo>
                  <a:lnTo>
                    <a:pt x="2216" y="538"/>
                  </a:lnTo>
                  <a:lnTo>
                    <a:pt x="2227" y="591"/>
                  </a:lnTo>
                  <a:lnTo>
                    <a:pt x="2216" y="603"/>
                  </a:lnTo>
                  <a:lnTo>
                    <a:pt x="2204" y="615"/>
                  </a:lnTo>
                  <a:lnTo>
                    <a:pt x="2257" y="644"/>
                  </a:lnTo>
                  <a:lnTo>
                    <a:pt x="2274" y="679"/>
                  </a:lnTo>
                  <a:lnTo>
                    <a:pt x="2274" y="697"/>
                  </a:lnTo>
                  <a:lnTo>
                    <a:pt x="2269" y="709"/>
                  </a:lnTo>
                  <a:lnTo>
                    <a:pt x="2221" y="703"/>
                  </a:lnTo>
                  <a:lnTo>
                    <a:pt x="2216" y="720"/>
                  </a:lnTo>
                  <a:lnTo>
                    <a:pt x="2233" y="738"/>
                  </a:lnTo>
                  <a:lnTo>
                    <a:pt x="2239" y="733"/>
                  </a:lnTo>
                  <a:lnTo>
                    <a:pt x="2239" y="750"/>
                  </a:lnTo>
                  <a:lnTo>
                    <a:pt x="2216" y="763"/>
                  </a:lnTo>
                  <a:lnTo>
                    <a:pt x="2204" y="763"/>
                  </a:lnTo>
                  <a:lnTo>
                    <a:pt x="2198" y="768"/>
                  </a:lnTo>
                  <a:lnTo>
                    <a:pt x="2216" y="780"/>
                  </a:lnTo>
                  <a:lnTo>
                    <a:pt x="2251" y="786"/>
                  </a:lnTo>
                  <a:lnTo>
                    <a:pt x="2287" y="804"/>
                  </a:lnTo>
                  <a:lnTo>
                    <a:pt x="2298" y="816"/>
                  </a:lnTo>
                  <a:lnTo>
                    <a:pt x="2257" y="857"/>
                  </a:lnTo>
                  <a:lnTo>
                    <a:pt x="2239" y="857"/>
                  </a:lnTo>
                  <a:lnTo>
                    <a:pt x="2198" y="839"/>
                  </a:lnTo>
                  <a:lnTo>
                    <a:pt x="2198" y="857"/>
                  </a:lnTo>
                  <a:lnTo>
                    <a:pt x="2221" y="875"/>
                  </a:lnTo>
                  <a:lnTo>
                    <a:pt x="2257" y="898"/>
                  </a:lnTo>
                  <a:lnTo>
                    <a:pt x="2287" y="887"/>
                  </a:lnTo>
                  <a:lnTo>
                    <a:pt x="2322" y="857"/>
                  </a:lnTo>
                  <a:lnTo>
                    <a:pt x="2358" y="862"/>
                  </a:lnTo>
                  <a:lnTo>
                    <a:pt x="2404" y="857"/>
                  </a:lnTo>
                  <a:lnTo>
                    <a:pt x="2411" y="869"/>
                  </a:lnTo>
                  <a:lnTo>
                    <a:pt x="2446" y="981"/>
                  </a:lnTo>
                  <a:lnTo>
                    <a:pt x="2422" y="1004"/>
                  </a:lnTo>
                  <a:lnTo>
                    <a:pt x="2411" y="1004"/>
                  </a:lnTo>
                  <a:lnTo>
                    <a:pt x="2416" y="1022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600" b="1" dirty="0">
                  <a:latin typeface="Calibri" pitchFamily="34" charset="0"/>
                  <a:cs typeface="Arial" pitchFamily="34" charset="0"/>
                </a:rPr>
                <a:t>   </a:t>
              </a:r>
            </a:p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       0.5%</a:t>
              </a:r>
            </a:p>
          </p:txBody>
        </p:sp>
        <p:sp>
          <p:nvSpPr>
            <p:cNvPr id="19528" name="Freeform 72"/>
            <p:cNvSpPr>
              <a:spLocks/>
            </p:cNvSpPr>
            <p:nvPr/>
          </p:nvSpPr>
          <p:spPr bwMode="auto">
            <a:xfrm>
              <a:off x="5998078" y="4048893"/>
              <a:ext cx="1129026" cy="465290"/>
            </a:xfrm>
            <a:custGeom>
              <a:avLst/>
              <a:gdLst/>
              <a:ahLst/>
              <a:cxnLst>
                <a:cxn ang="0">
                  <a:pos x="36" y="986"/>
                </a:cxn>
                <a:cxn ang="0">
                  <a:pos x="77" y="933"/>
                </a:cxn>
                <a:cxn ang="0">
                  <a:pos x="112" y="857"/>
                </a:cxn>
                <a:cxn ang="0">
                  <a:pos x="331" y="745"/>
                </a:cxn>
                <a:cxn ang="0">
                  <a:pos x="414" y="651"/>
                </a:cxn>
                <a:cxn ang="0">
                  <a:pos x="455" y="633"/>
                </a:cxn>
                <a:cxn ang="0">
                  <a:pos x="496" y="597"/>
                </a:cxn>
                <a:cxn ang="0">
                  <a:pos x="549" y="585"/>
                </a:cxn>
                <a:cxn ang="0">
                  <a:pos x="667" y="538"/>
                </a:cxn>
                <a:cxn ang="0">
                  <a:pos x="768" y="396"/>
                </a:cxn>
                <a:cxn ang="0">
                  <a:pos x="779" y="314"/>
                </a:cxn>
                <a:cxn ang="0">
                  <a:pos x="863" y="307"/>
                </a:cxn>
                <a:cxn ang="0">
                  <a:pos x="1004" y="296"/>
                </a:cxn>
                <a:cxn ang="0">
                  <a:pos x="2671" y="12"/>
                </a:cxn>
                <a:cxn ang="0">
                  <a:pos x="2712" y="48"/>
                </a:cxn>
                <a:cxn ang="0">
                  <a:pos x="2759" y="119"/>
                </a:cxn>
                <a:cxn ang="0">
                  <a:pos x="2735" y="119"/>
                </a:cxn>
                <a:cxn ang="0">
                  <a:pos x="2682" y="119"/>
                </a:cxn>
                <a:cxn ang="0">
                  <a:pos x="2676" y="148"/>
                </a:cxn>
                <a:cxn ang="0">
                  <a:pos x="2552" y="225"/>
                </a:cxn>
                <a:cxn ang="0">
                  <a:pos x="2493" y="278"/>
                </a:cxn>
                <a:cxn ang="0">
                  <a:pos x="2570" y="248"/>
                </a:cxn>
                <a:cxn ang="0">
                  <a:pos x="2699" y="218"/>
                </a:cxn>
                <a:cxn ang="0">
                  <a:pos x="2706" y="266"/>
                </a:cxn>
                <a:cxn ang="0">
                  <a:pos x="2741" y="254"/>
                </a:cxn>
                <a:cxn ang="0">
                  <a:pos x="2812" y="254"/>
                </a:cxn>
                <a:cxn ang="0">
                  <a:pos x="2824" y="355"/>
                </a:cxn>
                <a:cxn ang="0">
                  <a:pos x="2770" y="426"/>
                </a:cxn>
                <a:cxn ang="0">
                  <a:pos x="2688" y="479"/>
                </a:cxn>
                <a:cxn ang="0">
                  <a:pos x="2611" y="473"/>
                </a:cxn>
                <a:cxn ang="0">
                  <a:pos x="2593" y="438"/>
                </a:cxn>
                <a:cxn ang="0">
                  <a:pos x="2564" y="431"/>
                </a:cxn>
                <a:cxn ang="0">
                  <a:pos x="2557" y="491"/>
                </a:cxn>
                <a:cxn ang="0">
                  <a:pos x="2617" y="538"/>
                </a:cxn>
                <a:cxn ang="0">
                  <a:pos x="2552" y="656"/>
                </a:cxn>
                <a:cxn ang="0">
                  <a:pos x="2475" y="656"/>
                </a:cxn>
                <a:cxn ang="0">
                  <a:pos x="2557" y="674"/>
                </a:cxn>
                <a:cxn ang="0">
                  <a:pos x="2664" y="615"/>
                </a:cxn>
                <a:cxn ang="0">
                  <a:pos x="2682" y="686"/>
                </a:cxn>
                <a:cxn ang="0">
                  <a:pos x="2552" y="768"/>
                </a:cxn>
                <a:cxn ang="0">
                  <a:pos x="2410" y="869"/>
                </a:cxn>
                <a:cxn ang="0">
                  <a:pos x="2346" y="928"/>
                </a:cxn>
                <a:cxn ang="0">
                  <a:pos x="2257" y="1141"/>
                </a:cxn>
                <a:cxn ang="0">
                  <a:pos x="2080" y="1199"/>
                </a:cxn>
                <a:cxn ang="0">
                  <a:pos x="1264" y="969"/>
                </a:cxn>
                <a:cxn ang="0">
                  <a:pos x="1157" y="880"/>
                </a:cxn>
                <a:cxn ang="0">
                  <a:pos x="1152" y="845"/>
                </a:cxn>
                <a:cxn ang="0">
                  <a:pos x="703" y="904"/>
                </a:cxn>
                <a:cxn ang="0">
                  <a:pos x="584" y="963"/>
                </a:cxn>
              </a:cxnLst>
              <a:rect l="0" t="0" r="r" b="b"/>
              <a:pathLst>
                <a:path w="2830" h="1211">
                  <a:moveTo>
                    <a:pt x="0" y="1082"/>
                  </a:moveTo>
                  <a:lnTo>
                    <a:pt x="6" y="981"/>
                  </a:lnTo>
                  <a:lnTo>
                    <a:pt x="36" y="986"/>
                  </a:lnTo>
                  <a:lnTo>
                    <a:pt x="53" y="981"/>
                  </a:lnTo>
                  <a:lnTo>
                    <a:pt x="77" y="958"/>
                  </a:lnTo>
                  <a:lnTo>
                    <a:pt x="77" y="933"/>
                  </a:lnTo>
                  <a:lnTo>
                    <a:pt x="77" y="910"/>
                  </a:lnTo>
                  <a:lnTo>
                    <a:pt x="82" y="887"/>
                  </a:lnTo>
                  <a:lnTo>
                    <a:pt x="112" y="857"/>
                  </a:lnTo>
                  <a:lnTo>
                    <a:pt x="178" y="833"/>
                  </a:lnTo>
                  <a:lnTo>
                    <a:pt x="254" y="809"/>
                  </a:lnTo>
                  <a:lnTo>
                    <a:pt x="331" y="745"/>
                  </a:lnTo>
                  <a:lnTo>
                    <a:pt x="360" y="733"/>
                  </a:lnTo>
                  <a:lnTo>
                    <a:pt x="408" y="692"/>
                  </a:lnTo>
                  <a:lnTo>
                    <a:pt x="414" y="651"/>
                  </a:lnTo>
                  <a:lnTo>
                    <a:pt x="426" y="651"/>
                  </a:lnTo>
                  <a:lnTo>
                    <a:pt x="444" y="651"/>
                  </a:lnTo>
                  <a:lnTo>
                    <a:pt x="455" y="633"/>
                  </a:lnTo>
                  <a:lnTo>
                    <a:pt x="461" y="621"/>
                  </a:lnTo>
                  <a:lnTo>
                    <a:pt x="490" y="597"/>
                  </a:lnTo>
                  <a:lnTo>
                    <a:pt x="496" y="597"/>
                  </a:lnTo>
                  <a:lnTo>
                    <a:pt x="520" y="615"/>
                  </a:lnTo>
                  <a:lnTo>
                    <a:pt x="543" y="597"/>
                  </a:lnTo>
                  <a:lnTo>
                    <a:pt x="549" y="585"/>
                  </a:lnTo>
                  <a:lnTo>
                    <a:pt x="584" y="555"/>
                  </a:lnTo>
                  <a:lnTo>
                    <a:pt x="614" y="544"/>
                  </a:lnTo>
                  <a:lnTo>
                    <a:pt x="667" y="538"/>
                  </a:lnTo>
                  <a:lnTo>
                    <a:pt x="721" y="449"/>
                  </a:lnTo>
                  <a:lnTo>
                    <a:pt x="768" y="420"/>
                  </a:lnTo>
                  <a:lnTo>
                    <a:pt x="768" y="396"/>
                  </a:lnTo>
                  <a:lnTo>
                    <a:pt x="779" y="372"/>
                  </a:lnTo>
                  <a:lnTo>
                    <a:pt x="768" y="342"/>
                  </a:lnTo>
                  <a:lnTo>
                    <a:pt x="779" y="314"/>
                  </a:lnTo>
                  <a:lnTo>
                    <a:pt x="779" y="307"/>
                  </a:lnTo>
                  <a:lnTo>
                    <a:pt x="868" y="289"/>
                  </a:lnTo>
                  <a:lnTo>
                    <a:pt x="863" y="307"/>
                  </a:lnTo>
                  <a:lnTo>
                    <a:pt x="951" y="296"/>
                  </a:lnTo>
                  <a:lnTo>
                    <a:pt x="987" y="289"/>
                  </a:lnTo>
                  <a:lnTo>
                    <a:pt x="1004" y="296"/>
                  </a:lnTo>
                  <a:lnTo>
                    <a:pt x="1849" y="154"/>
                  </a:lnTo>
                  <a:lnTo>
                    <a:pt x="2658" y="0"/>
                  </a:lnTo>
                  <a:lnTo>
                    <a:pt x="2671" y="12"/>
                  </a:lnTo>
                  <a:lnTo>
                    <a:pt x="2676" y="24"/>
                  </a:lnTo>
                  <a:lnTo>
                    <a:pt x="2699" y="42"/>
                  </a:lnTo>
                  <a:lnTo>
                    <a:pt x="2712" y="48"/>
                  </a:lnTo>
                  <a:lnTo>
                    <a:pt x="2729" y="65"/>
                  </a:lnTo>
                  <a:lnTo>
                    <a:pt x="2741" y="78"/>
                  </a:lnTo>
                  <a:lnTo>
                    <a:pt x="2759" y="119"/>
                  </a:lnTo>
                  <a:lnTo>
                    <a:pt x="2753" y="131"/>
                  </a:lnTo>
                  <a:lnTo>
                    <a:pt x="2741" y="131"/>
                  </a:lnTo>
                  <a:lnTo>
                    <a:pt x="2735" y="119"/>
                  </a:lnTo>
                  <a:lnTo>
                    <a:pt x="2712" y="124"/>
                  </a:lnTo>
                  <a:lnTo>
                    <a:pt x="2694" y="124"/>
                  </a:lnTo>
                  <a:lnTo>
                    <a:pt x="2682" y="119"/>
                  </a:lnTo>
                  <a:lnTo>
                    <a:pt x="2671" y="124"/>
                  </a:lnTo>
                  <a:lnTo>
                    <a:pt x="2676" y="136"/>
                  </a:lnTo>
                  <a:lnTo>
                    <a:pt x="2676" y="148"/>
                  </a:lnTo>
                  <a:lnTo>
                    <a:pt x="2600" y="184"/>
                  </a:lnTo>
                  <a:lnTo>
                    <a:pt x="2582" y="201"/>
                  </a:lnTo>
                  <a:lnTo>
                    <a:pt x="2552" y="225"/>
                  </a:lnTo>
                  <a:lnTo>
                    <a:pt x="2504" y="236"/>
                  </a:lnTo>
                  <a:lnTo>
                    <a:pt x="2493" y="266"/>
                  </a:lnTo>
                  <a:lnTo>
                    <a:pt x="2493" y="278"/>
                  </a:lnTo>
                  <a:lnTo>
                    <a:pt x="2504" y="278"/>
                  </a:lnTo>
                  <a:lnTo>
                    <a:pt x="2522" y="272"/>
                  </a:lnTo>
                  <a:lnTo>
                    <a:pt x="2570" y="248"/>
                  </a:lnTo>
                  <a:lnTo>
                    <a:pt x="2623" y="236"/>
                  </a:lnTo>
                  <a:lnTo>
                    <a:pt x="2653" y="218"/>
                  </a:lnTo>
                  <a:lnTo>
                    <a:pt x="2699" y="218"/>
                  </a:lnTo>
                  <a:lnTo>
                    <a:pt x="2706" y="225"/>
                  </a:lnTo>
                  <a:lnTo>
                    <a:pt x="2699" y="254"/>
                  </a:lnTo>
                  <a:lnTo>
                    <a:pt x="2706" y="266"/>
                  </a:lnTo>
                  <a:lnTo>
                    <a:pt x="2717" y="278"/>
                  </a:lnTo>
                  <a:lnTo>
                    <a:pt x="2735" y="272"/>
                  </a:lnTo>
                  <a:lnTo>
                    <a:pt x="2741" y="254"/>
                  </a:lnTo>
                  <a:lnTo>
                    <a:pt x="2770" y="218"/>
                  </a:lnTo>
                  <a:lnTo>
                    <a:pt x="2795" y="218"/>
                  </a:lnTo>
                  <a:lnTo>
                    <a:pt x="2812" y="254"/>
                  </a:lnTo>
                  <a:lnTo>
                    <a:pt x="2818" y="325"/>
                  </a:lnTo>
                  <a:lnTo>
                    <a:pt x="2830" y="342"/>
                  </a:lnTo>
                  <a:lnTo>
                    <a:pt x="2824" y="355"/>
                  </a:lnTo>
                  <a:lnTo>
                    <a:pt x="2783" y="385"/>
                  </a:lnTo>
                  <a:lnTo>
                    <a:pt x="2770" y="408"/>
                  </a:lnTo>
                  <a:lnTo>
                    <a:pt x="2770" y="426"/>
                  </a:lnTo>
                  <a:lnTo>
                    <a:pt x="2735" y="456"/>
                  </a:lnTo>
                  <a:lnTo>
                    <a:pt x="2712" y="461"/>
                  </a:lnTo>
                  <a:lnTo>
                    <a:pt x="2688" y="479"/>
                  </a:lnTo>
                  <a:lnTo>
                    <a:pt x="2635" y="473"/>
                  </a:lnTo>
                  <a:lnTo>
                    <a:pt x="2617" y="467"/>
                  </a:lnTo>
                  <a:lnTo>
                    <a:pt x="2611" y="473"/>
                  </a:lnTo>
                  <a:lnTo>
                    <a:pt x="2605" y="473"/>
                  </a:lnTo>
                  <a:lnTo>
                    <a:pt x="2593" y="449"/>
                  </a:lnTo>
                  <a:lnTo>
                    <a:pt x="2593" y="438"/>
                  </a:lnTo>
                  <a:lnTo>
                    <a:pt x="2587" y="426"/>
                  </a:lnTo>
                  <a:lnTo>
                    <a:pt x="2570" y="426"/>
                  </a:lnTo>
                  <a:lnTo>
                    <a:pt x="2564" y="431"/>
                  </a:lnTo>
                  <a:lnTo>
                    <a:pt x="2570" y="484"/>
                  </a:lnTo>
                  <a:lnTo>
                    <a:pt x="2564" y="497"/>
                  </a:lnTo>
                  <a:lnTo>
                    <a:pt x="2557" y="491"/>
                  </a:lnTo>
                  <a:lnTo>
                    <a:pt x="2570" y="514"/>
                  </a:lnTo>
                  <a:lnTo>
                    <a:pt x="2593" y="514"/>
                  </a:lnTo>
                  <a:lnTo>
                    <a:pt x="2617" y="538"/>
                  </a:lnTo>
                  <a:lnTo>
                    <a:pt x="2600" y="567"/>
                  </a:lnTo>
                  <a:lnTo>
                    <a:pt x="2611" y="580"/>
                  </a:lnTo>
                  <a:lnTo>
                    <a:pt x="2552" y="656"/>
                  </a:lnTo>
                  <a:lnTo>
                    <a:pt x="2529" y="662"/>
                  </a:lnTo>
                  <a:lnTo>
                    <a:pt x="2499" y="656"/>
                  </a:lnTo>
                  <a:lnTo>
                    <a:pt x="2475" y="656"/>
                  </a:lnTo>
                  <a:lnTo>
                    <a:pt x="2469" y="662"/>
                  </a:lnTo>
                  <a:lnTo>
                    <a:pt x="2487" y="679"/>
                  </a:lnTo>
                  <a:lnTo>
                    <a:pt x="2557" y="674"/>
                  </a:lnTo>
                  <a:lnTo>
                    <a:pt x="2600" y="662"/>
                  </a:lnTo>
                  <a:lnTo>
                    <a:pt x="2658" y="633"/>
                  </a:lnTo>
                  <a:lnTo>
                    <a:pt x="2664" y="615"/>
                  </a:lnTo>
                  <a:lnTo>
                    <a:pt x="2682" y="615"/>
                  </a:lnTo>
                  <a:lnTo>
                    <a:pt x="2699" y="638"/>
                  </a:lnTo>
                  <a:lnTo>
                    <a:pt x="2682" y="686"/>
                  </a:lnTo>
                  <a:lnTo>
                    <a:pt x="2628" y="745"/>
                  </a:lnTo>
                  <a:lnTo>
                    <a:pt x="2575" y="756"/>
                  </a:lnTo>
                  <a:lnTo>
                    <a:pt x="2552" y="768"/>
                  </a:lnTo>
                  <a:lnTo>
                    <a:pt x="2487" y="774"/>
                  </a:lnTo>
                  <a:lnTo>
                    <a:pt x="2434" y="862"/>
                  </a:lnTo>
                  <a:lnTo>
                    <a:pt x="2410" y="869"/>
                  </a:lnTo>
                  <a:lnTo>
                    <a:pt x="2410" y="880"/>
                  </a:lnTo>
                  <a:lnTo>
                    <a:pt x="2410" y="887"/>
                  </a:lnTo>
                  <a:lnTo>
                    <a:pt x="2346" y="928"/>
                  </a:lnTo>
                  <a:lnTo>
                    <a:pt x="2310" y="969"/>
                  </a:lnTo>
                  <a:lnTo>
                    <a:pt x="2280" y="1052"/>
                  </a:lnTo>
                  <a:lnTo>
                    <a:pt x="2257" y="1141"/>
                  </a:lnTo>
                  <a:lnTo>
                    <a:pt x="2245" y="1164"/>
                  </a:lnTo>
                  <a:lnTo>
                    <a:pt x="2209" y="1176"/>
                  </a:lnTo>
                  <a:lnTo>
                    <a:pt x="2080" y="1199"/>
                  </a:lnTo>
                  <a:lnTo>
                    <a:pt x="2068" y="1211"/>
                  </a:lnTo>
                  <a:lnTo>
                    <a:pt x="1631" y="922"/>
                  </a:lnTo>
                  <a:lnTo>
                    <a:pt x="1264" y="969"/>
                  </a:lnTo>
                  <a:lnTo>
                    <a:pt x="1258" y="915"/>
                  </a:lnTo>
                  <a:lnTo>
                    <a:pt x="1193" y="862"/>
                  </a:lnTo>
                  <a:lnTo>
                    <a:pt x="1157" y="880"/>
                  </a:lnTo>
                  <a:lnTo>
                    <a:pt x="1146" y="869"/>
                  </a:lnTo>
                  <a:lnTo>
                    <a:pt x="1152" y="851"/>
                  </a:lnTo>
                  <a:lnTo>
                    <a:pt x="1152" y="845"/>
                  </a:lnTo>
                  <a:lnTo>
                    <a:pt x="721" y="892"/>
                  </a:lnTo>
                  <a:lnTo>
                    <a:pt x="709" y="887"/>
                  </a:lnTo>
                  <a:lnTo>
                    <a:pt x="703" y="904"/>
                  </a:lnTo>
                  <a:lnTo>
                    <a:pt x="614" y="945"/>
                  </a:lnTo>
                  <a:lnTo>
                    <a:pt x="614" y="963"/>
                  </a:lnTo>
                  <a:lnTo>
                    <a:pt x="584" y="963"/>
                  </a:lnTo>
                  <a:lnTo>
                    <a:pt x="485" y="1011"/>
                  </a:lnTo>
                  <a:lnTo>
                    <a:pt x="0" y="1082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1.1%</a:t>
              </a:r>
            </a:p>
          </p:txBody>
        </p:sp>
        <p:sp>
          <p:nvSpPr>
            <p:cNvPr id="19532" name="Freeform 76"/>
            <p:cNvSpPr>
              <a:spLocks/>
            </p:cNvSpPr>
            <p:nvPr/>
          </p:nvSpPr>
          <p:spPr bwMode="auto">
            <a:xfrm>
              <a:off x="5865676" y="4436441"/>
              <a:ext cx="704137" cy="693872"/>
            </a:xfrm>
            <a:custGeom>
              <a:avLst/>
              <a:gdLst/>
              <a:ahLst/>
              <a:cxnLst>
                <a:cxn ang="0">
                  <a:pos x="237" y="951"/>
                </a:cxn>
                <a:cxn ang="0">
                  <a:pos x="278" y="1033"/>
                </a:cxn>
                <a:cxn ang="0">
                  <a:pos x="325" y="1081"/>
                </a:cxn>
                <a:cxn ang="0">
                  <a:pos x="331" y="1139"/>
                </a:cxn>
                <a:cxn ang="0">
                  <a:pos x="354" y="1187"/>
                </a:cxn>
                <a:cxn ang="0">
                  <a:pos x="325" y="1281"/>
                </a:cxn>
                <a:cxn ang="0">
                  <a:pos x="313" y="1405"/>
                </a:cxn>
                <a:cxn ang="0">
                  <a:pos x="342" y="1595"/>
                </a:cxn>
                <a:cxn ang="0">
                  <a:pos x="390" y="1684"/>
                </a:cxn>
                <a:cxn ang="0">
                  <a:pos x="425" y="1737"/>
                </a:cxn>
                <a:cxn ang="0">
                  <a:pos x="443" y="1795"/>
                </a:cxn>
                <a:cxn ang="0">
                  <a:pos x="1382" y="1783"/>
                </a:cxn>
                <a:cxn ang="0">
                  <a:pos x="1442" y="1807"/>
                </a:cxn>
                <a:cxn ang="0">
                  <a:pos x="1424" y="1671"/>
                </a:cxn>
                <a:cxn ang="0">
                  <a:pos x="1442" y="1624"/>
                </a:cxn>
                <a:cxn ang="0">
                  <a:pos x="1531" y="1636"/>
                </a:cxn>
                <a:cxn ang="0">
                  <a:pos x="1619" y="1630"/>
                </a:cxn>
                <a:cxn ang="0">
                  <a:pos x="1602" y="1529"/>
                </a:cxn>
                <a:cxn ang="0">
                  <a:pos x="1607" y="1453"/>
                </a:cxn>
                <a:cxn ang="0">
                  <a:pos x="1660" y="1251"/>
                </a:cxn>
                <a:cxn ang="0">
                  <a:pos x="1713" y="1134"/>
                </a:cxn>
                <a:cxn ang="0">
                  <a:pos x="1754" y="1098"/>
                </a:cxn>
                <a:cxn ang="0">
                  <a:pos x="1743" y="1075"/>
                </a:cxn>
                <a:cxn ang="0">
                  <a:pos x="1726" y="1068"/>
                </a:cxn>
                <a:cxn ang="0">
                  <a:pos x="1660" y="1051"/>
                </a:cxn>
                <a:cxn ang="0">
                  <a:pos x="1630" y="951"/>
                </a:cxn>
                <a:cxn ang="0">
                  <a:pos x="1542" y="873"/>
                </a:cxn>
                <a:cxn ang="0">
                  <a:pos x="1483" y="756"/>
                </a:cxn>
                <a:cxn ang="0">
                  <a:pos x="1435" y="697"/>
                </a:cxn>
                <a:cxn ang="0">
                  <a:pos x="1341" y="626"/>
                </a:cxn>
                <a:cxn ang="0">
                  <a:pos x="1306" y="578"/>
                </a:cxn>
                <a:cxn ang="0">
                  <a:pos x="1270" y="525"/>
                </a:cxn>
                <a:cxn ang="0">
                  <a:pos x="1110" y="413"/>
                </a:cxn>
                <a:cxn ang="0">
                  <a:pos x="1052" y="366"/>
                </a:cxn>
                <a:cxn ang="0">
                  <a:pos x="981" y="259"/>
                </a:cxn>
                <a:cxn ang="0">
                  <a:pos x="933" y="206"/>
                </a:cxn>
                <a:cxn ang="0">
                  <a:pos x="775" y="147"/>
                </a:cxn>
                <a:cxn ang="0">
                  <a:pos x="780" y="59"/>
                </a:cxn>
                <a:cxn ang="0">
                  <a:pos x="821" y="18"/>
                </a:cxn>
                <a:cxn ang="0">
                  <a:pos x="816" y="0"/>
                </a:cxn>
                <a:cxn ang="0">
                  <a:pos x="0" y="106"/>
                </a:cxn>
              </a:cxnLst>
              <a:rect l="0" t="0" r="r" b="b"/>
              <a:pathLst>
                <a:path w="1761" h="1807">
                  <a:moveTo>
                    <a:pt x="0" y="106"/>
                  </a:moveTo>
                  <a:lnTo>
                    <a:pt x="237" y="951"/>
                  </a:lnTo>
                  <a:lnTo>
                    <a:pt x="260" y="974"/>
                  </a:lnTo>
                  <a:lnTo>
                    <a:pt x="278" y="1033"/>
                  </a:lnTo>
                  <a:lnTo>
                    <a:pt x="290" y="1063"/>
                  </a:lnTo>
                  <a:lnTo>
                    <a:pt x="325" y="1081"/>
                  </a:lnTo>
                  <a:lnTo>
                    <a:pt x="342" y="1104"/>
                  </a:lnTo>
                  <a:lnTo>
                    <a:pt x="331" y="1139"/>
                  </a:lnTo>
                  <a:lnTo>
                    <a:pt x="360" y="1175"/>
                  </a:lnTo>
                  <a:lnTo>
                    <a:pt x="354" y="1187"/>
                  </a:lnTo>
                  <a:lnTo>
                    <a:pt x="325" y="1228"/>
                  </a:lnTo>
                  <a:lnTo>
                    <a:pt x="325" y="1281"/>
                  </a:lnTo>
                  <a:lnTo>
                    <a:pt x="301" y="1334"/>
                  </a:lnTo>
                  <a:lnTo>
                    <a:pt x="313" y="1405"/>
                  </a:lnTo>
                  <a:lnTo>
                    <a:pt x="349" y="1494"/>
                  </a:lnTo>
                  <a:lnTo>
                    <a:pt x="342" y="1595"/>
                  </a:lnTo>
                  <a:lnTo>
                    <a:pt x="384" y="1659"/>
                  </a:lnTo>
                  <a:lnTo>
                    <a:pt x="390" y="1684"/>
                  </a:lnTo>
                  <a:lnTo>
                    <a:pt x="395" y="1707"/>
                  </a:lnTo>
                  <a:lnTo>
                    <a:pt x="425" y="1737"/>
                  </a:lnTo>
                  <a:lnTo>
                    <a:pt x="425" y="1766"/>
                  </a:lnTo>
                  <a:lnTo>
                    <a:pt x="443" y="1795"/>
                  </a:lnTo>
                  <a:lnTo>
                    <a:pt x="1371" y="1737"/>
                  </a:lnTo>
                  <a:lnTo>
                    <a:pt x="1382" y="1783"/>
                  </a:lnTo>
                  <a:lnTo>
                    <a:pt x="1400" y="1801"/>
                  </a:lnTo>
                  <a:lnTo>
                    <a:pt x="1442" y="1807"/>
                  </a:lnTo>
                  <a:lnTo>
                    <a:pt x="1453" y="1760"/>
                  </a:lnTo>
                  <a:lnTo>
                    <a:pt x="1424" y="1671"/>
                  </a:lnTo>
                  <a:lnTo>
                    <a:pt x="1430" y="1641"/>
                  </a:lnTo>
                  <a:lnTo>
                    <a:pt x="1442" y="1624"/>
                  </a:lnTo>
                  <a:lnTo>
                    <a:pt x="1465" y="1606"/>
                  </a:lnTo>
                  <a:lnTo>
                    <a:pt x="1531" y="1636"/>
                  </a:lnTo>
                  <a:lnTo>
                    <a:pt x="1589" y="1636"/>
                  </a:lnTo>
                  <a:lnTo>
                    <a:pt x="1619" y="1630"/>
                  </a:lnTo>
                  <a:lnTo>
                    <a:pt x="1613" y="1565"/>
                  </a:lnTo>
                  <a:lnTo>
                    <a:pt x="1602" y="1529"/>
                  </a:lnTo>
                  <a:lnTo>
                    <a:pt x="1602" y="1482"/>
                  </a:lnTo>
                  <a:lnTo>
                    <a:pt x="1607" y="1453"/>
                  </a:lnTo>
                  <a:lnTo>
                    <a:pt x="1655" y="1311"/>
                  </a:lnTo>
                  <a:lnTo>
                    <a:pt x="1660" y="1251"/>
                  </a:lnTo>
                  <a:lnTo>
                    <a:pt x="1684" y="1192"/>
                  </a:lnTo>
                  <a:lnTo>
                    <a:pt x="1713" y="1134"/>
                  </a:lnTo>
                  <a:lnTo>
                    <a:pt x="1743" y="1110"/>
                  </a:lnTo>
                  <a:lnTo>
                    <a:pt x="1754" y="1098"/>
                  </a:lnTo>
                  <a:lnTo>
                    <a:pt x="1761" y="1081"/>
                  </a:lnTo>
                  <a:lnTo>
                    <a:pt x="1743" y="1075"/>
                  </a:lnTo>
                  <a:lnTo>
                    <a:pt x="1737" y="1068"/>
                  </a:lnTo>
                  <a:lnTo>
                    <a:pt x="1726" y="1068"/>
                  </a:lnTo>
                  <a:lnTo>
                    <a:pt x="1678" y="1063"/>
                  </a:lnTo>
                  <a:lnTo>
                    <a:pt x="1660" y="1051"/>
                  </a:lnTo>
                  <a:lnTo>
                    <a:pt x="1655" y="1033"/>
                  </a:lnTo>
                  <a:lnTo>
                    <a:pt x="1630" y="951"/>
                  </a:lnTo>
                  <a:lnTo>
                    <a:pt x="1589" y="898"/>
                  </a:lnTo>
                  <a:lnTo>
                    <a:pt x="1542" y="873"/>
                  </a:lnTo>
                  <a:lnTo>
                    <a:pt x="1513" y="791"/>
                  </a:lnTo>
                  <a:lnTo>
                    <a:pt x="1483" y="756"/>
                  </a:lnTo>
                  <a:lnTo>
                    <a:pt x="1465" y="708"/>
                  </a:lnTo>
                  <a:lnTo>
                    <a:pt x="1435" y="697"/>
                  </a:lnTo>
                  <a:lnTo>
                    <a:pt x="1382" y="673"/>
                  </a:lnTo>
                  <a:lnTo>
                    <a:pt x="1341" y="626"/>
                  </a:lnTo>
                  <a:lnTo>
                    <a:pt x="1306" y="602"/>
                  </a:lnTo>
                  <a:lnTo>
                    <a:pt x="1306" y="578"/>
                  </a:lnTo>
                  <a:lnTo>
                    <a:pt x="1288" y="543"/>
                  </a:lnTo>
                  <a:lnTo>
                    <a:pt x="1270" y="525"/>
                  </a:lnTo>
                  <a:lnTo>
                    <a:pt x="1217" y="507"/>
                  </a:lnTo>
                  <a:lnTo>
                    <a:pt x="1110" y="413"/>
                  </a:lnTo>
                  <a:lnTo>
                    <a:pt x="1064" y="396"/>
                  </a:lnTo>
                  <a:lnTo>
                    <a:pt x="1052" y="366"/>
                  </a:lnTo>
                  <a:lnTo>
                    <a:pt x="1011" y="325"/>
                  </a:lnTo>
                  <a:lnTo>
                    <a:pt x="981" y="259"/>
                  </a:lnTo>
                  <a:lnTo>
                    <a:pt x="945" y="224"/>
                  </a:lnTo>
                  <a:lnTo>
                    <a:pt x="933" y="206"/>
                  </a:lnTo>
                  <a:lnTo>
                    <a:pt x="869" y="195"/>
                  </a:lnTo>
                  <a:lnTo>
                    <a:pt x="775" y="147"/>
                  </a:lnTo>
                  <a:lnTo>
                    <a:pt x="750" y="124"/>
                  </a:lnTo>
                  <a:lnTo>
                    <a:pt x="780" y="59"/>
                  </a:lnTo>
                  <a:lnTo>
                    <a:pt x="803" y="41"/>
                  </a:lnTo>
                  <a:lnTo>
                    <a:pt x="821" y="18"/>
                  </a:lnTo>
                  <a:lnTo>
                    <a:pt x="821" y="5"/>
                  </a:lnTo>
                  <a:lnTo>
                    <a:pt x="816" y="0"/>
                  </a:lnTo>
                  <a:lnTo>
                    <a:pt x="331" y="71"/>
                  </a:lnTo>
                  <a:lnTo>
                    <a:pt x="0" y="106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1.1%</a:t>
              </a:r>
            </a:p>
          </p:txBody>
        </p:sp>
        <p:sp>
          <p:nvSpPr>
            <p:cNvPr id="19534" name="Freeform 78"/>
            <p:cNvSpPr>
              <a:spLocks/>
            </p:cNvSpPr>
            <p:nvPr/>
          </p:nvSpPr>
          <p:spPr bwMode="auto">
            <a:xfrm>
              <a:off x="5662259" y="5054893"/>
              <a:ext cx="1171155" cy="850515"/>
            </a:xfrm>
            <a:custGeom>
              <a:avLst/>
              <a:gdLst/>
              <a:ahLst/>
              <a:cxnLst>
                <a:cxn ang="0">
                  <a:pos x="6" y="183"/>
                </a:cxn>
                <a:cxn ang="0">
                  <a:pos x="0" y="230"/>
                </a:cxn>
                <a:cxn ang="0">
                  <a:pos x="59" y="289"/>
                </a:cxn>
                <a:cxn ang="0">
                  <a:pos x="71" y="360"/>
                </a:cxn>
                <a:cxn ang="0">
                  <a:pos x="94" y="390"/>
                </a:cxn>
                <a:cxn ang="0">
                  <a:pos x="77" y="438"/>
                </a:cxn>
                <a:cxn ang="0">
                  <a:pos x="160" y="420"/>
                </a:cxn>
                <a:cxn ang="0">
                  <a:pos x="201" y="360"/>
                </a:cxn>
                <a:cxn ang="0">
                  <a:pos x="248" y="355"/>
                </a:cxn>
                <a:cxn ang="0">
                  <a:pos x="213" y="402"/>
                </a:cxn>
                <a:cxn ang="0">
                  <a:pos x="443" y="337"/>
                </a:cxn>
                <a:cxn ang="0">
                  <a:pos x="437" y="372"/>
                </a:cxn>
                <a:cxn ang="0">
                  <a:pos x="591" y="408"/>
                </a:cxn>
                <a:cxn ang="0">
                  <a:pos x="680" y="431"/>
                </a:cxn>
                <a:cxn ang="0">
                  <a:pos x="750" y="449"/>
                </a:cxn>
                <a:cxn ang="0">
                  <a:pos x="745" y="473"/>
                </a:cxn>
                <a:cxn ang="0">
                  <a:pos x="850" y="573"/>
                </a:cxn>
                <a:cxn ang="0">
                  <a:pos x="827" y="603"/>
                </a:cxn>
                <a:cxn ang="0">
                  <a:pos x="821" y="621"/>
                </a:cxn>
                <a:cxn ang="0">
                  <a:pos x="969" y="573"/>
                </a:cxn>
                <a:cxn ang="0">
                  <a:pos x="1182" y="491"/>
                </a:cxn>
                <a:cxn ang="0">
                  <a:pos x="1187" y="413"/>
                </a:cxn>
                <a:cxn ang="0">
                  <a:pos x="1459" y="502"/>
                </a:cxn>
                <a:cxn ang="0">
                  <a:pos x="1636" y="662"/>
                </a:cxn>
                <a:cxn ang="0">
                  <a:pos x="1755" y="715"/>
                </a:cxn>
                <a:cxn ang="0">
                  <a:pos x="1826" y="845"/>
                </a:cxn>
                <a:cxn ang="0">
                  <a:pos x="1814" y="1135"/>
                </a:cxn>
                <a:cxn ang="0">
                  <a:pos x="1890" y="1288"/>
                </a:cxn>
                <a:cxn ang="0">
                  <a:pos x="1872" y="1187"/>
                </a:cxn>
                <a:cxn ang="0">
                  <a:pos x="1938" y="1223"/>
                </a:cxn>
                <a:cxn ang="0">
                  <a:pos x="1968" y="1187"/>
                </a:cxn>
                <a:cxn ang="0">
                  <a:pos x="1968" y="1252"/>
                </a:cxn>
                <a:cxn ang="0">
                  <a:pos x="1908" y="1353"/>
                </a:cxn>
                <a:cxn ang="0">
                  <a:pos x="1968" y="1442"/>
                </a:cxn>
                <a:cxn ang="0">
                  <a:pos x="2115" y="1619"/>
                </a:cxn>
                <a:cxn ang="0">
                  <a:pos x="2163" y="1637"/>
                </a:cxn>
                <a:cxn ang="0">
                  <a:pos x="2234" y="1749"/>
                </a:cxn>
                <a:cxn ang="0">
                  <a:pos x="2351" y="1944"/>
                </a:cxn>
                <a:cxn ang="0">
                  <a:pos x="2564" y="2097"/>
                </a:cxn>
                <a:cxn ang="0">
                  <a:pos x="2640" y="2139"/>
                </a:cxn>
                <a:cxn ang="0">
                  <a:pos x="2617" y="2162"/>
                </a:cxn>
                <a:cxn ang="0">
                  <a:pos x="2594" y="2186"/>
                </a:cxn>
                <a:cxn ang="0">
                  <a:pos x="2676" y="2198"/>
                </a:cxn>
                <a:cxn ang="0">
                  <a:pos x="2883" y="2086"/>
                </a:cxn>
                <a:cxn ang="0">
                  <a:pos x="2871" y="1955"/>
                </a:cxn>
                <a:cxn ang="0">
                  <a:pos x="2894" y="1760"/>
                </a:cxn>
                <a:cxn ang="0">
                  <a:pos x="2871" y="1453"/>
                </a:cxn>
                <a:cxn ang="0">
                  <a:pos x="2694" y="1146"/>
                </a:cxn>
                <a:cxn ang="0">
                  <a:pos x="2612" y="1011"/>
                </a:cxn>
                <a:cxn ang="0">
                  <a:pos x="2612" y="892"/>
                </a:cxn>
                <a:cxn ang="0">
                  <a:pos x="2458" y="685"/>
                </a:cxn>
                <a:cxn ang="0">
                  <a:pos x="2346" y="562"/>
                </a:cxn>
                <a:cxn ang="0">
                  <a:pos x="2186" y="189"/>
                </a:cxn>
                <a:cxn ang="0">
                  <a:pos x="2151" y="147"/>
                </a:cxn>
                <a:cxn ang="0">
                  <a:pos x="2097" y="30"/>
                </a:cxn>
                <a:cxn ang="0">
                  <a:pos x="1950" y="18"/>
                </a:cxn>
                <a:cxn ang="0">
                  <a:pos x="1961" y="154"/>
                </a:cxn>
                <a:cxn ang="0">
                  <a:pos x="1890" y="177"/>
                </a:cxn>
                <a:cxn ang="0">
                  <a:pos x="933" y="160"/>
                </a:cxn>
                <a:cxn ang="0">
                  <a:pos x="898" y="78"/>
                </a:cxn>
              </a:cxnLst>
              <a:rect l="0" t="0" r="r" b="b"/>
              <a:pathLst>
                <a:path w="2930" h="2216">
                  <a:moveTo>
                    <a:pt x="898" y="78"/>
                  </a:moveTo>
                  <a:lnTo>
                    <a:pt x="6" y="165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0" y="201"/>
                  </a:lnTo>
                  <a:lnTo>
                    <a:pt x="0" y="230"/>
                  </a:lnTo>
                  <a:lnTo>
                    <a:pt x="30" y="271"/>
                  </a:lnTo>
                  <a:lnTo>
                    <a:pt x="48" y="289"/>
                  </a:lnTo>
                  <a:lnTo>
                    <a:pt x="59" y="289"/>
                  </a:lnTo>
                  <a:lnTo>
                    <a:pt x="83" y="307"/>
                  </a:lnTo>
                  <a:lnTo>
                    <a:pt x="89" y="325"/>
                  </a:lnTo>
                  <a:lnTo>
                    <a:pt x="71" y="360"/>
                  </a:lnTo>
                  <a:lnTo>
                    <a:pt x="71" y="372"/>
                  </a:lnTo>
                  <a:lnTo>
                    <a:pt x="89" y="378"/>
                  </a:lnTo>
                  <a:lnTo>
                    <a:pt x="94" y="390"/>
                  </a:lnTo>
                  <a:lnTo>
                    <a:pt x="94" y="396"/>
                  </a:lnTo>
                  <a:lnTo>
                    <a:pt x="77" y="413"/>
                  </a:lnTo>
                  <a:lnTo>
                    <a:pt x="77" y="438"/>
                  </a:lnTo>
                  <a:lnTo>
                    <a:pt x="89" y="443"/>
                  </a:lnTo>
                  <a:lnTo>
                    <a:pt x="136" y="431"/>
                  </a:lnTo>
                  <a:lnTo>
                    <a:pt x="160" y="420"/>
                  </a:lnTo>
                  <a:lnTo>
                    <a:pt x="172" y="367"/>
                  </a:lnTo>
                  <a:lnTo>
                    <a:pt x="183" y="355"/>
                  </a:lnTo>
                  <a:lnTo>
                    <a:pt x="201" y="360"/>
                  </a:lnTo>
                  <a:lnTo>
                    <a:pt x="218" y="360"/>
                  </a:lnTo>
                  <a:lnTo>
                    <a:pt x="231" y="355"/>
                  </a:lnTo>
                  <a:lnTo>
                    <a:pt x="248" y="355"/>
                  </a:lnTo>
                  <a:lnTo>
                    <a:pt x="243" y="372"/>
                  </a:lnTo>
                  <a:lnTo>
                    <a:pt x="207" y="402"/>
                  </a:lnTo>
                  <a:lnTo>
                    <a:pt x="213" y="402"/>
                  </a:lnTo>
                  <a:lnTo>
                    <a:pt x="243" y="390"/>
                  </a:lnTo>
                  <a:lnTo>
                    <a:pt x="289" y="390"/>
                  </a:lnTo>
                  <a:lnTo>
                    <a:pt x="443" y="337"/>
                  </a:lnTo>
                  <a:lnTo>
                    <a:pt x="467" y="337"/>
                  </a:lnTo>
                  <a:lnTo>
                    <a:pt x="467" y="349"/>
                  </a:lnTo>
                  <a:lnTo>
                    <a:pt x="437" y="372"/>
                  </a:lnTo>
                  <a:lnTo>
                    <a:pt x="455" y="378"/>
                  </a:lnTo>
                  <a:lnTo>
                    <a:pt x="520" y="385"/>
                  </a:lnTo>
                  <a:lnTo>
                    <a:pt x="591" y="408"/>
                  </a:lnTo>
                  <a:lnTo>
                    <a:pt x="662" y="443"/>
                  </a:lnTo>
                  <a:lnTo>
                    <a:pt x="680" y="455"/>
                  </a:lnTo>
                  <a:lnTo>
                    <a:pt x="680" y="431"/>
                  </a:lnTo>
                  <a:lnTo>
                    <a:pt x="692" y="420"/>
                  </a:lnTo>
                  <a:lnTo>
                    <a:pt x="709" y="438"/>
                  </a:lnTo>
                  <a:lnTo>
                    <a:pt x="750" y="449"/>
                  </a:lnTo>
                  <a:lnTo>
                    <a:pt x="763" y="455"/>
                  </a:lnTo>
                  <a:lnTo>
                    <a:pt x="763" y="461"/>
                  </a:lnTo>
                  <a:lnTo>
                    <a:pt x="745" y="473"/>
                  </a:lnTo>
                  <a:lnTo>
                    <a:pt x="750" y="484"/>
                  </a:lnTo>
                  <a:lnTo>
                    <a:pt x="845" y="550"/>
                  </a:lnTo>
                  <a:lnTo>
                    <a:pt x="850" y="573"/>
                  </a:lnTo>
                  <a:lnTo>
                    <a:pt x="845" y="597"/>
                  </a:lnTo>
                  <a:lnTo>
                    <a:pt x="839" y="608"/>
                  </a:lnTo>
                  <a:lnTo>
                    <a:pt x="827" y="603"/>
                  </a:lnTo>
                  <a:lnTo>
                    <a:pt x="821" y="580"/>
                  </a:lnTo>
                  <a:lnTo>
                    <a:pt x="809" y="603"/>
                  </a:lnTo>
                  <a:lnTo>
                    <a:pt x="821" y="621"/>
                  </a:lnTo>
                  <a:lnTo>
                    <a:pt x="833" y="626"/>
                  </a:lnTo>
                  <a:lnTo>
                    <a:pt x="963" y="591"/>
                  </a:lnTo>
                  <a:lnTo>
                    <a:pt x="969" y="573"/>
                  </a:lnTo>
                  <a:lnTo>
                    <a:pt x="1010" y="573"/>
                  </a:lnTo>
                  <a:lnTo>
                    <a:pt x="1111" y="491"/>
                  </a:lnTo>
                  <a:lnTo>
                    <a:pt x="1182" y="491"/>
                  </a:lnTo>
                  <a:lnTo>
                    <a:pt x="1182" y="473"/>
                  </a:lnTo>
                  <a:lnTo>
                    <a:pt x="1170" y="455"/>
                  </a:lnTo>
                  <a:lnTo>
                    <a:pt x="1187" y="413"/>
                  </a:lnTo>
                  <a:lnTo>
                    <a:pt x="1294" y="402"/>
                  </a:lnTo>
                  <a:lnTo>
                    <a:pt x="1453" y="479"/>
                  </a:lnTo>
                  <a:lnTo>
                    <a:pt x="1459" y="502"/>
                  </a:lnTo>
                  <a:lnTo>
                    <a:pt x="1501" y="538"/>
                  </a:lnTo>
                  <a:lnTo>
                    <a:pt x="1536" y="591"/>
                  </a:lnTo>
                  <a:lnTo>
                    <a:pt x="1636" y="662"/>
                  </a:lnTo>
                  <a:lnTo>
                    <a:pt x="1648" y="692"/>
                  </a:lnTo>
                  <a:lnTo>
                    <a:pt x="1678" y="715"/>
                  </a:lnTo>
                  <a:lnTo>
                    <a:pt x="1755" y="715"/>
                  </a:lnTo>
                  <a:lnTo>
                    <a:pt x="1814" y="804"/>
                  </a:lnTo>
                  <a:lnTo>
                    <a:pt x="1831" y="816"/>
                  </a:lnTo>
                  <a:lnTo>
                    <a:pt x="1826" y="845"/>
                  </a:lnTo>
                  <a:lnTo>
                    <a:pt x="1849" y="933"/>
                  </a:lnTo>
                  <a:lnTo>
                    <a:pt x="1837" y="1029"/>
                  </a:lnTo>
                  <a:lnTo>
                    <a:pt x="1814" y="1135"/>
                  </a:lnTo>
                  <a:lnTo>
                    <a:pt x="1819" y="1223"/>
                  </a:lnTo>
                  <a:lnTo>
                    <a:pt x="1831" y="1252"/>
                  </a:lnTo>
                  <a:lnTo>
                    <a:pt x="1890" y="1288"/>
                  </a:lnTo>
                  <a:lnTo>
                    <a:pt x="1908" y="1252"/>
                  </a:lnTo>
                  <a:lnTo>
                    <a:pt x="1890" y="1240"/>
                  </a:lnTo>
                  <a:lnTo>
                    <a:pt x="1872" y="1187"/>
                  </a:lnTo>
                  <a:lnTo>
                    <a:pt x="1879" y="1176"/>
                  </a:lnTo>
                  <a:lnTo>
                    <a:pt x="1914" y="1164"/>
                  </a:lnTo>
                  <a:lnTo>
                    <a:pt x="1938" y="1223"/>
                  </a:lnTo>
                  <a:lnTo>
                    <a:pt x="1950" y="1217"/>
                  </a:lnTo>
                  <a:lnTo>
                    <a:pt x="1961" y="1194"/>
                  </a:lnTo>
                  <a:lnTo>
                    <a:pt x="1968" y="1187"/>
                  </a:lnTo>
                  <a:lnTo>
                    <a:pt x="1985" y="1199"/>
                  </a:lnTo>
                  <a:lnTo>
                    <a:pt x="1985" y="1223"/>
                  </a:lnTo>
                  <a:lnTo>
                    <a:pt x="1968" y="1252"/>
                  </a:lnTo>
                  <a:lnTo>
                    <a:pt x="1950" y="1276"/>
                  </a:lnTo>
                  <a:lnTo>
                    <a:pt x="1926" y="1347"/>
                  </a:lnTo>
                  <a:lnTo>
                    <a:pt x="1908" y="1353"/>
                  </a:lnTo>
                  <a:lnTo>
                    <a:pt x="1908" y="1389"/>
                  </a:lnTo>
                  <a:lnTo>
                    <a:pt x="1932" y="1412"/>
                  </a:lnTo>
                  <a:lnTo>
                    <a:pt x="1968" y="1442"/>
                  </a:lnTo>
                  <a:lnTo>
                    <a:pt x="2021" y="1566"/>
                  </a:lnTo>
                  <a:lnTo>
                    <a:pt x="2103" y="1619"/>
                  </a:lnTo>
                  <a:lnTo>
                    <a:pt x="2115" y="1619"/>
                  </a:lnTo>
                  <a:lnTo>
                    <a:pt x="2121" y="1589"/>
                  </a:lnTo>
                  <a:lnTo>
                    <a:pt x="2145" y="1589"/>
                  </a:lnTo>
                  <a:lnTo>
                    <a:pt x="2163" y="1637"/>
                  </a:lnTo>
                  <a:lnTo>
                    <a:pt x="2168" y="1666"/>
                  </a:lnTo>
                  <a:lnTo>
                    <a:pt x="2198" y="1731"/>
                  </a:lnTo>
                  <a:lnTo>
                    <a:pt x="2234" y="1749"/>
                  </a:lnTo>
                  <a:lnTo>
                    <a:pt x="2269" y="1760"/>
                  </a:lnTo>
                  <a:lnTo>
                    <a:pt x="2333" y="1932"/>
                  </a:lnTo>
                  <a:lnTo>
                    <a:pt x="2351" y="1944"/>
                  </a:lnTo>
                  <a:lnTo>
                    <a:pt x="2434" y="1962"/>
                  </a:lnTo>
                  <a:lnTo>
                    <a:pt x="2470" y="1980"/>
                  </a:lnTo>
                  <a:lnTo>
                    <a:pt x="2564" y="2097"/>
                  </a:lnTo>
                  <a:lnTo>
                    <a:pt x="2605" y="2127"/>
                  </a:lnTo>
                  <a:lnTo>
                    <a:pt x="2623" y="2133"/>
                  </a:lnTo>
                  <a:lnTo>
                    <a:pt x="2640" y="2139"/>
                  </a:lnTo>
                  <a:lnTo>
                    <a:pt x="2653" y="2168"/>
                  </a:lnTo>
                  <a:lnTo>
                    <a:pt x="2635" y="2168"/>
                  </a:lnTo>
                  <a:lnTo>
                    <a:pt x="2617" y="2162"/>
                  </a:lnTo>
                  <a:lnTo>
                    <a:pt x="2605" y="2162"/>
                  </a:lnTo>
                  <a:lnTo>
                    <a:pt x="2594" y="2168"/>
                  </a:lnTo>
                  <a:lnTo>
                    <a:pt x="2594" y="2186"/>
                  </a:lnTo>
                  <a:lnTo>
                    <a:pt x="2605" y="2203"/>
                  </a:lnTo>
                  <a:lnTo>
                    <a:pt x="2653" y="2216"/>
                  </a:lnTo>
                  <a:lnTo>
                    <a:pt x="2676" y="2198"/>
                  </a:lnTo>
                  <a:lnTo>
                    <a:pt x="2711" y="2191"/>
                  </a:lnTo>
                  <a:lnTo>
                    <a:pt x="2853" y="2139"/>
                  </a:lnTo>
                  <a:lnTo>
                    <a:pt x="2883" y="2086"/>
                  </a:lnTo>
                  <a:lnTo>
                    <a:pt x="2889" y="2068"/>
                  </a:lnTo>
                  <a:lnTo>
                    <a:pt x="2871" y="1997"/>
                  </a:lnTo>
                  <a:lnTo>
                    <a:pt x="2871" y="1955"/>
                  </a:lnTo>
                  <a:lnTo>
                    <a:pt x="2901" y="1891"/>
                  </a:lnTo>
                  <a:lnTo>
                    <a:pt x="2930" y="1896"/>
                  </a:lnTo>
                  <a:lnTo>
                    <a:pt x="2894" y="1760"/>
                  </a:lnTo>
                  <a:lnTo>
                    <a:pt x="2907" y="1689"/>
                  </a:lnTo>
                  <a:lnTo>
                    <a:pt x="2894" y="1559"/>
                  </a:lnTo>
                  <a:lnTo>
                    <a:pt x="2871" y="1453"/>
                  </a:lnTo>
                  <a:lnTo>
                    <a:pt x="2848" y="1418"/>
                  </a:lnTo>
                  <a:lnTo>
                    <a:pt x="2754" y="1288"/>
                  </a:lnTo>
                  <a:lnTo>
                    <a:pt x="2694" y="1146"/>
                  </a:lnTo>
                  <a:lnTo>
                    <a:pt x="2617" y="1046"/>
                  </a:lnTo>
                  <a:lnTo>
                    <a:pt x="2617" y="1029"/>
                  </a:lnTo>
                  <a:lnTo>
                    <a:pt x="2612" y="1011"/>
                  </a:lnTo>
                  <a:lnTo>
                    <a:pt x="2587" y="951"/>
                  </a:lnTo>
                  <a:lnTo>
                    <a:pt x="2587" y="928"/>
                  </a:lnTo>
                  <a:lnTo>
                    <a:pt x="2612" y="892"/>
                  </a:lnTo>
                  <a:lnTo>
                    <a:pt x="2612" y="874"/>
                  </a:lnTo>
                  <a:lnTo>
                    <a:pt x="2511" y="745"/>
                  </a:lnTo>
                  <a:lnTo>
                    <a:pt x="2458" y="685"/>
                  </a:lnTo>
                  <a:lnTo>
                    <a:pt x="2422" y="662"/>
                  </a:lnTo>
                  <a:lnTo>
                    <a:pt x="2410" y="644"/>
                  </a:lnTo>
                  <a:lnTo>
                    <a:pt x="2346" y="562"/>
                  </a:lnTo>
                  <a:lnTo>
                    <a:pt x="2262" y="408"/>
                  </a:lnTo>
                  <a:lnTo>
                    <a:pt x="2239" y="319"/>
                  </a:lnTo>
                  <a:lnTo>
                    <a:pt x="2186" y="189"/>
                  </a:lnTo>
                  <a:lnTo>
                    <a:pt x="2186" y="172"/>
                  </a:lnTo>
                  <a:lnTo>
                    <a:pt x="2163" y="154"/>
                  </a:lnTo>
                  <a:lnTo>
                    <a:pt x="2151" y="147"/>
                  </a:lnTo>
                  <a:lnTo>
                    <a:pt x="2138" y="53"/>
                  </a:lnTo>
                  <a:lnTo>
                    <a:pt x="2127" y="24"/>
                  </a:lnTo>
                  <a:lnTo>
                    <a:pt x="2097" y="30"/>
                  </a:lnTo>
                  <a:lnTo>
                    <a:pt x="2039" y="30"/>
                  </a:lnTo>
                  <a:lnTo>
                    <a:pt x="1973" y="0"/>
                  </a:lnTo>
                  <a:lnTo>
                    <a:pt x="1950" y="18"/>
                  </a:lnTo>
                  <a:lnTo>
                    <a:pt x="1938" y="35"/>
                  </a:lnTo>
                  <a:lnTo>
                    <a:pt x="1932" y="65"/>
                  </a:lnTo>
                  <a:lnTo>
                    <a:pt x="1961" y="154"/>
                  </a:lnTo>
                  <a:lnTo>
                    <a:pt x="1950" y="201"/>
                  </a:lnTo>
                  <a:lnTo>
                    <a:pt x="1908" y="195"/>
                  </a:lnTo>
                  <a:lnTo>
                    <a:pt x="1890" y="177"/>
                  </a:lnTo>
                  <a:lnTo>
                    <a:pt x="1879" y="131"/>
                  </a:lnTo>
                  <a:lnTo>
                    <a:pt x="951" y="189"/>
                  </a:lnTo>
                  <a:lnTo>
                    <a:pt x="933" y="160"/>
                  </a:lnTo>
                  <a:lnTo>
                    <a:pt x="933" y="131"/>
                  </a:lnTo>
                  <a:lnTo>
                    <a:pt x="903" y="101"/>
                  </a:lnTo>
                  <a:lnTo>
                    <a:pt x="898" y="78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0" rIns="0" anchor="ctr"/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                     1.8%</a:t>
              </a:r>
            </a:p>
          </p:txBody>
        </p:sp>
        <p:sp>
          <p:nvSpPr>
            <p:cNvPr id="19535" name="Freeform 79"/>
            <p:cNvSpPr>
              <a:spLocks/>
            </p:cNvSpPr>
            <p:nvPr/>
          </p:nvSpPr>
          <p:spPr bwMode="auto">
            <a:xfrm>
              <a:off x="6531296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37" name="Freeform 81"/>
            <p:cNvSpPr>
              <a:spLocks/>
            </p:cNvSpPr>
            <p:nvPr/>
          </p:nvSpPr>
          <p:spPr bwMode="auto">
            <a:xfrm>
              <a:off x="6976648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41" name="Freeform 85"/>
            <p:cNvSpPr>
              <a:spLocks/>
            </p:cNvSpPr>
            <p:nvPr/>
          </p:nvSpPr>
          <p:spPr bwMode="auto">
            <a:xfrm>
              <a:off x="7172844" y="3090468"/>
              <a:ext cx="217861" cy="21001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3" y="71"/>
                </a:cxn>
                <a:cxn ang="0">
                  <a:pos x="201" y="94"/>
                </a:cxn>
                <a:cxn ang="0">
                  <a:pos x="206" y="88"/>
                </a:cxn>
                <a:cxn ang="0">
                  <a:pos x="213" y="76"/>
                </a:cxn>
                <a:cxn ang="0">
                  <a:pos x="485" y="0"/>
                </a:cxn>
                <a:cxn ang="0">
                  <a:pos x="549" y="224"/>
                </a:cxn>
                <a:cxn ang="0">
                  <a:pos x="538" y="247"/>
                </a:cxn>
                <a:cxn ang="0">
                  <a:pos x="531" y="259"/>
                </a:cxn>
                <a:cxn ang="0">
                  <a:pos x="538" y="271"/>
                </a:cxn>
                <a:cxn ang="0">
                  <a:pos x="538" y="282"/>
                </a:cxn>
                <a:cxn ang="0">
                  <a:pos x="502" y="282"/>
                </a:cxn>
                <a:cxn ang="0">
                  <a:pos x="414" y="325"/>
                </a:cxn>
                <a:cxn ang="0">
                  <a:pos x="384" y="318"/>
                </a:cxn>
                <a:cxn ang="0">
                  <a:pos x="378" y="330"/>
                </a:cxn>
                <a:cxn ang="0">
                  <a:pos x="378" y="348"/>
                </a:cxn>
                <a:cxn ang="0">
                  <a:pos x="373" y="353"/>
                </a:cxn>
                <a:cxn ang="0">
                  <a:pos x="319" y="360"/>
                </a:cxn>
                <a:cxn ang="0">
                  <a:pos x="242" y="395"/>
                </a:cxn>
                <a:cxn ang="0">
                  <a:pos x="231" y="383"/>
                </a:cxn>
                <a:cxn ang="0">
                  <a:pos x="183" y="431"/>
                </a:cxn>
                <a:cxn ang="0">
                  <a:pos x="82" y="520"/>
                </a:cxn>
                <a:cxn ang="0">
                  <a:pos x="41" y="543"/>
                </a:cxn>
                <a:cxn ang="0">
                  <a:pos x="6" y="507"/>
                </a:cxn>
                <a:cxn ang="0">
                  <a:pos x="53" y="460"/>
                </a:cxn>
                <a:cxn ang="0">
                  <a:pos x="59" y="442"/>
                </a:cxn>
                <a:cxn ang="0">
                  <a:pos x="36" y="419"/>
                </a:cxn>
                <a:cxn ang="0">
                  <a:pos x="0" y="117"/>
                </a:cxn>
              </a:cxnLst>
              <a:rect l="0" t="0" r="r" b="b"/>
              <a:pathLst>
                <a:path w="549" h="543">
                  <a:moveTo>
                    <a:pt x="0" y="117"/>
                  </a:moveTo>
                  <a:lnTo>
                    <a:pt x="183" y="71"/>
                  </a:lnTo>
                  <a:lnTo>
                    <a:pt x="201" y="94"/>
                  </a:lnTo>
                  <a:lnTo>
                    <a:pt x="206" y="88"/>
                  </a:lnTo>
                  <a:lnTo>
                    <a:pt x="213" y="76"/>
                  </a:lnTo>
                  <a:lnTo>
                    <a:pt x="485" y="0"/>
                  </a:lnTo>
                  <a:lnTo>
                    <a:pt x="549" y="224"/>
                  </a:lnTo>
                  <a:lnTo>
                    <a:pt x="538" y="247"/>
                  </a:lnTo>
                  <a:lnTo>
                    <a:pt x="531" y="259"/>
                  </a:lnTo>
                  <a:lnTo>
                    <a:pt x="538" y="271"/>
                  </a:lnTo>
                  <a:lnTo>
                    <a:pt x="538" y="282"/>
                  </a:lnTo>
                  <a:lnTo>
                    <a:pt x="502" y="282"/>
                  </a:lnTo>
                  <a:lnTo>
                    <a:pt x="414" y="325"/>
                  </a:lnTo>
                  <a:lnTo>
                    <a:pt x="384" y="318"/>
                  </a:lnTo>
                  <a:lnTo>
                    <a:pt x="378" y="330"/>
                  </a:lnTo>
                  <a:lnTo>
                    <a:pt x="378" y="348"/>
                  </a:lnTo>
                  <a:lnTo>
                    <a:pt x="373" y="353"/>
                  </a:lnTo>
                  <a:lnTo>
                    <a:pt x="319" y="360"/>
                  </a:lnTo>
                  <a:lnTo>
                    <a:pt x="242" y="395"/>
                  </a:lnTo>
                  <a:lnTo>
                    <a:pt x="231" y="383"/>
                  </a:lnTo>
                  <a:lnTo>
                    <a:pt x="183" y="431"/>
                  </a:lnTo>
                  <a:lnTo>
                    <a:pt x="82" y="520"/>
                  </a:lnTo>
                  <a:lnTo>
                    <a:pt x="41" y="543"/>
                  </a:lnTo>
                  <a:lnTo>
                    <a:pt x="6" y="507"/>
                  </a:lnTo>
                  <a:lnTo>
                    <a:pt x="53" y="460"/>
                  </a:lnTo>
                  <a:lnTo>
                    <a:pt x="59" y="442"/>
                  </a:lnTo>
                  <a:lnTo>
                    <a:pt x="36" y="41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45" name="Freeform 89"/>
            <p:cNvSpPr>
              <a:spLocks/>
            </p:cNvSpPr>
            <p:nvPr/>
          </p:nvSpPr>
          <p:spPr bwMode="auto">
            <a:xfrm>
              <a:off x="7364224" y="3082345"/>
              <a:ext cx="109533" cy="11951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51" name="Freeform 95"/>
            <p:cNvSpPr>
              <a:spLocks/>
            </p:cNvSpPr>
            <p:nvPr/>
          </p:nvSpPr>
          <p:spPr bwMode="auto">
            <a:xfrm>
              <a:off x="7306449" y="2186578"/>
              <a:ext cx="469425" cy="731003"/>
            </a:xfrm>
            <a:custGeom>
              <a:avLst/>
              <a:gdLst/>
              <a:ahLst/>
              <a:cxnLst>
                <a:cxn ang="0">
                  <a:pos x="224" y="1701"/>
                </a:cxn>
                <a:cxn ang="0">
                  <a:pos x="230" y="1743"/>
                </a:cxn>
                <a:cxn ang="0">
                  <a:pos x="289" y="1802"/>
                </a:cxn>
                <a:cxn ang="0">
                  <a:pos x="307" y="1825"/>
                </a:cxn>
                <a:cxn ang="0">
                  <a:pos x="336" y="1896"/>
                </a:cxn>
                <a:cxn ang="0">
                  <a:pos x="348" y="1837"/>
                </a:cxn>
                <a:cxn ang="0">
                  <a:pos x="384" y="1737"/>
                </a:cxn>
                <a:cxn ang="0">
                  <a:pos x="425" y="1630"/>
                </a:cxn>
                <a:cxn ang="0">
                  <a:pos x="419" y="1607"/>
                </a:cxn>
                <a:cxn ang="0">
                  <a:pos x="478" y="1495"/>
                </a:cxn>
                <a:cxn ang="0">
                  <a:pos x="502" y="1536"/>
                </a:cxn>
                <a:cxn ang="0">
                  <a:pos x="520" y="1530"/>
                </a:cxn>
                <a:cxn ang="0">
                  <a:pos x="526" y="1483"/>
                </a:cxn>
                <a:cxn ang="0">
                  <a:pos x="609" y="1447"/>
                </a:cxn>
                <a:cxn ang="0">
                  <a:pos x="620" y="1412"/>
                </a:cxn>
                <a:cxn ang="0">
                  <a:pos x="673" y="1394"/>
                </a:cxn>
                <a:cxn ang="0">
                  <a:pos x="691" y="1335"/>
                </a:cxn>
                <a:cxn ang="0">
                  <a:pos x="726" y="1252"/>
                </a:cxn>
                <a:cxn ang="0">
                  <a:pos x="738" y="1229"/>
                </a:cxn>
                <a:cxn ang="0">
                  <a:pos x="803" y="1229"/>
                </a:cxn>
                <a:cxn ang="0">
                  <a:pos x="827" y="1164"/>
                </a:cxn>
                <a:cxn ang="0">
                  <a:pos x="874" y="1117"/>
                </a:cxn>
                <a:cxn ang="0">
                  <a:pos x="945" y="1152"/>
                </a:cxn>
                <a:cxn ang="0">
                  <a:pos x="1028" y="1057"/>
                </a:cxn>
                <a:cxn ang="0">
                  <a:pos x="1104" y="975"/>
                </a:cxn>
                <a:cxn ang="0">
                  <a:pos x="1134" y="968"/>
                </a:cxn>
                <a:cxn ang="0">
                  <a:pos x="1175" y="915"/>
                </a:cxn>
                <a:cxn ang="0">
                  <a:pos x="1146" y="874"/>
                </a:cxn>
                <a:cxn ang="0">
                  <a:pos x="1122" y="874"/>
                </a:cxn>
                <a:cxn ang="0">
                  <a:pos x="1146" y="839"/>
                </a:cxn>
                <a:cxn ang="0">
                  <a:pos x="1116" y="768"/>
                </a:cxn>
                <a:cxn ang="0">
                  <a:pos x="1069" y="757"/>
                </a:cxn>
                <a:cxn ang="0">
                  <a:pos x="1033" y="774"/>
                </a:cxn>
                <a:cxn ang="0">
                  <a:pos x="974" y="661"/>
                </a:cxn>
                <a:cxn ang="0">
                  <a:pos x="980" y="626"/>
                </a:cxn>
                <a:cxn ang="0">
                  <a:pos x="957" y="620"/>
                </a:cxn>
                <a:cxn ang="0">
                  <a:pos x="904" y="615"/>
                </a:cxn>
                <a:cxn ang="0">
                  <a:pos x="863" y="603"/>
                </a:cxn>
                <a:cxn ang="0">
                  <a:pos x="838" y="526"/>
                </a:cxn>
                <a:cxn ang="0">
                  <a:pos x="579" y="6"/>
                </a:cxn>
                <a:cxn ang="0">
                  <a:pos x="513" y="6"/>
                </a:cxn>
                <a:cxn ang="0">
                  <a:pos x="490" y="47"/>
                </a:cxn>
                <a:cxn ang="0">
                  <a:pos x="437" y="65"/>
                </a:cxn>
                <a:cxn ang="0">
                  <a:pos x="348" y="124"/>
                </a:cxn>
                <a:cxn ang="0">
                  <a:pos x="330" y="47"/>
                </a:cxn>
                <a:cxn ang="0">
                  <a:pos x="301" y="30"/>
                </a:cxn>
                <a:cxn ang="0">
                  <a:pos x="148" y="395"/>
                </a:cxn>
                <a:cxn ang="0">
                  <a:pos x="165" y="466"/>
                </a:cxn>
                <a:cxn ang="0">
                  <a:pos x="153" y="532"/>
                </a:cxn>
                <a:cxn ang="0">
                  <a:pos x="124" y="579"/>
                </a:cxn>
                <a:cxn ang="0">
                  <a:pos x="148" y="768"/>
                </a:cxn>
                <a:cxn ang="0">
                  <a:pos x="94" y="869"/>
                </a:cxn>
                <a:cxn ang="0">
                  <a:pos x="100" y="940"/>
                </a:cxn>
                <a:cxn ang="0">
                  <a:pos x="71" y="945"/>
                </a:cxn>
                <a:cxn ang="0">
                  <a:pos x="64" y="1004"/>
                </a:cxn>
                <a:cxn ang="0">
                  <a:pos x="29" y="993"/>
                </a:cxn>
              </a:cxnLst>
              <a:rect l="0" t="0" r="r" b="b"/>
              <a:pathLst>
                <a:path w="1175" h="1896">
                  <a:moveTo>
                    <a:pt x="0" y="1016"/>
                  </a:moveTo>
                  <a:lnTo>
                    <a:pt x="224" y="1701"/>
                  </a:lnTo>
                  <a:lnTo>
                    <a:pt x="230" y="1713"/>
                  </a:lnTo>
                  <a:lnTo>
                    <a:pt x="230" y="1743"/>
                  </a:lnTo>
                  <a:lnTo>
                    <a:pt x="230" y="1754"/>
                  </a:lnTo>
                  <a:lnTo>
                    <a:pt x="289" y="1802"/>
                  </a:lnTo>
                  <a:lnTo>
                    <a:pt x="301" y="1802"/>
                  </a:lnTo>
                  <a:lnTo>
                    <a:pt x="307" y="1825"/>
                  </a:lnTo>
                  <a:lnTo>
                    <a:pt x="307" y="1837"/>
                  </a:lnTo>
                  <a:lnTo>
                    <a:pt x="336" y="1896"/>
                  </a:lnTo>
                  <a:lnTo>
                    <a:pt x="348" y="1878"/>
                  </a:lnTo>
                  <a:lnTo>
                    <a:pt x="348" y="1837"/>
                  </a:lnTo>
                  <a:lnTo>
                    <a:pt x="360" y="1790"/>
                  </a:lnTo>
                  <a:lnTo>
                    <a:pt x="384" y="1737"/>
                  </a:lnTo>
                  <a:lnTo>
                    <a:pt x="401" y="1660"/>
                  </a:lnTo>
                  <a:lnTo>
                    <a:pt x="425" y="1630"/>
                  </a:lnTo>
                  <a:lnTo>
                    <a:pt x="431" y="1619"/>
                  </a:lnTo>
                  <a:lnTo>
                    <a:pt x="419" y="1607"/>
                  </a:lnTo>
                  <a:lnTo>
                    <a:pt x="401" y="1566"/>
                  </a:lnTo>
                  <a:lnTo>
                    <a:pt x="478" y="1495"/>
                  </a:lnTo>
                  <a:lnTo>
                    <a:pt x="490" y="1500"/>
                  </a:lnTo>
                  <a:lnTo>
                    <a:pt x="502" y="1536"/>
                  </a:lnTo>
                  <a:lnTo>
                    <a:pt x="513" y="1541"/>
                  </a:lnTo>
                  <a:lnTo>
                    <a:pt x="520" y="1530"/>
                  </a:lnTo>
                  <a:lnTo>
                    <a:pt x="520" y="1500"/>
                  </a:lnTo>
                  <a:lnTo>
                    <a:pt x="526" y="1483"/>
                  </a:lnTo>
                  <a:lnTo>
                    <a:pt x="584" y="1471"/>
                  </a:lnTo>
                  <a:lnTo>
                    <a:pt x="609" y="1447"/>
                  </a:lnTo>
                  <a:lnTo>
                    <a:pt x="609" y="1424"/>
                  </a:lnTo>
                  <a:lnTo>
                    <a:pt x="620" y="1412"/>
                  </a:lnTo>
                  <a:lnTo>
                    <a:pt x="650" y="1412"/>
                  </a:lnTo>
                  <a:lnTo>
                    <a:pt x="673" y="1394"/>
                  </a:lnTo>
                  <a:lnTo>
                    <a:pt x="679" y="1383"/>
                  </a:lnTo>
                  <a:lnTo>
                    <a:pt x="691" y="1335"/>
                  </a:lnTo>
                  <a:lnTo>
                    <a:pt x="691" y="1300"/>
                  </a:lnTo>
                  <a:lnTo>
                    <a:pt x="726" y="1252"/>
                  </a:lnTo>
                  <a:lnTo>
                    <a:pt x="726" y="1229"/>
                  </a:lnTo>
                  <a:lnTo>
                    <a:pt x="738" y="1229"/>
                  </a:lnTo>
                  <a:lnTo>
                    <a:pt x="779" y="1234"/>
                  </a:lnTo>
                  <a:lnTo>
                    <a:pt x="803" y="1229"/>
                  </a:lnTo>
                  <a:lnTo>
                    <a:pt x="815" y="1206"/>
                  </a:lnTo>
                  <a:lnTo>
                    <a:pt x="827" y="1164"/>
                  </a:lnTo>
                  <a:lnTo>
                    <a:pt x="845" y="1164"/>
                  </a:lnTo>
                  <a:lnTo>
                    <a:pt x="874" y="1117"/>
                  </a:lnTo>
                  <a:lnTo>
                    <a:pt x="916" y="1123"/>
                  </a:lnTo>
                  <a:lnTo>
                    <a:pt x="945" y="1152"/>
                  </a:lnTo>
                  <a:lnTo>
                    <a:pt x="992" y="1075"/>
                  </a:lnTo>
                  <a:lnTo>
                    <a:pt x="1028" y="1057"/>
                  </a:lnTo>
                  <a:lnTo>
                    <a:pt x="1093" y="998"/>
                  </a:lnTo>
                  <a:lnTo>
                    <a:pt x="1104" y="975"/>
                  </a:lnTo>
                  <a:lnTo>
                    <a:pt x="1111" y="963"/>
                  </a:lnTo>
                  <a:lnTo>
                    <a:pt x="1134" y="968"/>
                  </a:lnTo>
                  <a:lnTo>
                    <a:pt x="1163" y="951"/>
                  </a:lnTo>
                  <a:lnTo>
                    <a:pt x="1175" y="915"/>
                  </a:lnTo>
                  <a:lnTo>
                    <a:pt x="1170" y="886"/>
                  </a:lnTo>
                  <a:lnTo>
                    <a:pt x="1146" y="874"/>
                  </a:lnTo>
                  <a:lnTo>
                    <a:pt x="1140" y="881"/>
                  </a:lnTo>
                  <a:lnTo>
                    <a:pt x="1122" y="874"/>
                  </a:lnTo>
                  <a:lnTo>
                    <a:pt x="1134" y="845"/>
                  </a:lnTo>
                  <a:lnTo>
                    <a:pt x="1146" y="839"/>
                  </a:lnTo>
                  <a:lnTo>
                    <a:pt x="1140" y="815"/>
                  </a:lnTo>
                  <a:lnTo>
                    <a:pt x="1116" y="768"/>
                  </a:lnTo>
                  <a:lnTo>
                    <a:pt x="1086" y="757"/>
                  </a:lnTo>
                  <a:lnTo>
                    <a:pt x="1069" y="757"/>
                  </a:lnTo>
                  <a:lnTo>
                    <a:pt x="1058" y="768"/>
                  </a:lnTo>
                  <a:lnTo>
                    <a:pt x="1033" y="774"/>
                  </a:lnTo>
                  <a:lnTo>
                    <a:pt x="1004" y="762"/>
                  </a:lnTo>
                  <a:lnTo>
                    <a:pt x="974" y="661"/>
                  </a:lnTo>
                  <a:lnTo>
                    <a:pt x="987" y="644"/>
                  </a:lnTo>
                  <a:lnTo>
                    <a:pt x="980" y="626"/>
                  </a:lnTo>
                  <a:lnTo>
                    <a:pt x="974" y="620"/>
                  </a:lnTo>
                  <a:lnTo>
                    <a:pt x="957" y="620"/>
                  </a:lnTo>
                  <a:lnTo>
                    <a:pt x="945" y="626"/>
                  </a:lnTo>
                  <a:lnTo>
                    <a:pt x="904" y="615"/>
                  </a:lnTo>
                  <a:lnTo>
                    <a:pt x="874" y="615"/>
                  </a:lnTo>
                  <a:lnTo>
                    <a:pt x="863" y="603"/>
                  </a:lnTo>
                  <a:lnTo>
                    <a:pt x="845" y="544"/>
                  </a:lnTo>
                  <a:lnTo>
                    <a:pt x="838" y="526"/>
                  </a:lnTo>
                  <a:lnTo>
                    <a:pt x="696" y="83"/>
                  </a:lnTo>
                  <a:lnTo>
                    <a:pt x="579" y="6"/>
                  </a:lnTo>
                  <a:lnTo>
                    <a:pt x="543" y="0"/>
                  </a:lnTo>
                  <a:lnTo>
                    <a:pt x="513" y="6"/>
                  </a:lnTo>
                  <a:lnTo>
                    <a:pt x="502" y="24"/>
                  </a:lnTo>
                  <a:lnTo>
                    <a:pt x="490" y="47"/>
                  </a:lnTo>
                  <a:lnTo>
                    <a:pt x="478" y="47"/>
                  </a:lnTo>
                  <a:lnTo>
                    <a:pt x="437" y="65"/>
                  </a:lnTo>
                  <a:lnTo>
                    <a:pt x="371" y="118"/>
                  </a:lnTo>
                  <a:lnTo>
                    <a:pt x="348" y="124"/>
                  </a:lnTo>
                  <a:lnTo>
                    <a:pt x="325" y="88"/>
                  </a:lnTo>
                  <a:lnTo>
                    <a:pt x="330" y="47"/>
                  </a:lnTo>
                  <a:lnTo>
                    <a:pt x="318" y="30"/>
                  </a:lnTo>
                  <a:lnTo>
                    <a:pt x="301" y="30"/>
                  </a:lnTo>
                  <a:lnTo>
                    <a:pt x="254" y="47"/>
                  </a:lnTo>
                  <a:lnTo>
                    <a:pt x="148" y="395"/>
                  </a:lnTo>
                  <a:lnTo>
                    <a:pt x="148" y="443"/>
                  </a:lnTo>
                  <a:lnTo>
                    <a:pt x="165" y="466"/>
                  </a:lnTo>
                  <a:lnTo>
                    <a:pt x="165" y="508"/>
                  </a:lnTo>
                  <a:lnTo>
                    <a:pt x="153" y="532"/>
                  </a:lnTo>
                  <a:lnTo>
                    <a:pt x="135" y="549"/>
                  </a:lnTo>
                  <a:lnTo>
                    <a:pt x="124" y="579"/>
                  </a:lnTo>
                  <a:lnTo>
                    <a:pt x="160" y="721"/>
                  </a:lnTo>
                  <a:lnTo>
                    <a:pt x="148" y="768"/>
                  </a:lnTo>
                  <a:lnTo>
                    <a:pt x="148" y="798"/>
                  </a:lnTo>
                  <a:lnTo>
                    <a:pt x="94" y="869"/>
                  </a:lnTo>
                  <a:lnTo>
                    <a:pt x="82" y="897"/>
                  </a:lnTo>
                  <a:lnTo>
                    <a:pt x="100" y="940"/>
                  </a:lnTo>
                  <a:lnTo>
                    <a:pt x="100" y="945"/>
                  </a:lnTo>
                  <a:lnTo>
                    <a:pt x="71" y="945"/>
                  </a:lnTo>
                  <a:lnTo>
                    <a:pt x="77" y="981"/>
                  </a:lnTo>
                  <a:lnTo>
                    <a:pt x="64" y="1004"/>
                  </a:lnTo>
                  <a:lnTo>
                    <a:pt x="47" y="998"/>
                  </a:lnTo>
                  <a:lnTo>
                    <a:pt x="29" y="993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0.2</a:t>
              </a:r>
            </a:p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6187051" y="3519787"/>
              <a:ext cx="574143" cy="547672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74" y="59"/>
                </a:cxn>
                <a:cxn ang="0">
                  <a:pos x="485" y="123"/>
                </a:cxn>
                <a:cxn ang="0">
                  <a:pos x="449" y="307"/>
                </a:cxn>
                <a:cxn ang="0">
                  <a:pos x="456" y="361"/>
                </a:cxn>
                <a:cxn ang="0">
                  <a:pos x="426" y="437"/>
                </a:cxn>
                <a:cxn ang="0">
                  <a:pos x="355" y="514"/>
                </a:cxn>
                <a:cxn ang="0">
                  <a:pos x="314" y="538"/>
                </a:cxn>
                <a:cxn ang="0">
                  <a:pos x="261" y="561"/>
                </a:cxn>
                <a:cxn ang="0">
                  <a:pos x="231" y="602"/>
                </a:cxn>
                <a:cxn ang="0">
                  <a:pos x="213" y="721"/>
                </a:cxn>
                <a:cxn ang="0">
                  <a:pos x="148" y="714"/>
                </a:cxn>
                <a:cxn ang="0">
                  <a:pos x="95" y="810"/>
                </a:cxn>
                <a:cxn ang="0">
                  <a:pos x="95" y="904"/>
                </a:cxn>
                <a:cxn ang="0">
                  <a:pos x="41" y="975"/>
                </a:cxn>
                <a:cxn ang="0">
                  <a:pos x="6" y="1028"/>
                </a:cxn>
                <a:cxn ang="0">
                  <a:pos x="6" y="1087"/>
                </a:cxn>
                <a:cxn ang="0">
                  <a:pos x="77" y="1199"/>
                </a:cxn>
                <a:cxn ang="0">
                  <a:pos x="130" y="1270"/>
                </a:cxn>
                <a:cxn ang="0">
                  <a:pos x="178" y="1282"/>
                </a:cxn>
                <a:cxn ang="0">
                  <a:pos x="195" y="1294"/>
                </a:cxn>
                <a:cxn ang="0">
                  <a:pos x="237" y="1312"/>
                </a:cxn>
                <a:cxn ang="0">
                  <a:pos x="237" y="1347"/>
                </a:cxn>
                <a:cxn ang="0">
                  <a:pos x="355" y="1424"/>
                </a:cxn>
                <a:cxn ang="0">
                  <a:pos x="426" y="1394"/>
                </a:cxn>
                <a:cxn ang="0">
                  <a:pos x="456" y="1358"/>
                </a:cxn>
                <a:cxn ang="0">
                  <a:pos x="497" y="1388"/>
                </a:cxn>
                <a:cxn ang="0">
                  <a:pos x="603" y="1353"/>
                </a:cxn>
                <a:cxn ang="0">
                  <a:pos x="621" y="1299"/>
                </a:cxn>
                <a:cxn ang="0">
                  <a:pos x="703" y="1258"/>
                </a:cxn>
                <a:cxn ang="0">
                  <a:pos x="781" y="1199"/>
                </a:cxn>
                <a:cxn ang="0">
                  <a:pos x="774" y="1128"/>
                </a:cxn>
                <a:cxn ang="0">
                  <a:pos x="898" y="762"/>
                </a:cxn>
                <a:cxn ang="0">
                  <a:pos x="951" y="785"/>
                </a:cxn>
                <a:cxn ang="0">
                  <a:pos x="976" y="821"/>
                </a:cxn>
                <a:cxn ang="0">
                  <a:pos x="1040" y="767"/>
                </a:cxn>
                <a:cxn ang="0">
                  <a:pos x="1093" y="632"/>
                </a:cxn>
                <a:cxn ang="0">
                  <a:pos x="1152" y="585"/>
                </a:cxn>
                <a:cxn ang="0">
                  <a:pos x="1200" y="549"/>
                </a:cxn>
                <a:cxn ang="0">
                  <a:pos x="1235" y="485"/>
                </a:cxn>
                <a:cxn ang="0">
                  <a:pos x="1223" y="455"/>
                </a:cxn>
                <a:cxn ang="0">
                  <a:pos x="1241" y="361"/>
                </a:cxn>
                <a:cxn ang="0">
                  <a:pos x="1395" y="443"/>
                </a:cxn>
                <a:cxn ang="0">
                  <a:pos x="1425" y="449"/>
                </a:cxn>
                <a:cxn ang="0">
                  <a:pos x="1407" y="295"/>
                </a:cxn>
                <a:cxn ang="0">
                  <a:pos x="1383" y="260"/>
                </a:cxn>
                <a:cxn ang="0">
                  <a:pos x="1329" y="265"/>
                </a:cxn>
                <a:cxn ang="0">
                  <a:pos x="1200" y="290"/>
                </a:cxn>
                <a:cxn ang="0">
                  <a:pos x="1152" y="331"/>
                </a:cxn>
                <a:cxn ang="0">
                  <a:pos x="1099" y="301"/>
                </a:cxn>
                <a:cxn ang="0">
                  <a:pos x="1058" y="354"/>
                </a:cxn>
                <a:cxn ang="0">
                  <a:pos x="1005" y="396"/>
                </a:cxn>
                <a:cxn ang="0">
                  <a:pos x="923" y="478"/>
                </a:cxn>
                <a:cxn ang="0">
                  <a:pos x="863" y="295"/>
                </a:cxn>
                <a:cxn ang="0">
                  <a:pos x="485" y="0"/>
                </a:cxn>
              </a:cxnLst>
              <a:rect l="0" t="0" r="r" b="b"/>
              <a:pathLst>
                <a:path w="1443" h="1424">
                  <a:moveTo>
                    <a:pt x="485" y="0"/>
                  </a:moveTo>
                  <a:lnTo>
                    <a:pt x="479" y="0"/>
                  </a:lnTo>
                  <a:lnTo>
                    <a:pt x="456" y="18"/>
                  </a:lnTo>
                  <a:lnTo>
                    <a:pt x="474" y="59"/>
                  </a:lnTo>
                  <a:lnTo>
                    <a:pt x="426" y="95"/>
                  </a:lnTo>
                  <a:lnTo>
                    <a:pt x="485" y="123"/>
                  </a:lnTo>
                  <a:lnTo>
                    <a:pt x="467" y="272"/>
                  </a:lnTo>
                  <a:lnTo>
                    <a:pt x="449" y="307"/>
                  </a:lnTo>
                  <a:lnTo>
                    <a:pt x="449" y="336"/>
                  </a:lnTo>
                  <a:lnTo>
                    <a:pt x="456" y="361"/>
                  </a:lnTo>
                  <a:lnTo>
                    <a:pt x="462" y="407"/>
                  </a:lnTo>
                  <a:lnTo>
                    <a:pt x="426" y="437"/>
                  </a:lnTo>
                  <a:lnTo>
                    <a:pt x="414" y="443"/>
                  </a:lnTo>
                  <a:lnTo>
                    <a:pt x="355" y="514"/>
                  </a:lnTo>
                  <a:lnTo>
                    <a:pt x="350" y="526"/>
                  </a:lnTo>
                  <a:lnTo>
                    <a:pt x="314" y="538"/>
                  </a:lnTo>
                  <a:lnTo>
                    <a:pt x="284" y="531"/>
                  </a:lnTo>
                  <a:lnTo>
                    <a:pt x="261" y="561"/>
                  </a:lnTo>
                  <a:lnTo>
                    <a:pt x="261" y="579"/>
                  </a:lnTo>
                  <a:lnTo>
                    <a:pt x="231" y="602"/>
                  </a:lnTo>
                  <a:lnTo>
                    <a:pt x="201" y="673"/>
                  </a:lnTo>
                  <a:lnTo>
                    <a:pt x="213" y="721"/>
                  </a:lnTo>
                  <a:lnTo>
                    <a:pt x="178" y="762"/>
                  </a:lnTo>
                  <a:lnTo>
                    <a:pt x="148" y="714"/>
                  </a:lnTo>
                  <a:lnTo>
                    <a:pt x="125" y="714"/>
                  </a:lnTo>
                  <a:lnTo>
                    <a:pt x="95" y="810"/>
                  </a:lnTo>
                  <a:lnTo>
                    <a:pt x="95" y="856"/>
                  </a:lnTo>
                  <a:lnTo>
                    <a:pt x="95" y="904"/>
                  </a:lnTo>
                  <a:lnTo>
                    <a:pt x="71" y="916"/>
                  </a:lnTo>
                  <a:lnTo>
                    <a:pt x="41" y="975"/>
                  </a:lnTo>
                  <a:lnTo>
                    <a:pt x="0" y="975"/>
                  </a:lnTo>
                  <a:lnTo>
                    <a:pt x="6" y="1028"/>
                  </a:lnTo>
                  <a:lnTo>
                    <a:pt x="6" y="1063"/>
                  </a:lnTo>
                  <a:lnTo>
                    <a:pt x="6" y="1087"/>
                  </a:lnTo>
                  <a:lnTo>
                    <a:pt x="13" y="1117"/>
                  </a:lnTo>
                  <a:lnTo>
                    <a:pt x="77" y="1199"/>
                  </a:lnTo>
                  <a:lnTo>
                    <a:pt x="119" y="1258"/>
                  </a:lnTo>
                  <a:lnTo>
                    <a:pt x="130" y="1270"/>
                  </a:lnTo>
                  <a:lnTo>
                    <a:pt x="142" y="1264"/>
                  </a:lnTo>
                  <a:lnTo>
                    <a:pt x="178" y="1282"/>
                  </a:lnTo>
                  <a:lnTo>
                    <a:pt x="183" y="1287"/>
                  </a:lnTo>
                  <a:lnTo>
                    <a:pt x="195" y="1294"/>
                  </a:lnTo>
                  <a:lnTo>
                    <a:pt x="213" y="1312"/>
                  </a:lnTo>
                  <a:lnTo>
                    <a:pt x="237" y="1312"/>
                  </a:lnTo>
                  <a:lnTo>
                    <a:pt x="249" y="1317"/>
                  </a:lnTo>
                  <a:lnTo>
                    <a:pt x="237" y="1347"/>
                  </a:lnTo>
                  <a:lnTo>
                    <a:pt x="284" y="1394"/>
                  </a:lnTo>
                  <a:lnTo>
                    <a:pt x="355" y="1424"/>
                  </a:lnTo>
                  <a:lnTo>
                    <a:pt x="391" y="1424"/>
                  </a:lnTo>
                  <a:lnTo>
                    <a:pt x="426" y="1394"/>
                  </a:lnTo>
                  <a:lnTo>
                    <a:pt x="432" y="1376"/>
                  </a:lnTo>
                  <a:lnTo>
                    <a:pt x="456" y="1358"/>
                  </a:lnTo>
                  <a:lnTo>
                    <a:pt x="485" y="1383"/>
                  </a:lnTo>
                  <a:lnTo>
                    <a:pt x="497" y="1388"/>
                  </a:lnTo>
                  <a:lnTo>
                    <a:pt x="520" y="1383"/>
                  </a:lnTo>
                  <a:lnTo>
                    <a:pt x="603" y="1353"/>
                  </a:lnTo>
                  <a:lnTo>
                    <a:pt x="615" y="1299"/>
                  </a:lnTo>
                  <a:lnTo>
                    <a:pt x="621" y="1299"/>
                  </a:lnTo>
                  <a:lnTo>
                    <a:pt x="639" y="1317"/>
                  </a:lnTo>
                  <a:lnTo>
                    <a:pt x="703" y="1258"/>
                  </a:lnTo>
                  <a:lnTo>
                    <a:pt x="728" y="1270"/>
                  </a:lnTo>
                  <a:lnTo>
                    <a:pt x="781" y="1199"/>
                  </a:lnTo>
                  <a:lnTo>
                    <a:pt x="769" y="1175"/>
                  </a:lnTo>
                  <a:lnTo>
                    <a:pt x="774" y="1128"/>
                  </a:lnTo>
                  <a:lnTo>
                    <a:pt x="827" y="1028"/>
                  </a:lnTo>
                  <a:lnTo>
                    <a:pt x="898" y="762"/>
                  </a:lnTo>
                  <a:lnTo>
                    <a:pt x="910" y="762"/>
                  </a:lnTo>
                  <a:lnTo>
                    <a:pt x="951" y="785"/>
                  </a:lnTo>
                  <a:lnTo>
                    <a:pt x="951" y="803"/>
                  </a:lnTo>
                  <a:lnTo>
                    <a:pt x="976" y="821"/>
                  </a:lnTo>
                  <a:lnTo>
                    <a:pt x="1017" y="815"/>
                  </a:lnTo>
                  <a:lnTo>
                    <a:pt x="1040" y="767"/>
                  </a:lnTo>
                  <a:lnTo>
                    <a:pt x="1070" y="668"/>
                  </a:lnTo>
                  <a:lnTo>
                    <a:pt x="1093" y="632"/>
                  </a:lnTo>
                  <a:lnTo>
                    <a:pt x="1129" y="643"/>
                  </a:lnTo>
                  <a:lnTo>
                    <a:pt x="1152" y="585"/>
                  </a:lnTo>
                  <a:lnTo>
                    <a:pt x="1177" y="579"/>
                  </a:lnTo>
                  <a:lnTo>
                    <a:pt x="1200" y="549"/>
                  </a:lnTo>
                  <a:lnTo>
                    <a:pt x="1223" y="496"/>
                  </a:lnTo>
                  <a:lnTo>
                    <a:pt x="1235" y="485"/>
                  </a:lnTo>
                  <a:lnTo>
                    <a:pt x="1241" y="467"/>
                  </a:lnTo>
                  <a:lnTo>
                    <a:pt x="1223" y="455"/>
                  </a:lnTo>
                  <a:lnTo>
                    <a:pt x="1230" y="378"/>
                  </a:lnTo>
                  <a:lnTo>
                    <a:pt x="1241" y="361"/>
                  </a:lnTo>
                  <a:lnTo>
                    <a:pt x="1253" y="354"/>
                  </a:lnTo>
                  <a:lnTo>
                    <a:pt x="1395" y="443"/>
                  </a:lnTo>
                  <a:lnTo>
                    <a:pt x="1418" y="455"/>
                  </a:lnTo>
                  <a:lnTo>
                    <a:pt x="1425" y="449"/>
                  </a:lnTo>
                  <a:lnTo>
                    <a:pt x="1443" y="372"/>
                  </a:lnTo>
                  <a:lnTo>
                    <a:pt x="1407" y="295"/>
                  </a:lnTo>
                  <a:lnTo>
                    <a:pt x="1395" y="290"/>
                  </a:lnTo>
                  <a:lnTo>
                    <a:pt x="1383" y="260"/>
                  </a:lnTo>
                  <a:lnTo>
                    <a:pt x="1354" y="272"/>
                  </a:lnTo>
                  <a:lnTo>
                    <a:pt x="1329" y="265"/>
                  </a:lnTo>
                  <a:lnTo>
                    <a:pt x="1306" y="254"/>
                  </a:lnTo>
                  <a:lnTo>
                    <a:pt x="1200" y="290"/>
                  </a:lnTo>
                  <a:lnTo>
                    <a:pt x="1194" y="313"/>
                  </a:lnTo>
                  <a:lnTo>
                    <a:pt x="1152" y="331"/>
                  </a:lnTo>
                  <a:lnTo>
                    <a:pt x="1117" y="325"/>
                  </a:lnTo>
                  <a:lnTo>
                    <a:pt x="1099" y="301"/>
                  </a:lnTo>
                  <a:lnTo>
                    <a:pt x="1081" y="343"/>
                  </a:lnTo>
                  <a:lnTo>
                    <a:pt x="1058" y="354"/>
                  </a:lnTo>
                  <a:lnTo>
                    <a:pt x="1035" y="389"/>
                  </a:lnTo>
                  <a:lnTo>
                    <a:pt x="1005" y="396"/>
                  </a:lnTo>
                  <a:lnTo>
                    <a:pt x="940" y="467"/>
                  </a:lnTo>
                  <a:lnTo>
                    <a:pt x="923" y="478"/>
                  </a:lnTo>
                  <a:lnTo>
                    <a:pt x="910" y="503"/>
                  </a:lnTo>
                  <a:lnTo>
                    <a:pt x="863" y="295"/>
                  </a:lnTo>
                  <a:lnTo>
                    <a:pt x="550" y="36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-0.5%</a:t>
              </a:r>
            </a:p>
          </p:txBody>
        </p:sp>
        <p:sp>
          <p:nvSpPr>
            <p:cNvPr id="19556" name="Freeform 100"/>
            <p:cNvSpPr>
              <a:spLocks/>
            </p:cNvSpPr>
            <p:nvPr/>
          </p:nvSpPr>
          <p:spPr bwMode="auto">
            <a:xfrm>
              <a:off x="4681282" y="4287920"/>
              <a:ext cx="639140" cy="56391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441" y="0"/>
                </a:cxn>
                <a:cxn ang="0">
                  <a:pos x="1435" y="18"/>
                </a:cxn>
                <a:cxn ang="0">
                  <a:pos x="1464" y="36"/>
                </a:cxn>
                <a:cxn ang="0">
                  <a:pos x="1476" y="71"/>
                </a:cxn>
                <a:cxn ang="0">
                  <a:pos x="1471" y="101"/>
                </a:cxn>
                <a:cxn ang="0">
                  <a:pos x="1429" y="137"/>
                </a:cxn>
                <a:cxn ang="0">
                  <a:pos x="1388" y="183"/>
                </a:cxn>
                <a:cxn ang="0">
                  <a:pos x="1382" y="213"/>
                </a:cxn>
                <a:cxn ang="0">
                  <a:pos x="1601" y="195"/>
                </a:cxn>
                <a:cxn ang="0">
                  <a:pos x="1595" y="213"/>
                </a:cxn>
                <a:cxn ang="0">
                  <a:pos x="1601" y="236"/>
                </a:cxn>
                <a:cxn ang="0">
                  <a:pos x="1583" y="272"/>
                </a:cxn>
                <a:cxn ang="0">
                  <a:pos x="1542" y="314"/>
                </a:cxn>
                <a:cxn ang="0">
                  <a:pos x="1530" y="396"/>
                </a:cxn>
                <a:cxn ang="0">
                  <a:pos x="1482" y="449"/>
                </a:cxn>
                <a:cxn ang="0">
                  <a:pos x="1494" y="497"/>
                </a:cxn>
                <a:cxn ang="0">
                  <a:pos x="1494" y="573"/>
                </a:cxn>
                <a:cxn ang="0">
                  <a:pos x="1482" y="573"/>
                </a:cxn>
                <a:cxn ang="0">
                  <a:pos x="1441" y="609"/>
                </a:cxn>
                <a:cxn ang="0">
                  <a:pos x="1441" y="632"/>
                </a:cxn>
                <a:cxn ang="0">
                  <a:pos x="1376" y="685"/>
                </a:cxn>
                <a:cxn ang="0">
                  <a:pos x="1352" y="751"/>
                </a:cxn>
                <a:cxn ang="0">
                  <a:pos x="1358" y="809"/>
                </a:cxn>
                <a:cxn ang="0">
                  <a:pos x="1352" y="851"/>
                </a:cxn>
                <a:cxn ang="0">
                  <a:pos x="1294" y="887"/>
                </a:cxn>
                <a:cxn ang="0">
                  <a:pos x="1253" y="946"/>
                </a:cxn>
                <a:cxn ang="0">
                  <a:pos x="1235" y="963"/>
                </a:cxn>
                <a:cxn ang="0">
                  <a:pos x="1235" y="1017"/>
                </a:cxn>
                <a:cxn ang="0">
                  <a:pos x="1205" y="1052"/>
                </a:cxn>
                <a:cxn ang="0">
                  <a:pos x="1205" y="1093"/>
                </a:cxn>
                <a:cxn ang="0">
                  <a:pos x="1182" y="1146"/>
                </a:cxn>
                <a:cxn ang="0">
                  <a:pos x="1152" y="1205"/>
                </a:cxn>
                <a:cxn ang="0">
                  <a:pos x="1164" y="1265"/>
                </a:cxn>
                <a:cxn ang="0">
                  <a:pos x="1193" y="1294"/>
                </a:cxn>
                <a:cxn ang="0">
                  <a:pos x="1199" y="1336"/>
                </a:cxn>
                <a:cxn ang="0">
                  <a:pos x="1210" y="1347"/>
                </a:cxn>
                <a:cxn ang="0">
                  <a:pos x="1210" y="1365"/>
                </a:cxn>
                <a:cxn ang="0">
                  <a:pos x="1193" y="1377"/>
                </a:cxn>
                <a:cxn ang="0">
                  <a:pos x="1182" y="1412"/>
                </a:cxn>
                <a:cxn ang="0">
                  <a:pos x="1187" y="1436"/>
                </a:cxn>
                <a:cxn ang="0">
                  <a:pos x="213" y="1466"/>
                </a:cxn>
                <a:cxn ang="0">
                  <a:pos x="206" y="1247"/>
                </a:cxn>
                <a:cxn ang="0">
                  <a:pos x="160" y="1235"/>
                </a:cxn>
                <a:cxn ang="0">
                  <a:pos x="112" y="1253"/>
                </a:cxn>
                <a:cxn ang="0">
                  <a:pos x="100" y="1253"/>
                </a:cxn>
                <a:cxn ang="0">
                  <a:pos x="53" y="1212"/>
                </a:cxn>
                <a:cxn ang="0">
                  <a:pos x="59" y="497"/>
                </a:cxn>
                <a:cxn ang="0">
                  <a:pos x="0" y="60"/>
                </a:cxn>
              </a:cxnLst>
              <a:rect l="0" t="0" r="r" b="b"/>
              <a:pathLst>
                <a:path w="1601" h="1466">
                  <a:moveTo>
                    <a:pt x="0" y="60"/>
                  </a:moveTo>
                  <a:lnTo>
                    <a:pt x="1441" y="0"/>
                  </a:lnTo>
                  <a:lnTo>
                    <a:pt x="1435" y="18"/>
                  </a:lnTo>
                  <a:lnTo>
                    <a:pt x="1464" y="36"/>
                  </a:lnTo>
                  <a:lnTo>
                    <a:pt x="1476" y="71"/>
                  </a:lnTo>
                  <a:lnTo>
                    <a:pt x="1471" y="101"/>
                  </a:lnTo>
                  <a:lnTo>
                    <a:pt x="1429" y="137"/>
                  </a:lnTo>
                  <a:lnTo>
                    <a:pt x="1388" y="183"/>
                  </a:lnTo>
                  <a:lnTo>
                    <a:pt x="1382" y="213"/>
                  </a:lnTo>
                  <a:lnTo>
                    <a:pt x="1601" y="195"/>
                  </a:lnTo>
                  <a:lnTo>
                    <a:pt x="1595" y="213"/>
                  </a:lnTo>
                  <a:lnTo>
                    <a:pt x="1601" y="236"/>
                  </a:lnTo>
                  <a:lnTo>
                    <a:pt x="1583" y="272"/>
                  </a:lnTo>
                  <a:lnTo>
                    <a:pt x="1542" y="314"/>
                  </a:lnTo>
                  <a:lnTo>
                    <a:pt x="1530" y="396"/>
                  </a:lnTo>
                  <a:lnTo>
                    <a:pt x="1482" y="449"/>
                  </a:lnTo>
                  <a:lnTo>
                    <a:pt x="1494" y="497"/>
                  </a:lnTo>
                  <a:lnTo>
                    <a:pt x="1494" y="573"/>
                  </a:lnTo>
                  <a:lnTo>
                    <a:pt x="1482" y="573"/>
                  </a:lnTo>
                  <a:lnTo>
                    <a:pt x="1441" y="609"/>
                  </a:lnTo>
                  <a:lnTo>
                    <a:pt x="1441" y="632"/>
                  </a:lnTo>
                  <a:lnTo>
                    <a:pt x="1376" y="685"/>
                  </a:lnTo>
                  <a:lnTo>
                    <a:pt x="1352" y="751"/>
                  </a:lnTo>
                  <a:lnTo>
                    <a:pt x="1358" y="809"/>
                  </a:lnTo>
                  <a:lnTo>
                    <a:pt x="1352" y="851"/>
                  </a:lnTo>
                  <a:lnTo>
                    <a:pt x="1294" y="887"/>
                  </a:lnTo>
                  <a:lnTo>
                    <a:pt x="1253" y="946"/>
                  </a:lnTo>
                  <a:lnTo>
                    <a:pt x="1235" y="963"/>
                  </a:lnTo>
                  <a:lnTo>
                    <a:pt x="1235" y="1017"/>
                  </a:lnTo>
                  <a:lnTo>
                    <a:pt x="1205" y="1052"/>
                  </a:lnTo>
                  <a:lnTo>
                    <a:pt x="1205" y="1093"/>
                  </a:lnTo>
                  <a:lnTo>
                    <a:pt x="1182" y="1146"/>
                  </a:lnTo>
                  <a:lnTo>
                    <a:pt x="1152" y="1205"/>
                  </a:lnTo>
                  <a:lnTo>
                    <a:pt x="1164" y="1265"/>
                  </a:lnTo>
                  <a:lnTo>
                    <a:pt x="1193" y="1294"/>
                  </a:lnTo>
                  <a:lnTo>
                    <a:pt x="1199" y="1336"/>
                  </a:lnTo>
                  <a:lnTo>
                    <a:pt x="1210" y="1347"/>
                  </a:lnTo>
                  <a:lnTo>
                    <a:pt x="1210" y="1365"/>
                  </a:lnTo>
                  <a:lnTo>
                    <a:pt x="1193" y="1377"/>
                  </a:lnTo>
                  <a:lnTo>
                    <a:pt x="1182" y="1412"/>
                  </a:lnTo>
                  <a:lnTo>
                    <a:pt x="1187" y="1436"/>
                  </a:lnTo>
                  <a:lnTo>
                    <a:pt x="213" y="1466"/>
                  </a:lnTo>
                  <a:lnTo>
                    <a:pt x="206" y="1247"/>
                  </a:lnTo>
                  <a:lnTo>
                    <a:pt x="160" y="1235"/>
                  </a:lnTo>
                  <a:lnTo>
                    <a:pt x="112" y="1253"/>
                  </a:lnTo>
                  <a:lnTo>
                    <a:pt x="100" y="1253"/>
                  </a:lnTo>
                  <a:lnTo>
                    <a:pt x="53" y="1212"/>
                  </a:lnTo>
                  <a:lnTo>
                    <a:pt x="59" y="497"/>
                  </a:lnTo>
                  <a:lnTo>
                    <a:pt x="0" y="6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0.3%</a:t>
              </a:r>
            </a:p>
          </p:txBody>
        </p:sp>
        <p:sp>
          <p:nvSpPr>
            <p:cNvPr id="19615" name="Freeform 159"/>
            <p:cNvSpPr>
              <a:spLocks/>
            </p:cNvSpPr>
            <p:nvPr/>
          </p:nvSpPr>
          <p:spPr bwMode="auto">
            <a:xfrm>
              <a:off x="2204164" y="3257554"/>
              <a:ext cx="722192" cy="866761"/>
            </a:xfrm>
            <a:custGeom>
              <a:avLst/>
              <a:gdLst/>
              <a:ahLst/>
              <a:cxnLst>
                <a:cxn ang="0">
                  <a:pos x="1595" y="2256"/>
                </a:cxn>
                <a:cxn ang="0">
                  <a:pos x="1814" y="644"/>
                </a:cxn>
                <a:cxn ang="0">
                  <a:pos x="1216" y="549"/>
                </a:cxn>
                <a:cxn ang="0">
                  <a:pos x="1282" y="160"/>
                </a:cxn>
                <a:cxn ang="0">
                  <a:pos x="389" y="0"/>
                </a:cxn>
                <a:cxn ang="0">
                  <a:pos x="0" y="2002"/>
                </a:cxn>
                <a:cxn ang="0">
                  <a:pos x="0" y="2008"/>
                </a:cxn>
                <a:cxn ang="0">
                  <a:pos x="1595" y="2256"/>
                </a:cxn>
              </a:cxnLst>
              <a:rect l="0" t="0" r="r" b="b"/>
              <a:pathLst>
                <a:path w="1814" h="2256">
                  <a:moveTo>
                    <a:pt x="1595" y="2256"/>
                  </a:moveTo>
                  <a:lnTo>
                    <a:pt x="1814" y="644"/>
                  </a:lnTo>
                  <a:lnTo>
                    <a:pt x="1216" y="549"/>
                  </a:lnTo>
                  <a:lnTo>
                    <a:pt x="1282" y="160"/>
                  </a:lnTo>
                  <a:lnTo>
                    <a:pt x="389" y="0"/>
                  </a:lnTo>
                  <a:lnTo>
                    <a:pt x="0" y="2002"/>
                  </a:lnTo>
                  <a:lnTo>
                    <a:pt x="0" y="2008"/>
                  </a:lnTo>
                  <a:lnTo>
                    <a:pt x="1595" y="2256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2.0%</a:t>
              </a:r>
            </a:p>
          </p:txBody>
        </p:sp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7064518" y="2634461"/>
              <a:ext cx="222675" cy="39218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" y="171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30" y="219"/>
                </a:cxn>
                <a:cxn ang="0">
                  <a:pos x="77" y="336"/>
                </a:cxn>
                <a:cxn ang="0">
                  <a:pos x="89" y="420"/>
                </a:cxn>
                <a:cxn ang="0">
                  <a:pos x="71" y="466"/>
                </a:cxn>
                <a:cxn ang="0">
                  <a:pos x="77" y="508"/>
                </a:cxn>
                <a:cxn ang="0">
                  <a:pos x="124" y="620"/>
                </a:cxn>
                <a:cxn ang="0">
                  <a:pos x="119" y="673"/>
                </a:cxn>
                <a:cxn ang="0">
                  <a:pos x="130" y="691"/>
                </a:cxn>
                <a:cxn ang="0">
                  <a:pos x="136" y="691"/>
                </a:cxn>
                <a:cxn ang="0">
                  <a:pos x="136" y="679"/>
                </a:cxn>
                <a:cxn ang="0">
                  <a:pos x="154" y="673"/>
                </a:cxn>
                <a:cxn ang="0">
                  <a:pos x="183" y="727"/>
                </a:cxn>
                <a:cxn ang="0">
                  <a:pos x="201" y="826"/>
                </a:cxn>
                <a:cxn ang="0">
                  <a:pos x="201" y="880"/>
                </a:cxn>
                <a:cxn ang="0">
                  <a:pos x="225" y="951"/>
                </a:cxn>
                <a:cxn ang="0">
                  <a:pos x="254" y="1016"/>
                </a:cxn>
                <a:cxn ang="0">
                  <a:pos x="472" y="963"/>
                </a:cxn>
                <a:cxn ang="0">
                  <a:pos x="467" y="945"/>
                </a:cxn>
                <a:cxn ang="0">
                  <a:pos x="443" y="922"/>
                </a:cxn>
                <a:cxn ang="0">
                  <a:pos x="443" y="880"/>
                </a:cxn>
                <a:cxn ang="0">
                  <a:pos x="455" y="862"/>
                </a:cxn>
                <a:cxn ang="0">
                  <a:pos x="443" y="826"/>
                </a:cxn>
                <a:cxn ang="0">
                  <a:pos x="426" y="661"/>
                </a:cxn>
                <a:cxn ang="0">
                  <a:pos x="426" y="608"/>
                </a:cxn>
                <a:cxn ang="0">
                  <a:pos x="449" y="519"/>
                </a:cxn>
                <a:cxn ang="0">
                  <a:pos x="461" y="455"/>
                </a:cxn>
                <a:cxn ang="0">
                  <a:pos x="467" y="407"/>
                </a:cxn>
                <a:cxn ang="0">
                  <a:pos x="449" y="372"/>
                </a:cxn>
                <a:cxn ang="0">
                  <a:pos x="449" y="336"/>
                </a:cxn>
                <a:cxn ang="0">
                  <a:pos x="461" y="313"/>
                </a:cxn>
                <a:cxn ang="0">
                  <a:pos x="526" y="260"/>
                </a:cxn>
                <a:cxn ang="0">
                  <a:pos x="555" y="171"/>
                </a:cxn>
                <a:cxn ang="0">
                  <a:pos x="526" y="118"/>
                </a:cxn>
                <a:cxn ang="0">
                  <a:pos x="520" y="95"/>
                </a:cxn>
                <a:cxn ang="0">
                  <a:pos x="532" y="77"/>
                </a:cxn>
                <a:cxn ang="0">
                  <a:pos x="526" y="59"/>
                </a:cxn>
                <a:cxn ang="0">
                  <a:pos x="514" y="0"/>
                </a:cxn>
                <a:cxn ang="0">
                  <a:pos x="0" y="130"/>
                </a:cxn>
              </a:cxnLst>
              <a:rect l="0" t="0" r="r" b="b"/>
              <a:pathLst>
                <a:path w="555" h="1016">
                  <a:moveTo>
                    <a:pt x="0" y="130"/>
                  </a:moveTo>
                  <a:lnTo>
                    <a:pt x="18" y="171"/>
                  </a:lnTo>
                  <a:lnTo>
                    <a:pt x="12" y="189"/>
                  </a:lnTo>
                  <a:lnTo>
                    <a:pt x="23" y="207"/>
                  </a:lnTo>
                  <a:lnTo>
                    <a:pt x="30" y="219"/>
                  </a:lnTo>
                  <a:lnTo>
                    <a:pt x="77" y="336"/>
                  </a:lnTo>
                  <a:lnTo>
                    <a:pt x="89" y="420"/>
                  </a:lnTo>
                  <a:lnTo>
                    <a:pt x="71" y="466"/>
                  </a:lnTo>
                  <a:lnTo>
                    <a:pt x="77" y="508"/>
                  </a:lnTo>
                  <a:lnTo>
                    <a:pt x="124" y="620"/>
                  </a:lnTo>
                  <a:lnTo>
                    <a:pt x="119" y="673"/>
                  </a:lnTo>
                  <a:lnTo>
                    <a:pt x="130" y="691"/>
                  </a:lnTo>
                  <a:lnTo>
                    <a:pt x="136" y="691"/>
                  </a:lnTo>
                  <a:lnTo>
                    <a:pt x="136" y="679"/>
                  </a:lnTo>
                  <a:lnTo>
                    <a:pt x="154" y="673"/>
                  </a:lnTo>
                  <a:lnTo>
                    <a:pt x="183" y="727"/>
                  </a:lnTo>
                  <a:lnTo>
                    <a:pt x="201" y="826"/>
                  </a:lnTo>
                  <a:lnTo>
                    <a:pt x="201" y="880"/>
                  </a:lnTo>
                  <a:lnTo>
                    <a:pt x="225" y="951"/>
                  </a:lnTo>
                  <a:lnTo>
                    <a:pt x="254" y="1016"/>
                  </a:lnTo>
                  <a:lnTo>
                    <a:pt x="472" y="963"/>
                  </a:lnTo>
                  <a:lnTo>
                    <a:pt x="467" y="945"/>
                  </a:lnTo>
                  <a:lnTo>
                    <a:pt x="443" y="922"/>
                  </a:lnTo>
                  <a:lnTo>
                    <a:pt x="443" y="880"/>
                  </a:lnTo>
                  <a:lnTo>
                    <a:pt x="455" y="862"/>
                  </a:lnTo>
                  <a:lnTo>
                    <a:pt x="443" y="826"/>
                  </a:lnTo>
                  <a:lnTo>
                    <a:pt x="426" y="661"/>
                  </a:lnTo>
                  <a:lnTo>
                    <a:pt x="426" y="608"/>
                  </a:lnTo>
                  <a:lnTo>
                    <a:pt x="449" y="519"/>
                  </a:lnTo>
                  <a:lnTo>
                    <a:pt x="461" y="455"/>
                  </a:lnTo>
                  <a:lnTo>
                    <a:pt x="467" y="407"/>
                  </a:lnTo>
                  <a:lnTo>
                    <a:pt x="449" y="372"/>
                  </a:lnTo>
                  <a:lnTo>
                    <a:pt x="449" y="336"/>
                  </a:lnTo>
                  <a:lnTo>
                    <a:pt x="461" y="313"/>
                  </a:lnTo>
                  <a:lnTo>
                    <a:pt x="526" y="260"/>
                  </a:lnTo>
                  <a:lnTo>
                    <a:pt x="555" y="171"/>
                  </a:lnTo>
                  <a:lnTo>
                    <a:pt x="526" y="118"/>
                  </a:lnTo>
                  <a:lnTo>
                    <a:pt x="520" y="95"/>
                  </a:lnTo>
                  <a:lnTo>
                    <a:pt x="532" y="77"/>
                  </a:lnTo>
                  <a:lnTo>
                    <a:pt x="526" y="59"/>
                  </a:lnTo>
                  <a:lnTo>
                    <a:pt x="514" y="0"/>
                  </a:lnTo>
                  <a:lnTo>
                    <a:pt x="0" y="13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46" name="Freeform 90"/>
            <p:cNvSpPr>
              <a:spLocks/>
            </p:cNvSpPr>
            <p:nvPr/>
          </p:nvSpPr>
          <p:spPr bwMode="auto">
            <a:xfrm>
              <a:off x="7364226" y="3082345"/>
              <a:ext cx="109533" cy="1195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44" name="Freeform 88"/>
            <p:cNvSpPr>
              <a:spLocks/>
            </p:cNvSpPr>
            <p:nvPr/>
          </p:nvSpPr>
          <p:spPr bwMode="auto">
            <a:xfrm>
              <a:off x="7165624" y="2936146"/>
              <a:ext cx="426093" cy="212338"/>
            </a:xfrm>
            <a:custGeom>
              <a:avLst/>
              <a:gdLst/>
              <a:ahLst/>
              <a:cxnLst>
                <a:cxn ang="0">
                  <a:pos x="218" y="178"/>
                </a:cxn>
                <a:cxn ang="0">
                  <a:pos x="567" y="89"/>
                </a:cxn>
                <a:cxn ang="0">
                  <a:pos x="585" y="89"/>
                </a:cxn>
                <a:cxn ang="0">
                  <a:pos x="585" y="54"/>
                </a:cxn>
                <a:cxn ang="0">
                  <a:pos x="638" y="6"/>
                </a:cxn>
                <a:cxn ang="0">
                  <a:pos x="679" y="13"/>
                </a:cxn>
                <a:cxn ang="0">
                  <a:pos x="733" y="89"/>
                </a:cxn>
                <a:cxn ang="0">
                  <a:pos x="738" y="119"/>
                </a:cxn>
                <a:cxn ang="0">
                  <a:pos x="703" y="166"/>
                </a:cxn>
                <a:cxn ang="0">
                  <a:pos x="692" y="236"/>
                </a:cxn>
                <a:cxn ang="0">
                  <a:pos x="774" y="254"/>
                </a:cxn>
                <a:cxn ang="0">
                  <a:pos x="857" y="355"/>
                </a:cxn>
                <a:cxn ang="0">
                  <a:pos x="958" y="396"/>
                </a:cxn>
                <a:cxn ang="0">
                  <a:pos x="1022" y="332"/>
                </a:cxn>
                <a:cxn ang="0">
                  <a:pos x="981" y="296"/>
                </a:cxn>
                <a:cxn ang="0">
                  <a:pos x="945" y="254"/>
                </a:cxn>
                <a:cxn ang="0">
                  <a:pos x="987" y="261"/>
                </a:cxn>
                <a:cxn ang="0">
                  <a:pos x="1063" y="396"/>
                </a:cxn>
                <a:cxn ang="0">
                  <a:pos x="1034" y="408"/>
                </a:cxn>
                <a:cxn ang="0">
                  <a:pos x="951" y="456"/>
                </a:cxn>
                <a:cxn ang="0">
                  <a:pos x="875" y="503"/>
                </a:cxn>
                <a:cxn ang="0">
                  <a:pos x="875" y="479"/>
                </a:cxn>
                <a:cxn ang="0">
                  <a:pos x="851" y="444"/>
                </a:cxn>
                <a:cxn ang="0">
                  <a:pos x="786" y="538"/>
                </a:cxn>
                <a:cxn ang="0">
                  <a:pos x="756" y="520"/>
                </a:cxn>
                <a:cxn ang="0">
                  <a:pos x="738" y="508"/>
                </a:cxn>
                <a:cxn ang="0">
                  <a:pos x="709" y="485"/>
                </a:cxn>
                <a:cxn ang="0">
                  <a:pos x="656" y="461"/>
                </a:cxn>
                <a:cxn ang="0">
                  <a:pos x="621" y="414"/>
                </a:cxn>
                <a:cxn ang="0">
                  <a:pos x="497" y="403"/>
                </a:cxn>
                <a:cxn ang="0">
                  <a:pos x="218" y="491"/>
                </a:cxn>
                <a:cxn ang="0">
                  <a:pos x="195" y="474"/>
                </a:cxn>
                <a:cxn ang="0">
                  <a:pos x="0" y="508"/>
                </a:cxn>
              </a:cxnLst>
              <a:rect l="0" t="0" r="r" b="b"/>
              <a:pathLst>
                <a:path w="1063" h="550">
                  <a:moveTo>
                    <a:pt x="0" y="231"/>
                  </a:moveTo>
                  <a:lnTo>
                    <a:pt x="218" y="178"/>
                  </a:lnTo>
                  <a:lnTo>
                    <a:pt x="561" y="101"/>
                  </a:lnTo>
                  <a:lnTo>
                    <a:pt x="567" y="89"/>
                  </a:lnTo>
                  <a:lnTo>
                    <a:pt x="579" y="84"/>
                  </a:lnTo>
                  <a:lnTo>
                    <a:pt x="585" y="89"/>
                  </a:lnTo>
                  <a:lnTo>
                    <a:pt x="591" y="84"/>
                  </a:lnTo>
                  <a:lnTo>
                    <a:pt x="585" y="54"/>
                  </a:lnTo>
                  <a:lnTo>
                    <a:pt x="614" y="48"/>
                  </a:lnTo>
                  <a:lnTo>
                    <a:pt x="638" y="6"/>
                  </a:lnTo>
                  <a:lnTo>
                    <a:pt x="662" y="0"/>
                  </a:lnTo>
                  <a:lnTo>
                    <a:pt x="679" y="13"/>
                  </a:lnTo>
                  <a:lnTo>
                    <a:pt x="697" y="59"/>
                  </a:lnTo>
                  <a:lnTo>
                    <a:pt x="733" y="89"/>
                  </a:lnTo>
                  <a:lnTo>
                    <a:pt x="745" y="107"/>
                  </a:lnTo>
                  <a:lnTo>
                    <a:pt x="738" y="119"/>
                  </a:lnTo>
                  <a:lnTo>
                    <a:pt x="720" y="130"/>
                  </a:lnTo>
                  <a:lnTo>
                    <a:pt x="703" y="166"/>
                  </a:lnTo>
                  <a:lnTo>
                    <a:pt x="685" y="213"/>
                  </a:lnTo>
                  <a:lnTo>
                    <a:pt x="692" y="236"/>
                  </a:lnTo>
                  <a:lnTo>
                    <a:pt x="733" y="236"/>
                  </a:lnTo>
                  <a:lnTo>
                    <a:pt x="774" y="254"/>
                  </a:lnTo>
                  <a:lnTo>
                    <a:pt x="834" y="320"/>
                  </a:lnTo>
                  <a:lnTo>
                    <a:pt x="857" y="355"/>
                  </a:lnTo>
                  <a:lnTo>
                    <a:pt x="887" y="396"/>
                  </a:lnTo>
                  <a:lnTo>
                    <a:pt x="958" y="396"/>
                  </a:lnTo>
                  <a:lnTo>
                    <a:pt x="999" y="378"/>
                  </a:lnTo>
                  <a:lnTo>
                    <a:pt x="1022" y="332"/>
                  </a:lnTo>
                  <a:lnTo>
                    <a:pt x="1010" y="320"/>
                  </a:lnTo>
                  <a:lnTo>
                    <a:pt x="981" y="296"/>
                  </a:lnTo>
                  <a:lnTo>
                    <a:pt x="945" y="279"/>
                  </a:lnTo>
                  <a:lnTo>
                    <a:pt x="945" y="254"/>
                  </a:lnTo>
                  <a:lnTo>
                    <a:pt x="975" y="261"/>
                  </a:lnTo>
                  <a:lnTo>
                    <a:pt x="987" y="261"/>
                  </a:lnTo>
                  <a:lnTo>
                    <a:pt x="1040" y="332"/>
                  </a:lnTo>
                  <a:lnTo>
                    <a:pt x="1063" y="396"/>
                  </a:lnTo>
                  <a:lnTo>
                    <a:pt x="1063" y="432"/>
                  </a:lnTo>
                  <a:lnTo>
                    <a:pt x="1034" y="408"/>
                  </a:lnTo>
                  <a:lnTo>
                    <a:pt x="999" y="438"/>
                  </a:lnTo>
                  <a:lnTo>
                    <a:pt x="951" y="456"/>
                  </a:lnTo>
                  <a:lnTo>
                    <a:pt x="898" y="503"/>
                  </a:lnTo>
                  <a:lnTo>
                    <a:pt x="875" y="503"/>
                  </a:lnTo>
                  <a:lnTo>
                    <a:pt x="869" y="497"/>
                  </a:lnTo>
                  <a:lnTo>
                    <a:pt x="875" y="479"/>
                  </a:lnTo>
                  <a:lnTo>
                    <a:pt x="862" y="444"/>
                  </a:lnTo>
                  <a:lnTo>
                    <a:pt x="851" y="444"/>
                  </a:lnTo>
                  <a:lnTo>
                    <a:pt x="821" y="491"/>
                  </a:lnTo>
                  <a:lnTo>
                    <a:pt x="786" y="538"/>
                  </a:lnTo>
                  <a:lnTo>
                    <a:pt x="774" y="550"/>
                  </a:lnTo>
                  <a:lnTo>
                    <a:pt x="756" y="520"/>
                  </a:lnTo>
                  <a:lnTo>
                    <a:pt x="750" y="515"/>
                  </a:lnTo>
                  <a:lnTo>
                    <a:pt x="738" y="508"/>
                  </a:lnTo>
                  <a:lnTo>
                    <a:pt x="733" y="503"/>
                  </a:lnTo>
                  <a:lnTo>
                    <a:pt x="709" y="485"/>
                  </a:lnTo>
                  <a:lnTo>
                    <a:pt x="709" y="479"/>
                  </a:lnTo>
                  <a:lnTo>
                    <a:pt x="656" y="461"/>
                  </a:lnTo>
                  <a:lnTo>
                    <a:pt x="638" y="420"/>
                  </a:lnTo>
                  <a:lnTo>
                    <a:pt x="621" y="414"/>
                  </a:lnTo>
                  <a:lnTo>
                    <a:pt x="609" y="378"/>
                  </a:lnTo>
                  <a:lnTo>
                    <a:pt x="497" y="403"/>
                  </a:lnTo>
                  <a:lnTo>
                    <a:pt x="225" y="479"/>
                  </a:lnTo>
                  <a:lnTo>
                    <a:pt x="218" y="491"/>
                  </a:lnTo>
                  <a:lnTo>
                    <a:pt x="213" y="497"/>
                  </a:lnTo>
                  <a:lnTo>
                    <a:pt x="195" y="474"/>
                  </a:lnTo>
                  <a:lnTo>
                    <a:pt x="12" y="520"/>
                  </a:lnTo>
                  <a:lnTo>
                    <a:pt x="0" y="508"/>
                  </a:lnTo>
                  <a:lnTo>
                    <a:pt x="0" y="23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38" name="Freeform 82"/>
            <p:cNvSpPr>
              <a:spLocks/>
            </p:cNvSpPr>
            <p:nvPr/>
          </p:nvSpPr>
          <p:spPr bwMode="auto">
            <a:xfrm>
              <a:off x="6976650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40" name="Freeform 84"/>
            <p:cNvSpPr>
              <a:spLocks/>
            </p:cNvSpPr>
            <p:nvPr/>
          </p:nvSpPr>
          <p:spPr bwMode="auto">
            <a:xfrm>
              <a:off x="7017055" y="3273798"/>
              <a:ext cx="174530" cy="380586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8" y="744"/>
                </a:cxn>
                <a:cxn ang="0">
                  <a:pos x="59" y="809"/>
                </a:cxn>
                <a:cxn ang="0">
                  <a:pos x="154" y="868"/>
                </a:cxn>
                <a:cxn ang="0">
                  <a:pos x="231" y="886"/>
                </a:cxn>
                <a:cxn ang="0">
                  <a:pos x="249" y="939"/>
                </a:cxn>
                <a:cxn ang="0">
                  <a:pos x="266" y="986"/>
                </a:cxn>
                <a:cxn ang="0">
                  <a:pos x="307" y="915"/>
                </a:cxn>
                <a:cxn ang="0">
                  <a:pos x="343" y="815"/>
                </a:cxn>
                <a:cxn ang="0">
                  <a:pos x="408" y="708"/>
                </a:cxn>
                <a:cxn ang="0">
                  <a:pos x="444" y="608"/>
                </a:cxn>
                <a:cxn ang="0">
                  <a:pos x="431" y="449"/>
                </a:cxn>
                <a:cxn ang="0">
                  <a:pos x="403" y="307"/>
                </a:cxn>
                <a:cxn ang="0">
                  <a:pos x="337" y="330"/>
                </a:cxn>
                <a:cxn ang="0">
                  <a:pos x="319" y="319"/>
                </a:cxn>
                <a:cxn ang="0">
                  <a:pos x="296" y="325"/>
                </a:cxn>
                <a:cxn ang="0">
                  <a:pos x="319" y="254"/>
                </a:cxn>
                <a:cxn ang="0">
                  <a:pos x="349" y="242"/>
                </a:cxn>
                <a:cxn ang="0">
                  <a:pos x="355" y="171"/>
                </a:cxn>
                <a:cxn ang="0">
                  <a:pos x="385" y="136"/>
                </a:cxn>
                <a:cxn ang="0">
                  <a:pos x="107" y="0"/>
                </a:cxn>
                <a:cxn ang="0">
                  <a:pos x="66" y="48"/>
                </a:cxn>
                <a:cxn ang="0">
                  <a:pos x="53" y="124"/>
                </a:cxn>
                <a:cxn ang="0">
                  <a:pos x="12" y="171"/>
                </a:cxn>
                <a:cxn ang="0">
                  <a:pos x="36" y="206"/>
                </a:cxn>
                <a:cxn ang="0">
                  <a:pos x="18" y="259"/>
                </a:cxn>
                <a:cxn ang="0">
                  <a:pos x="30" y="337"/>
                </a:cxn>
                <a:cxn ang="0">
                  <a:pos x="83" y="396"/>
                </a:cxn>
                <a:cxn ang="0">
                  <a:pos x="130" y="419"/>
                </a:cxn>
                <a:cxn ang="0">
                  <a:pos x="165" y="443"/>
                </a:cxn>
                <a:cxn ang="0">
                  <a:pos x="207" y="490"/>
                </a:cxn>
                <a:cxn ang="0">
                  <a:pos x="112" y="567"/>
                </a:cxn>
                <a:cxn ang="0">
                  <a:pos x="23" y="662"/>
                </a:cxn>
              </a:cxnLst>
              <a:rect l="0" t="0" r="r" b="b"/>
              <a:pathLst>
                <a:path w="444" h="986">
                  <a:moveTo>
                    <a:pt x="23" y="662"/>
                  </a:moveTo>
                  <a:lnTo>
                    <a:pt x="0" y="738"/>
                  </a:lnTo>
                  <a:lnTo>
                    <a:pt x="0" y="750"/>
                  </a:lnTo>
                  <a:lnTo>
                    <a:pt x="18" y="744"/>
                  </a:lnTo>
                  <a:lnTo>
                    <a:pt x="36" y="779"/>
                  </a:lnTo>
                  <a:lnTo>
                    <a:pt x="59" y="809"/>
                  </a:lnTo>
                  <a:lnTo>
                    <a:pt x="83" y="832"/>
                  </a:lnTo>
                  <a:lnTo>
                    <a:pt x="154" y="868"/>
                  </a:lnTo>
                  <a:lnTo>
                    <a:pt x="178" y="880"/>
                  </a:lnTo>
                  <a:lnTo>
                    <a:pt x="231" y="886"/>
                  </a:lnTo>
                  <a:lnTo>
                    <a:pt x="249" y="892"/>
                  </a:lnTo>
                  <a:lnTo>
                    <a:pt x="249" y="939"/>
                  </a:lnTo>
                  <a:lnTo>
                    <a:pt x="249" y="969"/>
                  </a:lnTo>
                  <a:lnTo>
                    <a:pt x="266" y="986"/>
                  </a:lnTo>
                  <a:lnTo>
                    <a:pt x="284" y="963"/>
                  </a:lnTo>
                  <a:lnTo>
                    <a:pt x="307" y="915"/>
                  </a:lnTo>
                  <a:lnTo>
                    <a:pt x="307" y="874"/>
                  </a:lnTo>
                  <a:lnTo>
                    <a:pt x="343" y="815"/>
                  </a:lnTo>
                  <a:lnTo>
                    <a:pt x="360" y="768"/>
                  </a:lnTo>
                  <a:lnTo>
                    <a:pt x="408" y="708"/>
                  </a:lnTo>
                  <a:lnTo>
                    <a:pt x="426" y="656"/>
                  </a:lnTo>
                  <a:lnTo>
                    <a:pt x="444" y="608"/>
                  </a:lnTo>
                  <a:lnTo>
                    <a:pt x="444" y="579"/>
                  </a:lnTo>
                  <a:lnTo>
                    <a:pt x="431" y="449"/>
                  </a:lnTo>
                  <a:lnTo>
                    <a:pt x="419" y="342"/>
                  </a:lnTo>
                  <a:lnTo>
                    <a:pt x="403" y="307"/>
                  </a:lnTo>
                  <a:lnTo>
                    <a:pt x="355" y="319"/>
                  </a:lnTo>
                  <a:lnTo>
                    <a:pt x="337" y="330"/>
                  </a:lnTo>
                  <a:lnTo>
                    <a:pt x="325" y="325"/>
                  </a:lnTo>
                  <a:lnTo>
                    <a:pt x="319" y="319"/>
                  </a:lnTo>
                  <a:lnTo>
                    <a:pt x="307" y="325"/>
                  </a:lnTo>
                  <a:lnTo>
                    <a:pt x="296" y="325"/>
                  </a:lnTo>
                  <a:lnTo>
                    <a:pt x="296" y="307"/>
                  </a:lnTo>
                  <a:lnTo>
                    <a:pt x="319" y="254"/>
                  </a:lnTo>
                  <a:lnTo>
                    <a:pt x="337" y="248"/>
                  </a:lnTo>
                  <a:lnTo>
                    <a:pt x="349" y="242"/>
                  </a:lnTo>
                  <a:lnTo>
                    <a:pt x="349" y="201"/>
                  </a:lnTo>
                  <a:lnTo>
                    <a:pt x="355" y="171"/>
                  </a:lnTo>
                  <a:lnTo>
                    <a:pt x="367" y="153"/>
                  </a:lnTo>
                  <a:lnTo>
                    <a:pt x="385" y="136"/>
                  </a:lnTo>
                  <a:lnTo>
                    <a:pt x="367" y="94"/>
                  </a:lnTo>
                  <a:lnTo>
                    <a:pt x="107" y="0"/>
                  </a:lnTo>
                  <a:lnTo>
                    <a:pt x="89" y="12"/>
                  </a:lnTo>
                  <a:lnTo>
                    <a:pt x="66" y="48"/>
                  </a:lnTo>
                  <a:lnTo>
                    <a:pt x="66" y="65"/>
                  </a:lnTo>
                  <a:lnTo>
                    <a:pt x="53" y="124"/>
                  </a:lnTo>
                  <a:lnTo>
                    <a:pt x="18" y="160"/>
                  </a:lnTo>
                  <a:lnTo>
                    <a:pt x="12" y="171"/>
                  </a:lnTo>
                  <a:lnTo>
                    <a:pt x="12" y="183"/>
                  </a:lnTo>
                  <a:lnTo>
                    <a:pt x="36" y="206"/>
                  </a:lnTo>
                  <a:lnTo>
                    <a:pt x="41" y="248"/>
                  </a:lnTo>
                  <a:lnTo>
                    <a:pt x="18" y="259"/>
                  </a:lnTo>
                  <a:lnTo>
                    <a:pt x="23" y="337"/>
                  </a:lnTo>
                  <a:lnTo>
                    <a:pt x="30" y="337"/>
                  </a:lnTo>
                  <a:lnTo>
                    <a:pt x="71" y="348"/>
                  </a:lnTo>
                  <a:lnTo>
                    <a:pt x="83" y="396"/>
                  </a:lnTo>
                  <a:lnTo>
                    <a:pt x="119" y="401"/>
                  </a:lnTo>
                  <a:lnTo>
                    <a:pt x="130" y="419"/>
                  </a:lnTo>
                  <a:lnTo>
                    <a:pt x="148" y="426"/>
                  </a:lnTo>
                  <a:lnTo>
                    <a:pt x="165" y="443"/>
                  </a:lnTo>
                  <a:lnTo>
                    <a:pt x="213" y="479"/>
                  </a:lnTo>
                  <a:lnTo>
                    <a:pt x="207" y="490"/>
                  </a:lnTo>
                  <a:lnTo>
                    <a:pt x="160" y="520"/>
                  </a:lnTo>
                  <a:lnTo>
                    <a:pt x="112" y="567"/>
                  </a:lnTo>
                  <a:lnTo>
                    <a:pt x="101" y="608"/>
                  </a:lnTo>
                  <a:lnTo>
                    <a:pt x="23" y="66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9536" name="Freeform 80"/>
            <p:cNvSpPr>
              <a:spLocks/>
            </p:cNvSpPr>
            <p:nvPr/>
          </p:nvSpPr>
          <p:spPr bwMode="auto">
            <a:xfrm>
              <a:off x="6531297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5" name="Group 127"/>
            <p:cNvGrpSpPr/>
            <p:nvPr/>
          </p:nvGrpSpPr>
          <p:grpSpPr>
            <a:xfrm>
              <a:off x="2749418" y="5490015"/>
              <a:ext cx="814438" cy="458855"/>
              <a:chOff x="2285999" y="6096000"/>
              <a:chExt cx="1074163" cy="627784"/>
            </a:xfrm>
            <a:solidFill>
              <a:schemeClr val="bg1"/>
            </a:solidFill>
          </p:grpSpPr>
          <p:grpSp>
            <p:nvGrpSpPr>
              <p:cNvPr id="6" name="Group 169"/>
              <p:cNvGrpSpPr/>
              <p:nvPr/>
            </p:nvGrpSpPr>
            <p:grpSpPr>
              <a:xfrm>
                <a:off x="2438400" y="6096000"/>
                <a:ext cx="921762" cy="599777"/>
                <a:chOff x="2731389" y="6406125"/>
                <a:chExt cx="921762" cy="599777"/>
              </a:xfrm>
              <a:grpFill/>
            </p:grpSpPr>
            <p:sp>
              <p:nvSpPr>
                <p:cNvPr id="19557" name="Freeform 101"/>
                <p:cNvSpPr>
                  <a:spLocks/>
                </p:cNvSpPr>
                <p:nvPr/>
              </p:nvSpPr>
              <p:spPr bwMode="auto">
                <a:xfrm>
                  <a:off x="3451121" y="6765992"/>
                  <a:ext cx="202030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58" name="Freeform 102"/>
                <p:cNvSpPr>
                  <a:spLocks/>
                </p:cNvSpPr>
                <p:nvPr/>
              </p:nvSpPr>
              <p:spPr bwMode="auto">
                <a:xfrm>
                  <a:off x="3451120" y="6765985"/>
                  <a:ext cx="202029" cy="239910"/>
                </a:xfrm>
                <a:custGeom>
                  <a:avLst/>
                  <a:gdLst/>
                  <a:ahLst/>
                  <a:cxnLst>
                    <a:cxn ang="0">
                      <a:pos x="0" y="154"/>
                    </a:cxn>
                    <a:cxn ang="0">
                      <a:pos x="41" y="307"/>
                    </a:cxn>
                    <a:cxn ang="0">
                      <a:pos x="41" y="378"/>
                    </a:cxn>
                    <a:cxn ang="0">
                      <a:pos x="154" y="456"/>
                    </a:cxn>
                    <a:cxn ang="0">
                      <a:pos x="189" y="378"/>
                    </a:cxn>
                    <a:cxn ang="0">
                      <a:pos x="384" y="266"/>
                    </a:cxn>
                    <a:cxn ang="0">
                      <a:pos x="307" y="119"/>
                    </a:cxn>
                    <a:cxn ang="0">
                      <a:pos x="76" y="0"/>
                    </a:cxn>
                    <a:cxn ang="0">
                      <a:pos x="76" y="119"/>
                    </a:cxn>
                    <a:cxn ang="0">
                      <a:pos x="0" y="154"/>
                    </a:cxn>
                  </a:cxnLst>
                  <a:rect l="0" t="0" r="r" b="b"/>
                  <a:pathLst>
                    <a:path w="384" h="456">
                      <a:moveTo>
                        <a:pt x="0" y="154"/>
                      </a:moveTo>
                      <a:lnTo>
                        <a:pt x="41" y="307"/>
                      </a:lnTo>
                      <a:lnTo>
                        <a:pt x="41" y="378"/>
                      </a:lnTo>
                      <a:lnTo>
                        <a:pt x="154" y="456"/>
                      </a:lnTo>
                      <a:lnTo>
                        <a:pt x="189" y="378"/>
                      </a:lnTo>
                      <a:lnTo>
                        <a:pt x="384" y="266"/>
                      </a:lnTo>
                      <a:lnTo>
                        <a:pt x="307" y="119"/>
                      </a:lnTo>
                      <a:lnTo>
                        <a:pt x="76" y="0"/>
                      </a:lnTo>
                      <a:lnTo>
                        <a:pt x="76" y="119"/>
                      </a:lnTo>
                      <a:lnTo>
                        <a:pt x="0" y="154"/>
                      </a:ln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59" name="Freeform 103"/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0" name="Freeform 104"/>
                <p:cNvSpPr>
                  <a:spLocks/>
                </p:cNvSpPr>
                <p:nvPr/>
              </p:nvSpPr>
              <p:spPr bwMode="auto">
                <a:xfrm>
                  <a:off x="3350106" y="6627096"/>
                  <a:ext cx="119955" cy="78918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89" y="153"/>
                    </a:cxn>
                    <a:cxn ang="0">
                      <a:pos x="230" y="77"/>
                    </a:cxn>
                    <a:cxn ang="0">
                      <a:pos x="112" y="41"/>
                    </a:cxn>
                    <a:cxn ang="0">
                      <a:pos x="77" y="41"/>
                    </a:cxn>
                    <a:cxn ang="0">
                      <a:pos x="41" y="0"/>
                    </a:cxn>
                    <a:cxn ang="0">
                      <a:pos x="0" y="41"/>
                    </a:cxn>
                    <a:cxn ang="0">
                      <a:pos x="41" y="112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230" h="153">
                      <a:moveTo>
                        <a:pt x="77" y="153"/>
                      </a:moveTo>
                      <a:lnTo>
                        <a:pt x="189" y="153"/>
                      </a:lnTo>
                      <a:lnTo>
                        <a:pt x="230" y="77"/>
                      </a:lnTo>
                      <a:lnTo>
                        <a:pt x="112" y="41"/>
                      </a:lnTo>
                      <a:lnTo>
                        <a:pt x="77" y="41"/>
                      </a:lnTo>
                      <a:lnTo>
                        <a:pt x="41" y="0"/>
                      </a:lnTo>
                      <a:lnTo>
                        <a:pt x="0" y="41"/>
                      </a:lnTo>
                      <a:lnTo>
                        <a:pt x="41" y="112"/>
                      </a:lnTo>
                      <a:lnTo>
                        <a:pt x="77" y="153"/>
                      </a:lnTo>
                    </a:path>
                  </a:pathLst>
                </a:cu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1" name="Freeform 105"/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2" name="Freeform 106"/>
                <p:cNvSpPr>
                  <a:spLocks/>
                </p:cNvSpPr>
                <p:nvPr/>
              </p:nvSpPr>
              <p:spPr bwMode="auto">
                <a:xfrm>
                  <a:off x="3328009" y="6706014"/>
                  <a:ext cx="44194" cy="18941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83" y="0"/>
                    </a:cxn>
                    <a:cxn ang="0">
                      <a:pos x="83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83" h="36">
                      <a:moveTo>
                        <a:pt x="0" y="36"/>
                      </a:moveTo>
                      <a:lnTo>
                        <a:pt x="83" y="0"/>
                      </a:lnTo>
                      <a:lnTo>
                        <a:pt x="83" y="36"/>
                      </a:lnTo>
                      <a:lnTo>
                        <a:pt x="0" y="36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3" name="Freeform 107"/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4" name="Freeform 108"/>
                <p:cNvSpPr>
                  <a:spLocks/>
                </p:cNvSpPr>
                <p:nvPr/>
              </p:nvSpPr>
              <p:spPr bwMode="auto">
                <a:xfrm>
                  <a:off x="3293285" y="6649193"/>
                  <a:ext cx="41037" cy="41037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43" y="1"/>
                    </a:cxn>
                    <a:cxn ang="0">
                      <a:pos x="51" y="3"/>
                    </a:cxn>
                    <a:cxn ang="0">
                      <a:pos x="58" y="6"/>
                    </a:cxn>
                    <a:cxn ang="0">
                      <a:pos x="64" y="11"/>
                    </a:cxn>
                    <a:cxn ang="0">
                      <a:pos x="70" y="16"/>
                    </a:cxn>
                    <a:cxn ang="0">
                      <a:pos x="73" y="22"/>
                    </a:cxn>
                    <a:cxn ang="0">
                      <a:pos x="75" y="29"/>
                    </a:cxn>
                    <a:cxn ang="0">
                      <a:pos x="76" y="35"/>
                    </a:cxn>
                    <a:cxn ang="0">
                      <a:pos x="75" y="42"/>
                    </a:cxn>
                    <a:cxn ang="0">
                      <a:pos x="73" y="50"/>
                    </a:cxn>
                    <a:cxn ang="0">
                      <a:pos x="70" y="56"/>
                    </a:cxn>
                    <a:cxn ang="0">
                      <a:pos x="64" y="63"/>
                    </a:cxn>
                    <a:cxn ang="0">
                      <a:pos x="58" y="68"/>
                    </a:cxn>
                    <a:cxn ang="0">
                      <a:pos x="51" y="73"/>
                    </a:cxn>
                    <a:cxn ang="0">
                      <a:pos x="43" y="76"/>
                    </a:cxn>
                    <a:cxn ang="0">
                      <a:pos x="35" y="76"/>
                    </a:cxn>
                    <a:cxn ang="0">
                      <a:pos x="29" y="76"/>
                    </a:cxn>
                    <a:cxn ang="0">
                      <a:pos x="22" y="73"/>
                    </a:cxn>
                    <a:cxn ang="0">
                      <a:pos x="16" y="68"/>
                    </a:cxn>
                    <a:cxn ang="0">
                      <a:pos x="11" y="63"/>
                    </a:cxn>
                    <a:cxn ang="0">
                      <a:pos x="6" y="56"/>
                    </a:cxn>
                    <a:cxn ang="0">
                      <a:pos x="2" y="50"/>
                    </a:cxn>
                    <a:cxn ang="0">
                      <a:pos x="0" y="42"/>
                    </a:cxn>
                    <a:cxn ang="0">
                      <a:pos x="0" y="35"/>
                    </a:cxn>
                    <a:cxn ang="0">
                      <a:pos x="0" y="29"/>
                    </a:cxn>
                    <a:cxn ang="0">
                      <a:pos x="2" y="22"/>
                    </a:cxn>
                    <a:cxn ang="0">
                      <a:pos x="6" y="16"/>
                    </a:cxn>
                    <a:cxn ang="0">
                      <a:pos x="11" y="11"/>
                    </a:cxn>
                    <a:cxn ang="0">
                      <a:pos x="16" y="6"/>
                    </a:cxn>
                    <a:cxn ang="0">
                      <a:pos x="22" y="3"/>
                    </a:cxn>
                    <a:cxn ang="0">
                      <a:pos x="29" y="1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76" h="76">
                      <a:moveTo>
                        <a:pt x="35" y="0"/>
                      </a:moveTo>
                      <a:lnTo>
                        <a:pt x="43" y="1"/>
                      </a:lnTo>
                      <a:lnTo>
                        <a:pt x="51" y="3"/>
                      </a:lnTo>
                      <a:lnTo>
                        <a:pt x="58" y="6"/>
                      </a:lnTo>
                      <a:lnTo>
                        <a:pt x="64" y="11"/>
                      </a:lnTo>
                      <a:lnTo>
                        <a:pt x="70" y="16"/>
                      </a:lnTo>
                      <a:lnTo>
                        <a:pt x="73" y="22"/>
                      </a:lnTo>
                      <a:lnTo>
                        <a:pt x="75" y="29"/>
                      </a:lnTo>
                      <a:lnTo>
                        <a:pt x="76" y="35"/>
                      </a:lnTo>
                      <a:lnTo>
                        <a:pt x="75" y="42"/>
                      </a:lnTo>
                      <a:lnTo>
                        <a:pt x="73" y="50"/>
                      </a:lnTo>
                      <a:lnTo>
                        <a:pt x="70" y="56"/>
                      </a:lnTo>
                      <a:lnTo>
                        <a:pt x="64" y="63"/>
                      </a:lnTo>
                      <a:lnTo>
                        <a:pt x="58" y="68"/>
                      </a:lnTo>
                      <a:lnTo>
                        <a:pt x="51" y="73"/>
                      </a:lnTo>
                      <a:lnTo>
                        <a:pt x="43" y="76"/>
                      </a:lnTo>
                      <a:lnTo>
                        <a:pt x="35" y="76"/>
                      </a:lnTo>
                      <a:lnTo>
                        <a:pt x="29" y="76"/>
                      </a:lnTo>
                      <a:lnTo>
                        <a:pt x="22" y="73"/>
                      </a:lnTo>
                      <a:lnTo>
                        <a:pt x="16" y="68"/>
                      </a:lnTo>
                      <a:lnTo>
                        <a:pt x="11" y="63"/>
                      </a:lnTo>
                      <a:lnTo>
                        <a:pt x="6" y="56"/>
                      </a:lnTo>
                      <a:lnTo>
                        <a:pt x="2" y="50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2" y="22"/>
                      </a:lnTo>
                      <a:lnTo>
                        <a:pt x="6" y="16"/>
                      </a:lnTo>
                      <a:lnTo>
                        <a:pt x="11" y="11"/>
                      </a:lnTo>
                      <a:lnTo>
                        <a:pt x="16" y="6"/>
                      </a:lnTo>
                      <a:lnTo>
                        <a:pt x="22" y="3"/>
                      </a:lnTo>
                      <a:lnTo>
                        <a:pt x="29" y="1"/>
                      </a:lnTo>
                      <a:lnTo>
                        <a:pt x="35" y="0"/>
                      </a:lnTo>
                    </a:path>
                  </a:pathLst>
                </a:custGeom>
                <a:grpFill/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5" name="Freeform 109"/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6" name="Freeform 110"/>
                <p:cNvSpPr>
                  <a:spLocks/>
                </p:cNvSpPr>
                <p:nvPr/>
              </p:nvSpPr>
              <p:spPr bwMode="auto">
                <a:xfrm>
                  <a:off x="3230151" y="6586059"/>
                  <a:ext cx="97859" cy="4103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153" y="77"/>
                    </a:cxn>
                    <a:cxn ang="0">
                      <a:pos x="188" y="0"/>
                    </a:cxn>
                    <a:cxn ang="0">
                      <a:pos x="41" y="0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88" h="77">
                      <a:moveTo>
                        <a:pt x="0" y="77"/>
                      </a:moveTo>
                      <a:lnTo>
                        <a:pt x="153" y="77"/>
                      </a:lnTo>
                      <a:lnTo>
                        <a:pt x="188" y="0"/>
                      </a:lnTo>
                      <a:lnTo>
                        <a:pt x="41" y="0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7" name="Freeform 111"/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8" name="Freeform 112"/>
                <p:cNvSpPr>
                  <a:spLocks/>
                </p:cNvSpPr>
                <p:nvPr/>
              </p:nvSpPr>
              <p:spPr bwMode="auto">
                <a:xfrm>
                  <a:off x="2810307" y="6406125"/>
                  <a:ext cx="101015" cy="59978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8" y="119"/>
                    </a:cxn>
                    <a:cxn ang="0">
                      <a:pos x="155" y="119"/>
                    </a:cxn>
                    <a:cxn ang="0">
                      <a:pos x="196" y="41"/>
                    </a:cxn>
                    <a:cxn ang="0">
                      <a:pos x="119" y="0"/>
                    </a:cxn>
                    <a:cxn ang="0">
                      <a:pos x="43" y="41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196" h="119">
                      <a:moveTo>
                        <a:pt x="0" y="77"/>
                      </a:moveTo>
                      <a:lnTo>
                        <a:pt x="78" y="119"/>
                      </a:lnTo>
                      <a:lnTo>
                        <a:pt x="155" y="119"/>
                      </a:lnTo>
                      <a:lnTo>
                        <a:pt x="196" y="41"/>
                      </a:lnTo>
                      <a:lnTo>
                        <a:pt x="119" y="0"/>
                      </a:lnTo>
                      <a:lnTo>
                        <a:pt x="43" y="41"/>
                      </a:lnTo>
                      <a:lnTo>
                        <a:pt x="0" y="77"/>
                      </a:ln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69" name="Freeform 113"/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70" name="Freeform 114"/>
                <p:cNvSpPr>
                  <a:spLocks/>
                </p:cNvSpPr>
                <p:nvPr/>
              </p:nvSpPr>
              <p:spPr bwMode="auto">
                <a:xfrm>
                  <a:off x="2731389" y="6406125"/>
                  <a:ext cx="37881" cy="59978"/>
                </a:xfrm>
                <a:custGeom>
                  <a:avLst/>
                  <a:gdLst/>
                  <a:ahLst/>
                  <a:cxnLst>
                    <a:cxn ang="0">
                      <a:pos x="0" y="119"/>
                    </a:cxn>
                    <a:cxn ang="0">
                      <a:pos x="71" y="41"/>
                    </a:cxn>
                    <a:cxn ang="0">
                      <a:pos x="71" y="0"/>
                    </a:cxn>
                    <a:cxn ang="0">
                      <a:pos x="0" y="77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71" h="119">
                      <a:moveTo>
                        <a:pt x="0" y="119"/>
                      </a:moveTo>
                      <a:lnTo>
                        <a:pt x="71" y="41"/>
                      </a:lnTo>
                      <a:lnTo>
                        <a:pt x="71" y="0"/>
                      </a:lnTo>
                      <a:lnTo>
                        <a:pt x="0" y="77"/>
                      </a:lnTo>
                      <a:lnTo>
                        <a:pt x="0" y="119"/>
                      </a:lnTo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71" name="Freeform 115"/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72" name="Freeform 116"/>
                <p:cNvSpPr>
                  <a:spLocks/>
                </p:cNvSpPr>
                <p:nvPr/>
              </p:nvSpPr>
              <p:spPr bwMode="auto">
                <a:xfrm>
                  <a:off x="3072315" y="6503984"/>
                  <a:ext cx="97859" cy="82075"/>
                </a:xfrm>
                <a:custGeom>
                  <a:avLst/>
                  <a:gdLst/>
                  <a:ahLst/>
                  <a:cxnLst>
                    <a:cxn ang="0">
                      <a:pos x="77" y="153"/>
                    </a:cxn>
                    <a:cxn ang="0">
                      <a:pos x="190" y="153"/>
                    </a:cxn>
                    <a:cxn ang="0">
                      <a:pos x="190" y="82"/>
                    </a:cxn>
                    <a:cxn ang="0">
                      <a:pos x="112" y="0"/>
                    </a:cxn>
                    <a:cxn ang="0">
                      <a:pos x="0" y="41"/>
                    </a:cxn>
                    <a:cxn ang="0">
                      <a:pos x="77" y="153"/>
                    </a:cxn>
                  </a:cxnLst>
                  <a:rect l="0" t="0" r="r" b="b"/>
                  <a:pathLst>
                    <a:path w="190" h="153">
                      <a:moveTo>
                        <a:pt x="77" y="153"/>
                      </a:moveTo>
                      <a:lnTo>
                        <a:pt x="190" y="153"/>
                      </a:lnTo>
                      <a:lnTo>
                        <a:pt x="190" y="82"/>
                      </a:lnTo>
                      <a:lnTo>
                        <a:pt x="112" y="0"/>
                      </a:lnTo>
                      <a:lnTo>
                        <a:pt x="0" y="41"/>
                      </a:lnTo>
                      <a:lnTo>
                        <a:pt x="77" y="153"/>
                      </a:ln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b="1">
                    <a:latin typeface="Calibri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3" name="Rounded Rectangle 182"/>
              <p:cNvSpPr/>
              <p:nvPr/>
            </p:nvSpPr>
            <p:spPr>
              <a:xfrm>
                <a:off x="2285999" y="6248389"/>
                <a:ext cx="525517" cy="47539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HI</a:t>
                </a:r>
                <a:b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</a:br>
                <a:r>
                  <a:rPr lang="en-US" sz="11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0.2%</a:t>
                </a:r>
              </a:p>
            </p:txBody>
          </p:sp>
        </p:grpSp>
        <p:sp>
          <p:nvSpPr>
            <p:cNvPr id="19529" name="Freeform 73"/>
            <p:cNvSpPr>
              <a:spLocks/>
            </p:cNvSpPr>
            <p:nvPr/>
          </p:nvSpPr>
          <p:spPr bwMode="auto">
            <a:xfrm>
              <a:off x="6165386" y="4373783"/>
              <a:ext cx="658399" cy="473411"/>
            </a:xfrm>
            <a:custGeom>
              <a:avLst/>
              <a:gdLst/>
              <a:ahLst/>
              <a:cxnLst>
                <a:cxn ang="0">
                  <a:pos x="976" y="1234"/>
                </a:cxn>
                <a:cxn ang="0">
                  <a:pos x="910" y="1217"/>
                </a:cxn>
                <a:cxn ang="0">
                  <a:pos x="880" y="1117"/>
                </a:cxn>
                <a:cxn ang="0">
                  <a:pos x="792" y="1039"/>
                </a:cxn>
                <a:cxn ang="0">
                  <a:pos x="733" y="922"/>
                </a:cxn>
                <a:cxn ang="0">
                  <a:pos x="685" y="863"/>
                </a:cxn>
                <a:cxn ang="0">
                  <a:pos x="591" y="792"/>
                </a:cxn>
                <a:cxn ang="0">
                  <a:pos x="556" y="744"/>
                </a:cxn>
                <a:cxn ang="0">
                  <a:pos x="520" y="691"/>
                </a:cxn>
                <a:cxn ang="0">
                  <a:pos x="360" y="579"/>
                </a:cxn>
                <a:cxn ang="0">
                  <a:pos x="302" y="532"/>
                </a:cxn>
                <a:cxn ang="0">
                  <a:pos x="231" y="425"/>
                </a:cxn>
                <a:cxn ang="0">
                  <a:pos x="183" y="372"/>
                </a:cxn>
                <a:cxn ang="0">
                  <a:pos x="25" y="313"/>
                </a:cxn>
                <a:cxn ang="0">
                  <a:pos x="30" y="225"/>
                </a:cxn>
                <a:cxn ang="0">
                  <a:pos x="71" y="184"/>
                </a:cxn>
                <a:cxn ang="0">
                  <a:pos x="66" y="166"/>
                </a:cxn>
                <a:cxn ang="0">
                  <a:pos x="195" y="118"/>
                </a:cxn>
                <a:cxn ang="0">
                  <a:pos x="284" y="59"/>
                </a:cxn>
                <a:cxn ang="0">
                  <a:pos x="302" y="47"/>
                </a:cxn>
                <a:cxn ang="0">
                  <a:pos x="733" y="6"/>
                </a:cxn>
                <a:cxn ang="0">
                  <a:pos x="738" y="35"/>
                </a:cxn>
                <a:cxn ang="0">
                  <a:pos x="839" y="70"/>
                </a:cxn>
                <a:cxn ang="0">
                  <a:pos x="1212" y="77"/>
                </a:cxn>
                <a:cxn ang="0">
                  <a:pos x="1631" y="379"/>
                </a:cxn>
                <a:cxn ang="0">
                  <a:pos x="1565" y="443"/>
                </a:cxn>
                <a:cxn ang="0">
                  <a:pos x="1496" y="555"/>
                </a:cxn>
                <a:cxn ang="0">
                  <a:pos x="1483" y="644"/>
                </a:cxn>
                <a:cxn ang="0">
                  <a:pos x="1471" y="697"/>
                </a:cxn>
                <a:cxn ang="0">
                  <a:pos x="1436" y="721"/>
                </a:cxn>
                <a:cxn ang="0">
                  <a:pos x="1395" y="762"/>
                </a:cxn>
                <a:cxn ang="0">
                  <a:pos x="1354" y="828"/>
                </a:cxn>
                <a:cxn ang="0">
                  <a:pos x="1271" y="910"/>
                </a:cxn>
                <a:cxn ang="0">
                  <a:pos x="1205" y="963"/>
                </a:cxn>
                <a:cxn ang="0">
                  <a:pos x="1159" y="1004"/>
                </a:cxn>
                <a:cxn ang="0">
                  <a:pos x="1105" y="1028"/>
                </a:cxn>
                <a:cxn ang="0">
                  <a:pos x="1099" y="1057"/>
                </a:cxn>
                <a:cxn ang="0">
                  <a:pos x="1081" y="1092"/>
                </a:cxn>
                <a:cxn ang="0">
                  <a:pos x="1029" y="1117"/>
                </a:cxn>
                <a:cxn ang="0">
                  <a:pos x="1022" y="1128"/>
                </a:cxn>
                <a:cxn ang="0">
                  <a:pos x="1034" y="1146"/>
                </a:cxn>
                <a:cxn ang="0">
                  <a:pos x="1040" y="1163"/>
                </a:cxn>
                <a:cxn ang="0">
                  <a:pos x="999" y="1206"/>
                </a:cxn>
                <a:cxn ang="0">
                  <a:pos x="987" y="1234"/>
                </a:cxn>
              </a:cxnLst>
              <a:rect l="0" t="0" r="r" b="b"/>
              <a:pathLst>
                <a:path w="1649" h="1234">
                  <a:moveTo>
                    <a:pt x="987" y="1234"/>
                  </a:moveTo>
                  <a:lnTo>
                    <a:pt x="976" y="1234"/>
                  </a:lnTo>
                  <a:lnTo>
                    <a:pt x="928" y="1229"/>
                  </a:lnTo>
                  <a:lnTo>
                    <a:pt x="910" y="1217"/>
                  </a:lnTo>
                  <a:lnTo>
                    <a:pt x="905" y="1199"/>
                  </a:lnTo>
                  <a:lnTo>
                    <a:pt x="880" y="1117"/>
                  </a:lnTo>
                  <a:lnTo>
                    <a:pt x="839" y="1064"/>
                  </a:lnTo>
                  <a:lnTo>
                    <a:pt x="792" y="1039"/>
                  </a:lnTo>
                  <a:lnTo>
                    <a:pt x="763" y="957"/>
                  </a:lnTo>
                  <a:lnTo>
                    <a:pt x="733" y="922"/>
                  </a:lnTo>
                  <a:lnTo>
                    <a:pt x="715" y="874"/>
                  </a:lnTo>
                  <a:lnTo>
                    <a:pt x="685" y="863"/>
                  </a:lnTo>
                  <a:lnTo>
                    <a:pt x="632" y="839"/>
                  </a:lnTo>
                  <a:lnTo>
                    <a:pt x="591" y="792"/>
                  </a:lnTo>
                  <a:lnTo>
                    <a:pt x="556" y="768"/>
                  </a:lnTo>
                  <a:lnTo>
                    <a:pt x="556" y="744"/>
                  </a:lnTo>
                  <a:lnTo>
                    <a:pt x="538" y="709"/>
                  </a:lnTo>
                  <a:lnTo>
                    <a:pt x="520" y="691"/>
                  </a:lnTo>
                  <a:lnTo>
                    <a:pt x="467" y="673"/>
                  </a:lnTo>
                  <a:lnTo>
                    <a:pt x="360" y="579"/>
                  </a:lnTo>
                  <a:lnTo>
                    <a:pt x="314" y="562"/>
                  </a:lnTo>
                  <a:lnTo>
                    <a:pt x="302" y="532"/>
                  </a:lnTo>
                  <a:lnTo>
                    <a:pt x="261" y="491"/>
                  </a:lnTo>
                  <a:lnTo>
                    <a:pt x="231" y="425"/>
                  </a:lnTo>
                  <a:lnTo>
                    <a:pt x="195" y="390"/>
                  </a:lnTo>
                  <a:lnTo>
                    <a:pt x="183" y="372"/>
                  </a:lnTo>
                  <a:lnTo>
                    <a:pt x="119" y="361"/>
                  </a:lnTo>
                  <a:lnTo>
                    <a:pt x="25" y="313"/>
                  </a:lnTo>
                  <a:lnTo>
                    <a:pt x="0" y="290"/>
                  </a:lnTo>
                  <a:lnTo>
                    <a:pt x="30" y="225"/>
                  </a:lnTo>
                  <a:lnTo>
                    <a:pt x="53" y="207"/>
                  </a:lnTo>
                  <a:lnTo>
                    <a:pt x="71" y="184"/>
                  </a:lnTo>
                  <a:lnTo>
                    <a:pt x="71" y="171"/>
                  </a:lnTo>
                  <a:lnTo>
                    <a:pt x="66" y="166"/>
                  </a:lnTo>
                  <a:lnTo>
                    <a:pt x="165" y="118"/>
                  </a:lnTo>
                  <a:lnTo>
                    <a:pt x="195" y="118"/>
                  </a:lnTo>
                  <a:lnTo>
                    <a:pt x="195" y="100"/>
                  </a:lnTo>
                  <a:lnTo>
                    <a:pt x="284" y="59"/>
                  </a:lnTo>
                  <a:lnTo>
                    <a:pt x="290" y="42"/>
                  </a:lnTo>
                  <a:lnTo>
                    <a:pt x="302" y="47"/>
                  </a:lnTo>
                  <a:lnTo>
                    <a:pt x="733" y="0"/>
                  </a:lnTo>
                  <a:lnTo>
                    <a:pt x="733" y="6"/>
                  </a:lnTo>
                  <a:lnTo>
                    <a:pt x="727" y="24"/>
                  </a:lnTo>
                  <a:lnTo>
                    <a:pt x="738" y="35"/>
                  </a:lnTo>
                  <a:lnTo>
                    <a:pt x="774" y="17"/>
                  </a:lnTo>
                  <a:lnTo>
                    <a:pt x="839" y="70"/>
                  </a:lnTo>
                  <a:lnTo>
                    <a:pt x="845" y="124"/>
                  </a:lnTo>
                  <a:lnTo>
                    <a:pt x="1212" y="77"/>
                  </a:lnTo>
                  <a:lnTo>
                    <a:pt x="1649" y="366"/>
                  </a:lnTo>
                  <a:lnTo>
                    <a:pt x="1631" y="379"/>
                  </a:lnTo>
                  <a:lnTo>
                    <a:pt x="1595" y="402"/>
                  </a:lnTo>
                  <a:lnTo>
                    <a:pt x="1565" y="443"/>
                  </a:lnTo>
                  <a:lnTo>
                    <a:pt x="1513" y="526"/>
                  </a:lnTo>
                  <a:lnTo>
                    <a:pt x="1496" y="555"/>
                  </a:lnTo>
                  <a:lnTo>
                    <a:pt x="1478" y="603"/>
                  </a:lnTo>
                  <a:lnTo>
                    <a:pt x="1483" y="644"/>
                  </a:lnTo>
                  <a:lnTo>
                    <a:pt x="1483" y="686"/>
                  </a:lnTo>
                  <a:lnTo>
                    <a:pt x="1471" y="697"/>
                  </a:lnTo>
                  <a:lnTo>
                    <a:pt x="1460" y="714"/>
                  </a:lnTo>
                  <a:lnTo>
                    <a:pt x="1436" y="721"/>
                  </a:lnTo>
                  <a:lnTo>
                    <a:pt x="1418" y="739"/>
                  </a:lnTo>
                  <a:lnTo>
                    <a:pt x="1395" y="762"/>
                  </a:lnTo>
                  <a:lnTo>
                    <a:pt x="1371" y="798"/>
                  </a:lnTo>
                  <a:lnTo>
                    <a:pt x="1354" y="828"/>
                  </a:lnTo>
                  <a:lnTo>
                    <a:pt x="1300" y="863"/>
                  </a:lnTo>
                  <a:lnTo>
                    <a:pt x="1271" y="910"/>
                  </a:lnTo>
                  <a:lnTo>
                    <a:pt x="1241" y="939"/>
                  </a:lnTo>
                  <a:lnTo>
                    <a:pt x="1205" y="963"/>
                  </a:lnTo>
                  <a:lnTo>
                    <a:pt x="1182" y="986"/>
                  </a:lnTo>
                  <a:lnTo>
                    <a:pt x="1159" y="1004"/>
                  </a:lnTo>
                  <a:lnTo>
                    <a:pt x="1129" y="1022"/>
                  </a:lnTo>
                  <a:lnTo>
                    <a:pt x="1105" y="1028"/>
                  </a:lnTo>
                  <a:lnTo>
                    <a:pt x="1099" y="1046"/>
                  </a:lnTo>
                  <a:lnTo>
                    <a:pt x="1099" y="1057"/>
                  </a:lnTo>
                  <a:lnTo>
                    <a:pt x="1093" y="1064"/>
                  </a:lnTo>
                  <a:lnTo>
                    <a:pt x="1081" y="1092"/>
                  </a:lnTo>
                  <a:lnTo>
                    <a:pt x="1052" y="1117"/>
                  </a:lnTo>
                  <a:lnTo>
                    <a:pt x="1029" y="1117"/>
                  </a:lnTo>
                  <a:lnTo>
                    <a:pt x="1022" y="1122"/>
                  </a:lnTo>
                  <a:lnTo>
                    <a:pt x="1022" y="1128"/>
                  </a:lnTo>
                  <a:lnTo>
                    <a:pt x="1029" y="1140"/>
                  </a:lnTo>
                  <a:lnTo>
                    <a:pt x="1034" y="1146"/>
                  </a:lnTo>
                  <a:lnTo>
                    <a:pt x="1047" y="1146"/>
                  </a:lnTo>
                  <a:lnTo>
                    <a:pt x="1040" y="1163"/>
                  </a:lnTo>
                  <a:lnTo>
                    <a:pt x="1029" y="1176"/>
                  </a:lnTo>
                  <a:lnTo>
                    <a:pt x="999" y="1206"/>
                  </a:lnTo>
                  <a:lnTo>
                    <a:pt x="987" y="1223"/>
                  </a:lnTo>
                  <a:lnTo>
                    <a:pt x="987" y="123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1.4%</a:t>
              </a: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848600" y="2700338"/>
              <a:ext cx="411480" cy="408623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VT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-0.2%</a:t>
              </a: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7315200" y="3657600"/>
              <a:ext cx="411480" cy="36576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CT</a:t>
              </a:r>
              <a:b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-0.2%</a:t>
              </a: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7848600" y="3657600"/>
              <a:ext cx="411480" cy="3657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RI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0.1%</a:t>
              </a: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7315200" y="4114800"/>
              <a:ext cx="411480" cy="3657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DE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0.8%</a:t>
              </a: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7848600" y="4114800"/>
              <a:ext cx="411480" cy="3657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NJ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0.2%</a:t>
              </a: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7315200" y="4572000"/>
              <a:ext cx="411480" cy="3657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MD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0.4%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7848600" y="4572000"/>
              <a:ext cx="411480" cy="36576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DC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1.6%</a:t>
              </a:r>
            </a:p>
          </p:txBody>
        </p:sp>
        <p:grpSp>
          <p:nvGrpSpPr>
            <p:cNvPr id="7" name="Group 135"/>
            <p:cNvGrpSpPr/>
            <p:nvPr/>
          </p:nvGrpSpPr>
          <p:grpSpPr>
            <a:xfrm>
              <a:off x="7235434" y="2286000"/>
              <a:ext cx="1024646" cy="719764"/>
              <a:chOff x="7235434" y="2286000"/>
              <a:chExt cx="1024646" cy="719764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9550" name="Freeform 94"/>
              <p:cNvSpPr>
                <a:spLocks/>
              </p:cNvSpPr>
              <p:nvPr/>
            </p:nvSpPr>
            <p:spPr bwMode="auto">
              <a:xfrm>
                <a:off x="7235434" y="2578766"/>
                <a:ext cx="205824" cy="426998"/>
              </a:xfrm>
              <a:custGeom>
                <a:avLst/>
                <a:gdLst/>
                <a:ahLst/>
                <a:cxnLst>
                  <a:cxn ang="0">
                    <a:pos x="507" y="946"/>
                  </a:cxn>
                  <a:cxn ang="0">
                    <a:pos x="490" y="933"/>
                  </a:cxn>
                  <a:cxn ang="0">
                    <a:pos x="466" y="939"/>
                  </a:cxn>
                  <a:cxn ang="0">
                    <a:pos x="442" y="981"/>
                  </a:cxn>
                  <a:cxn ang="0">
                    <a:pos x="413" y="987"/>
                  </a:cxn>
                  <a:cxn ang="0">
                    <a:pos x="419" y="1017"/>
                  </a:cxn>
                  <a:cxn ang="0">
                    <a:pos x="413" y="1022"/>
                  </a:cxn>
                  <a:cxn ang="0">
                    <a:pos x="407" y="1017"/>
                  </a:cxn>
                  <a:cxn ang="0">
                    <a:pos x="395" y="1022"/>
                  </a:cxn>
                  <a:cxn ang="0">
                    <a:pos x="389" y="1034"/>
                  </a:cxn>
                  <a:cxn ang="0">
                    <a:pos x="46" y="1111"/>
                  </a:cxn>
                  <a:cxn ang="0">
                    <a:pos x="41" y="1093"/>
                  </a:cxn>
                  <a:cxn ang="0">
                    <a:pos x="17" y="1070"/>
                  </a:cxn>
                  <a:cxn ang="0">
                    <a:pos x="17" y="1028"/>
                  </a:cxn>
                  <a:cxn ang="0">
                    <a:pos x="29" y="1010"/>
                  </a:cxn>
                  <a:cxn ang="0">
                    <a:pos x="17" y="974"/>
                  </a:cxn>
                  <a:cxn ang="0">
                    <a:pos x="0" y="809"/>
                  </a:cxn>
                  <a:cxn ang="0">
                    <a:pos x="0" y="756"/>
                  </a:cxn>
                  <a:cxn ang="0">
                    <a:pos x="23" y="667"/>
                  </a:cxn>
                  <a:cxn ang="0">
                    <a:pos x="35" y="603"/>
                  </a:cxn>
                  <a:cxn ang="0">
                    <a:pos x="41" y="555"/>
                  </a:cxn>
                  <a:cxn ang="0">
                    <a:pos x="23" y="520"/>
                  </a:cxn>
                  <a:cxn ang="0">
                    <a:pos x="23" y="484"/>
                  </a:cxn>
                  <a:cxn ang="0">
                    <a:pos x="35" y="461"/>
                  </a:cxn>
                  <a:cxn ang="0">
                    <a:pos x="100" y="408"/>
                  </a:cxn>
                  <a:cxn ang="0">
                    <a:pos x="129" y="319"/>
                  </a:cxn>
                  <a:cxn ang="0">
                    <a:pos x="100" y="266"/>
                  </a:cxn>
                  <a:cxn ang="0">
                    <a:pos x="94" y="243"/>
                  </a:cxn>
                  <a:cxn ang="0">
                    <a:pos x="106" y="225"/>
                  </a:cxn>
                  <a:cxn ang="0">
                    <a:pos x="100" y="207"/>
                  </a:cxn>
                  <a:cxn ang="0">
                    <a:pos x="88" y="148"/>
                  </a:cxn>
                  <a:cxn ang="0">
                    <a:pos x="100" y="77"/>
                  </a:cxn>
                  <a:cxn ang="0">
                    <a:pos x="82" y="48"/>
                  </a:cxn>
                  <a:cxn ang="0">
                    <a:pos x="88" y="41"/>
                  </a:cxn>
                  <a:cxn ang="0">
                    <a:pos x="112" y="41"/>
                  </a:cxn>
                  <a:cxn ang="0">
                    <a:pos x="124" y="12"/>
                  </a:cxn>
                  <a:cxn ang="0">
                    <a:pos x="142" y="23"/>
                  </a:cxn>
                  <a:cxn ang="0">
                    <a:pos x="159" y="18"/>
                  </a:cxn>
                  <a:cxn ang="0">
                    <a:pos x="177" y="0"/>
                  </a:cxn>
                  <a:cxn ang="0">
                    <a:pos x="401" y="685"/>
                  </a:cxn>
                  <a:cxn ang="0">
                    <a:pos x="407" y="697"/>
                  </a:cxn>
                  <a:cxn ang="0">
                    <a:pos x="407" y="727"/>
                  </a:cxn>
                  <a:cxn ang="0">
                    <a:pos x="407" y="738"/>
                  </a:cxn>
                  <a:cxn ang="0">
                    <a:pos x="466" y="786"/>
                  </a:cxn>
                  <a:cxn ang="0">
                    <a:pos x="478" y="786"/>
                  </a:cxn>
                  <a:cxn ang="0">
                    <a:pos x="484" y="809"/>
                  </a:cxn>
                  <a:cxn ang="0">
                    <a:pos x="484" y="821"/>
                  </a:cxn>
                  <a:cxn ang="0">
                    <a:pos x="513" y="880"/>
                  </a:cxn>
                  <a:cxn ang="0">
                    <a:pos x="513" y="892"/>
                  </a:cxn>
                  <a:cxn ang="0">
                    <a:pos x="507" y="916"/>
                  </a:cxn>
                  <a:cxn ang="0">
                    <a:pos x="507" y="946"/>
                  </a:cxn>
                </a:cxnLst>
                <a:rect l="0" t="0" r="r" b="b"/>
                <a:pathLst>
                  <a:path w="513" h="1111">
                    <a:moveTo>
                      <a:pt x="507" y="946"/>
                    </a:moveTo>
                    <a:lnTo>
                      <a:pt x="490" y="933"/>
                    </a:lnTo>
                    <a:lnTo>
                      <a:pt x="466" y="939"/>
                    </a:lnTo>
                    <a:lnTo>
                      <a:pt x="442" y="981"/>
                    </a:lnTo>
                    <a:lnTo>
                      <a:pt x="413" y="987"/>
                    </a:lnTo>
                    <a:lnTo>
                      <a:pt x="419" y="1017"/>
                    </a:lnTo>
                    <a:lnTo>
                      <a:pt x="413" y="1022"/>
                    </a:lnTo>
                    <a:lnTo>
                      <a:pt x="407" y="1017"/>
                    </a:lnTo>
                    <a:lnTo>
                      <a:pt x="395" y="1022"/>
                    </a:lnTo>
                    <a:lnTo>
                      <a:pt x="389" y="1034"/>
                    </a:lnTo>
                    <a:lnTo>
                      <a:pt x="46" y="1111"/>
                    </a:lnTo>
                    <a:lnTo>
                      <a:pt x="41" y="1093"/>
                    </a:lnTo>
                    <a:lnTo>
                      <a:pt x="17" y="1070"/>
                    </a:lnTo>
                    <a:lnTo>
                      <a:pt x="17" y="1028"/>
                    </a:lnTo>
                    <a:lnTo>
                      <a:pt x="29" y="1010"/>
                    </a:lnTo>
                    <a:lnTo>
                      <a:pt x="17" y="974"/>
                    </a:lnTo>
                    <a:lnTo>
                      <a:pt x="0" y="809"/>
                    </a:lnTo>
                    <a:lnTo>
                      <a:pt x="0" y="756"/>
                    </a:lnTo>
                    <a:lnTo>
                      <a:pt x="23" y="667"/>
                    </a:lnTo>
                    <a:lnTo>
                      <a:pt x="35" y="603"/>
                    </a:lnTo>
                    <a:lnTo>
                      <a:pt x="41" y="555"/>
                    </a:lnTo>
                    <a:lnTo>
                      <a:pt x="23" y="520"/>
                    </a:lnTo>
                    <a:lnTo>
                      <a:pt x="23" y="484"/>
                    </a:lnTo>
                    <a:lnTo>
                      <a:pt x="35" y="461"/>
                    </a:lnTo>
                    <a:lnTo>
                      <a:pt x="100" y="408"/>
                    </a:lnTo>
                    <a:lnTo>
                      <a:pt x="129" y="319"/>
                    </a:lnTo>
                    <a:lnTo>
                      <a:pt x="100" y="266"/>
                    </a:lnTo>
                    <a:lnTo>
                      <a:pt x="94" y="243"/>
                    </a:lnTo>
                    <a:lnTo>
                      <a:pt x="106" y="225"/>
                    </a:lnTo>
                    <a:lnTo>
                      <a:pt x="100" y="207"/>
                    </a:lnTo>
                    <a:lnTo>
                      <a:pt x="88" y="148"/>
                    </a:lnTo>
                    <a:lnTo>
                      <a:pt x="100" y="77"/>
                    </a:lnTo>
                    <a:lnTo>
                      <a:pt x="82" y="48"/>
                    </a:lnTo>
                    <a:lnTo>
                      <a:pt x="88" y="41"/>
                    </a:lnTo>
                    <a:lnTo>
                      <a:pt x="112" y="41"/>
                    </a:lnTo>
                    <a:lnTo>
                      <a:pt x="124" y="12"/>
                    </a:lnTo>
                    <a:lnTo>
                      <a:pt x="142" y="23"/>
                    </a:lnTo>
                    <a:lnTo>
                      <a:pt x="159" y="18"/>
                    </a:lnTo>
                    <a:lnTo>
                      <a:pt x="177" y="0"/>
                    </a:lnTo>
                    <a:lnTo>
                      <a:pt x="401" y="685"/>
                    </a:lnTo>
                    <a:lnTo>
                      <a:pt x="407" y="697"/>
                    </a:lnTo>
                    <a:lnTo>
                      <a:pt x="407" y="727"/>
                    </a:lnTo>
                    <a:lnTo>
                      <a:pt x="407" y="738"/>
                    </a:lnTo>
                    <a:lnTo>
                      <a:pt x="466" y="786"/>
                    </a:lnTo>
                    <a:lnTo>
                      <a:pt x="478" y="786"/>
                    </a:lnTo>
                    <a:lnTo>
                      <a:pt x="484" y="809"/>
                    </a:lnTo>
                    <a:lnTo>
                      <a:pt x="484" y="821"/>
                    </a:lnTo>
                    <a:lnTo>
                      <a:pt x="513" y="880"/>
                    </a:lnTo>
                    <a:lnTo>
                      <a:pt x="513" y="892"/>
                    </a:lnTo>
                    <a:lnTo>
                      <a:pt x="507" y="916"/>
                    </a:lnTo>
                    <a:lnTo>
                      <a:pt x="507" y="946"/>
                    </a:lnTo>
                  </a:path>
                </a:pathLst>
              </a:custGeom>
              <a:grp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7848600" y="2286000"/>
                <a:ext cx="411480" cy="365760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NH</a:t>
                </a:r>
                <a:b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</a:br>
                <a:r>
                  <a:rPr lang="en-US" sz="1200" b="1" dirty="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rPr>
                  <a:t>0.4%</a:t>
                </a:r>
              </a:p>
            </p:txBody>
          </p:sp>
        </p:grpSp>
        <p:sp>
          <p:nvSpPr>
            <p:cNvPr id="145" name="Rounded Rectangle 144"/>
            <p:cNvSpPr/>
            <p:nvPr/>
          </p:nvSpPr>
          <p:spPr>
            <a:xfrm>
              <a:off x="2157743" y="1752600"/>
              <a:ext cx="951854" cy="3048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decrease</a:t>
              </a: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3148343" y="1752600"/>
              <a:ext cx="951854" cy="3048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0-0.49%</a:t>
              </a: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4146258" y="1752600"/>
              <a:ext cx="951854" cy="304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0.5-0.99%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5147233" y="1752600"/>
              <a:ext cx="951854" cy="304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1.0-1.49%</a:t>
              </a:r>
            </a:p>
          </p:txBody>
        </p:sp>
        <p:sp>
          <p:nvSpPr>
            <p:cNvPr id="149" name="Snip Single Corner Rectangle 148"/>
            <p:cNvSpPr/>
            <p:nvPr/>
          </p:nvSpPr>
          <p:spPr>
            <a:xfrm>
              <a:off x="990600" y="4800600"/>
              <a:ext cx="1600200" cy="1249680"/>
            </a:xfrm>
            <a:prstGeom prst="snip1Rect">
              <a:avLst>
                <a:gd name="adj" fmla="val 44872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1" name="Snip Single Corner Rectangle 150"/>
            <p:cNvSpPr/>
            <p:nvPr/>
          </p:nvSpPr>
          <p:spPr>
            <a:xfrm>
              <a:off x="2667000" y="5410200"/>
              <a:ext cx="990600" cy="640080"/>
            </a:xfrm>
            <a:prstGeom prst="snip1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7848600" y="3200400"/>
              <a:ext cx="411480" cy="3657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MA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0.4%</a:t>
              </a: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6137833" y="1752600"/>
              <a:ext cx="951854" cy="3048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1.5%+</a:t>
              </a:r>
            </a:p>
          </p:txBody>
        </p:sp>
        <p:sp>
          <p:nvSpPr>
            <p:cNvPr id="137" name="Footer Placeholder 6"/>
            <p:cNvSpPr txBox="1">
              <a:spLocks/>
            </p:cNvSpPr>
            <p:nvPr/>
          </p:nvSpPr>
          <p:spPr>
            <a:xfrm>
              <a:off x="457199" y="6356350"/>
              <a:ext cx="3590925" cy="365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/>
            <a:lstStyle/>
            <a:p>
              <a:pPr lvl="0"/>
              <a:r>
                <a:rPr lang="en-US" sz="1200" dirty="0">
                  <a:solidFill>
                    <a:schemeClr val="bg1"/>
                  </a:solidFill>
                </a:rPr>
                <a:t>Source: U.S. Census Bureau</a:t>
              </a:r>
            </a:p>
          </p:txBody>
        </p:sp>
        <p:sp>
          <p:nvSpPr>
            <p:cNvPr id="19514" name="Freeform 58"/>
            <p:cNvSpPr>
              <a:spLocks/>
            </p:cNvSpPr>
            <p:nvPr/>
          </p:nvSpPr>
          <p:spPr bwMode="auto">
            <a:xfrm>
              <a:off x="5255424" y="4169263"/>
              <a:ext cx="1053197" cy="355058"/>
            </a:xfrm>
            <a:custGeom>
              <a:avLst/>
              <a:gdLst/>
              <a:ahLst/>
              <a:cxnLst>
                <a:cxn ang="0">
                  <a:pos x="2640" y="0"/>
                </a:cxn>
                <a:cxn ang="0">
                  <a:pos x="2103" y="64"/>
                </a:cxn>
                <a:cxn ang="0">
                  <a:pos x="2080" y="88"/>
                </a:cxn>
                <a:cxn ang="0">
                  <a:pos x="745" y="206"/>
                </a:cxn>
                <a:cxn ang="0">
                  <a:pos x="727" y="195"/>
                </a:cxn>
                <a:cxn ang="0">
                  <a:pos x="674" y="200"/>
                </a:cxn>
                <a:cxn ang="0">
                  <a:pos x="685" y="224"/>
                </a:cxn>
                <a:cxn ang="0">
                  <a:pos x="685" y="266"/>
                </a:cxn>
                <a:cxn ang="0">
                  <a:pos x="213" y="301"/>
                </a:cxn>
                <a:cxn ang="0">
                  <a:pos x="190" y="360"/>
                </a:cxn>
                <a:cxn ang="0">
                  <a:pos x="172" y="424"/>
                </a:cxn>
                <a:cxn ang="0">
                  <a:pos x="177" y="449"/>
                </a:cxn>
                <a:cxn ang="0">
                  <a:pos x="160" y="507"/>
                </a:cxn>
                <a:cxn ang="0">
                  <a:pos x="154" y="525"/>
                </a:cxn>
                <a:cxn ang="0">
                  <a:pos x="160" y="548"/>
                </a:cxn>
                <a:cxn ang="0">
                  <a:pos x="142" y="584"/>
                </a:cxn>
                <a:cxn ang="0">
                  <a:pos x="101" y="626"/>
                </a:cxn>
                <a:cxn ang="0">
                  <a:pos x="89" y="708"/>
                </a:cxn>
                <a:cxn ang="0">
                  <a:pos x="41" y="761"/>
                </a:cxn>
                <a:cxn ang="0">
                  <a:pos x="53" y="809"/>
                </a:cxn>
                <a:cxn ang="0">
                  <a:pos x="53" y="885"/>
                </a:cxn>
                <a:cxn ang="0">
                  <a:pos x="41" y="885"/>
                </a:cxn>
                <a:cxn ang="0">
                  <a:pos x="0" y="921"/>
                </a:cxn>
                <a:cxn ang="0">
                  <a:pos x="685" y="874"/>
                </a:cxn>
                <a:cxn ang="0">
                  <a:pos x="1530" y="803"/>
                </a:cxn>
                <a:cxn ang="0">
                  <a:pos x="1861" y="768"/>
                </a:cxn>
                <a:cxn ang="0">
                  <a:pos x="1867" y="667"/>
                </a:cxn>
                <a:cxn ang="0">
                  <a:pos x="1897" y="672"/>
                </a:cxn>
                <a:cxn ang="0">
                  <a:pos x="1914" y="667"/>
                </a:cxn>
                <a:cxn ang="0">
                  <a:pos x="1938" y="644"/>
                </a:cxn>
                <a:cxn ang="0">
                  <a:pos x="1938" y="619"/>
                </a:cxn>
                <a:cxn ang="0">
                  <a:pos x="1938" y="596"/>
                </a:cxn>
                <a:cxn ang="0">
                  <a:pos x="1943" y="573"/>
                </a:cxn>
                <a:cxn ang="0">
                  <a:pos x="1973" y="543"/>
                </a:cxn>
                <a:cxn ang="0">
                  <a:pos x="2039" y="519"/>
                </a:cxn>
                <a:cxn ang="0">
                  <a:pos x="2115" y="495"/>
                </a:cxn>
                <a:cxn ang="0">
                  <a:pos x="2192" y="431"/>
                </a:cxn>
                <a:cxn ang="0">
                  <a:pos x="2221" y="419"/>
                </a:cxn>
                <a:cxn ang="0">
                  <a:pos x="2269" y="378"/>
                </a:cxn>
                <a:cxn ang="0">
                  <a:pos x="2275" y="337"/>
                </a:cxn>
                <a:cxn ang="0">
                  <a:pos x="2287" y="337"/>
                </a:cxn>
                <a:cxn ang="0">
                  <a:pos x="2305" y="337"/>
                </a:cxn>
                <a:cxn ang="0">
                  <a:pos x="2316" y="319"/>
                </a:cxn>
                <a:cxn ang="0">
                  <a:pos x="2322" y="307"/>
                </a:cxn>
                <a:cxn ang="0">
                  <a:pos x="2351" y="283"/>
                </a:cxn>
                <a:cxn ang="0">
                  <a:pos x="2357" y="283"/>
                </a:cxn>
                <a:cxn ang="0">
                  <a:pos x="2381" y="301"/>
                </a:cxn>
                <a:cxn ang="0">
                  <a:pos x="2404" y="283"/>
                </a:cxn>
                <a:cxn ang="0">
                  <a:pos x="2410" y="271"/>
                </a:cxn>
                <a:cxn ang="0">
                  <a:pos x="2445" y="241"/>
                </a:cxn>
                <a:cxn ang="0">
                  <a:pos x="2475" y="230"/>
                </a:cxn>
                <a:cxn ang="0">
                  <a:pos x="2528" y="224"/>
                </a:cxn>
                <a:cxn ang="0">
                  <a:pos x="2582" y="135"/>
                </a:cxn>
                <a:cxn ang="0">
                  <a:pos x="2629" y="106"/>
                </a:cxn>
                <a:cxn ang="0">
                  <a:pos x="2629" y="82"/>
                </a:cxn>
                <a:cxn ang="0">
                  <a:pos x="2640" y="58"/>
                </a:cxn>
                <a:cxn ang="0">
                  <a:pos x="2629" y="28"/>
                </a:cxn>
                <a:cxn ang="0">
                  <a:pos x="2640" y="0"/>
                </a:cxn>
              </a:cxnLst>
              <a:rect l="0" t="0" r="r" b="b"/>
              <a:pathLst>
                <a:path w="2640" h="921">
                  <a:moveTo>
                    <a:pt x="2640" y="0"/>
                  </a:moveTo>
                  <a:lnTo>
                    <a:pt x="2103" y="64"/>
                  </a:lnTo>
                  <a:lnTo>
                    <a:pt x="2080" y="88"/>
                  </a:lnTo>
                  <a:lnTo>
                    <a:pt x="745" y="206"/>
                  </a:lnTo>
                  <a:lnTo>
                    <a:pt x="727" y="195"/>
                  </a:lnTo>
                  <a:lnTo>
                    <a:pt x="674" y="200"/>
                  </a:lnTo>
                  <a:lnTo>
                    <a:pt x="685" y="224"/>
                  </a:lnTo>
                  <a:lnTo>
                    <a:pt x="685" y="266"/>
                  </a:lnTo>
                  <a:lnTo>
                    <a:pt x="213" y="301"/>
                  </a:lnTo>
                  <a:lnTo>
                    <a:pt x="190" y="360"/>
                  </a:lnTo>
                  <a:lnTo>
                    <a:pt x="172" y="424"/>
                  </a:lnTo>
                  <a:lnTo>
                    <a:pt x="177" y="449"/>
                  </a:lnTo>
                  <a:lnTo>
                    <a:pt x="160" y="507"/>
                  </a:lnTo>
                  <a:lnTo>
                    <a:pt x="154" y="525"/>
                  </a:lnTo>
                  <a:lnTo>
                    <a:pt x="160" y="548"/>
                  </a:lnTo>
                  <a:lnTo>
                    <a:pt x="142" y="584"/>
                  </a:lnTo>
                  <a:lnTo>
                    <a:pt x="101" y="626"/>
                  </a:lnTo>
                  <a:lnTo>
                    <a:pt x="89" y="708"/>
                  </a:lnTo>
                  <a:lnTo>
                    <a:pt x="41" y="761"/>
                  </a:lnTo>
                  <a:lnTo>
                    <a:pt x="53" y="809"/>
                  </a:lnTo>
                  <a:lnTo>
                    <a:pt x="53" y="885"/>
                  </a:lnTo>
                  <a:lnTo>
                    <a:pt x="41" y="885"/>
                  </a:lnTo>
                  <a:lnTo>
                    <a:pt x="0" y="921"/>
                  </a:lnTo>
                  <a:lnTo>
                    <a:pt x="685" y="874"/>
                  </a:lnTo>
                  <a:lnTo>
                    <a:pt x="1530" y="803"/>
                  </a:lnTo>
                  <a:lnTo>
                    <a:pt x="1861" y="768"/>
                  </a:lnTo>
                  <a:lnTo>
                    <a:pt x="1867" y="667"/>
                  </a:lnTo>
                  <a:lnTo>
                    <a:pt x="1897" y="672"/>
                  </a:lnTo>
                  <a:lnTo>
                    <a:pt x="1914" y="667"/>
                  </a:lnTo>
                  <a:lnTo>
                    <a:pt x="1938" y="644"/>
                  </a:lnTo>
                  <a:lnTo>
                    <a:pt x="1938" y="619"/>
                  </a:lnTo>
                  <a:lnTo>
                    <a:pt x="1938" y="596"/>
                  </a:lnTo>
                  <a:lnTo>
                    <a:pt x="1943" y="573"/>
                  </a:lnTo>
                  <a:lnTo>
                    <a:pt x="1973" y="543"/>
                  </a:lnTo>
                  <a:lnTo>
                    <a:pt x="2039" y="519"/>
                  </a:lnTo>
                  <a:lnTo>
                    <a:pt x="2115" y="495"/>
                  </a:lnTo>
                  <a:lnTo>
                    <a:pt x="2192" y="431"/>
                  </a:lnTo>
                  <a:lnTo>
                    <a:pt x="2221" y="419"/>
                  </a:lnTo>
                  <a:lnTo>
                    <a:pt x="2269" y="378"/>
                  </a:lnTo>
                  <a:lnTo>
                    <a:pt x="2275" y="337"/>
                  </a:lnTo>
                  <a:lnTo>
                    <a:pt x="2287" y="337"/>
                  </a:lnTo>
                  <a:lnTo>
                    <a:pt x="2305" y="337"/>
                  </a:lnTo>
                  <a:lnTo>
                    <a:pt x="2316" y="319"/>
                  </a:lnTo>
                  <a:lnTo>
                    <a:pt x="2322" y="307"/>
                  </a:lnTo>
                  <a:lnTo>
                    <a:pt x="2351" y="283"/>
                  </a:lnTo>
                  <a:lnTo>
                    <a:pt x="2357" y="283"/>
                  </a:lnTo>
                  <a:lnTo>
                    <a:pt x="2381" y="301"/>
                  </a:lnTo>
                  <a:lnTo>
                    <a:pt x="2404" y="283"/>
                  </a:lnTo>
                  <a:lnTo>
                    <a:pt x="2410" y="271"/>
                  </a:lnTo>
                  <a:lnTo>
                    <a:pt x="2445" y="241"/>
                  </a:lnTo>
                  <a:lnTo>
                    <a:pt x="2475" y="230"/>
                  </a:lnTo>
                  <a:lnTo>
                    <a:pt x="2528" y="224"/>
                  </a:lnTo>
                  <a:lnTo>
                    <a:pt x="2582" y="135"/>
                  </a:lnTo>
                  <a:lnTo>
                    <a:pt x="2629" y="106"/>
                  </a:lnTo>
                  <a:lnTo>
                    <a:pt x="2629" y="82"/>
                  </a:lnTo>
                  <a:lnTo>
                    <a:pt x="2640" y="58"/>
                  </a:lnTo>
                  <a:lnTo>
                    <a:pt x="2629" y="28"/>
                  </a:lnTo>
                  <a:lnTo>
                    <a:pt x="2640" y="0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400" b="1" dirty="0">
                  <a:latin typeface="Calibri" pitchFamily="34" charset="0"/>
                  <a:cs typeface="Arial" pitchFamily="34" charset="0"/>
                </a:rPr>
                <a:t>  </a:t>
              </a:r>
            </a:p>
            <a:p>
              <a:pPr>
                <a:defRPr/>
              </a:pPr>
              <a:r>
                <a:rPr lang="en-US" sz="1200" b="1" dirty="0">
                  <a:latin typeface="Calibri" pitchFamily="34" charset="0"/>
                  <a:cs typeface="Arial" pitchFamily="34" charset="0"/>
                </a:rPr>
                <a:t>        0.9%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6897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96844" y="3090468"/>
            <a:ext cx="553836" cy="932892"/>
            <a:chOff x="7172844" y="3090468"/>
            <a:chExt cx="553836" cy="93289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541" name="Freeform 85"/>
            <p:cNvSpPr>
              <a:spLocks/>
            </p:cNvSpPr>
            <p:nvPr/>
          </p:nvSpPr>
          <p:spPr bwMode="auto">
            <a:xfrm>
              <a:off x="7172844" y="3090468"/>
              <a:ext cx="217861" cy="21001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83" y="71"/>
                </a:cxn>
                <a:cxn ang="0">
                  <a:pos x="201" y="94"/>
                </a:cxn>
                <a:cxn ang="0">
                  <a:pos x="206" y="88"/>
                </a:cxn>
                <a:cxn ang="0">
                  <a:pos x="213" y="76"/>
                </a:cxn>
                <a:cxn ang="0">
                  <a:pos x="485" y="0"/>
                </a:cxn>
                <a:cxn ang="0">
                  <a:pos x="549" y="224"/>
                </a:cxn>
                <a:cxn ang="0">
                  <a:pos x="538" y="247"/>
                </a:cxn>
                <a:cxn ang="0">
                  <a:pos x="531" y="259"/>
                </a:cxn>
                <a:cxn ang="0">
                  <a:pos x="538" y="271"/>
                </a:cxn>
                <a:cxn ang="0">
                  <a:pos x="538" y="282"/>
                </a:cxn>
                <a:cxn ang="0">
                  <a:pos x="502" y="282"/>
                </a:cxn>
                <a:cxn ang="0">
                  <a:pos x="414" y="325"/>
                </a:cxn>
                <a:cxn ang="0">
                  <a:pos x="384" y="318"/>
                </a:cxn>
                <a:cxn ang="0">
                  <a:pos x="378" y="330"/>
                </a:cxn>
                <a:cxn ang="0">
                  <a:pos x="378" y="348"/>
                </a:cxn>
                <a:cxn ang="0">
                  <a:pos x="373" y="353"/>
                </a:cxn>
                <a:cxn ang="0">
                  <a:pos x="319" y="360"/>
                </a:cxn>
                <a:cxn ang="0">
                  <a:pos x="242" y="395"/>
                </a:cxn>
                <a:cxn ang="0">
                  <a:pos x="231" y="383"/>
                </a:cxn>
                <a:cxn ang="0">
                  <a:pos x="183" y="431"/>
                </a:cxn>
                <a:cxn ang="0">
                  <a:pos x="82" y="520"/>
                </a:cxn>
                <a:cxn ang="0">
                  <a:pos x="41" y="543"/>
                </a:cxn>
                <a:cxn ang="0">
                  <a:pos x="6" y="507"/>
                </a:cxn>
                <a:cxn ang="0">
                  <a:pos x="53" y="460"/>
                </a:cxn>
                <a:cxn ang="0">
                  <a:pos x="59" y="442"/>
                </a:cxn>
                <a:cxn ang="0">
                  <a:pos x="36" y="419"/>
                </a:cxn>
                <a:cxn ang="0">
                  <a:pos x="0" y="117"/>
                </a:cxn>
              </a:cxnLst>
              <a:rect l="0" t="0" r="r" b="b"/>
              <a:pathLst>
                <a:path w="549" h="543">
                  <a:moveTo>
                    <a:pt x="0" y="117"/>
                  </a:moveTo>
                  <a:lnTo>
                    <a:pt x="183" y="71"/>
                  </a:lnTo>
                  <a:lnTo>
                    <a:pt x="201" y="94"/>
                  </a:lnTo>
                  <a:lnTo>
                    <a:pt x="206" y="88"/>
                  </a:lnTo>
                  <a:lnTo>
                    <a:pt x="213" y="76"/>
                  </a:lnTo>
                  <a:lnTo>
                    <a:pt x="485" y="0"/>
                  </a:lnTo>
                  <a:lnTo>
                    <a:pt x="549" y="224"/>
                  </a:lnTo>
                  <a:lnTo>
                    <a:pt x="538" y="247"/>
                  </a:lnTo>
                  <a:lnTo>
                    <a:pt x="531" y="259"/>
                  </a:lnTo>
                  <a:lnTo>
                    <a:pt x="538" y="271"/>
                  </a:lnTo>
                  <a:lnTo>
                    <a:pt x="538" y="282"/>
                  </a:lnTo>
                  <a:lnTo>
                    <a:pt x="502" y="282"/>
                  </a:lnTo>
                  <a:lnTo>
                    <a:pt x="414" y="325"/>
                  </a:lnTo>
                  <a:lnTo>
                    <a:pt x="384" y="318"/>
                  </a:lnTo>
                  <a:lnTo>
                    <a:pt x="378" y="330"/>
                  </a:lnTo>
                  <a:lnTo>
                    <a:pt x="378" y="348"/>
                  </a:lnTo>
                  <a:lnTo>
                    <a:pt x="373" y="353"/>
                  </a:lnTo>
                  <a:lnTo>
                    <a:pt x="319" y="360"/>
                  </a:lnTo>
                  <a:lnTo>
                    <a:pt x="242" y="395"/>
                  </a:lnTo>
                  <a:lnTo>
                    <a:pt x="231" y="383"/>
                  </a:lnTo>
                  <a:lnTo>
                    <a:pt x="183" y="431"/>
                  </a:lnTo>
                  <a:lnTo>
                    <a:pt x="82" y="520"/>
                  </a:lnTo>
                  <a:lnTo>
                    <a:pt x="41" y="543"/>
                  </a:lnTo>
                  <a:lnTo>
                    <a:pt x="6" y="507"/>
                  </a:lnTo>
                  <a:lnTo>
                    <a:pt x="53" y="460"/>
                  </a:lnTo>
                  <a:lnTo>
                    <a:pt x="59" y="442"/>
                  </a:lnTo>
                  <a:lnTo>
                    <a:pt x="36" y="419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7315200" y="3657600"/>
              <a:ext cx="411480" cy="36576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CT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-2%   </a:t>
              </a:r>
            </a:p>
          </p:txBody>
        </p:sp>
      </p:grpSp>
      <p:grpSp>
        <p:nvGrpSpPr>
          <p:cNvPr id="2" name="Group 164"/>
          <p:cNvGrpSpPr>
            <a:grpSpLocks noChangeAspect="1"/>
          </p:cNvGrpSpPr>
          <p:nvPr/>
        </p:nvGrpSpPr>
        <p:grpSpPr>
          <a:xfrm>
            <a:off x="2590801" y="4953000"/>
            <a:ext cx="1441999" cy="925856"/>
            <a:chOff x="-377855" y="5841157"/>
            <a:chExt cx="3352490" cy="223289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9574" name="Freeform 118"/>
            <p:cNvSpPr>
              <a:spLocks/>
            </p:cNvSpPr>
            <p:nvPr/>
          </p:nvSpPr>
          <p:spPr bwMode="auto">
            <a:xfrm>
              <a:off x="625376" y="5841157"/>
              <a:ext cx="2349259" cy="1993883"/>
            </a:xfrm>
            <a:custGeom>
              <a:avLst/>
              <a:gdLst/>
              <a:ahLst/>
              <a:cxnLst>
                <a:cxn ang="0">
                  <a:pos x="342" y="720"/>
                </a:cxn>
                <a:cxn ang="0">
                  <a:pos x="608" y="951"/>
                </a:cxn>
                <a:cxn ang="0">
                  <a:pos x="419" y="1181"/>
                </a:cxn>
                <a:cxn ang="0">
                  <a:pos x="383" y="1027"/>
                </a:cxn>
                <a:cxn ang="0">
                  <a:pos x="117" y="1293"/>
                </a:cxn>
                <a:cxn ang="0">
                  <a:pos x="266" y="1524"/>
                </a:cxn>
                <a:cxn ang="0">
                  <a:pos x="644" y="1446"/>
                </a:cxn>
                <a:cxn ang="0">
                  <a:pos x="531" y="1748"/>
                </a:cxn>
                <a:cxn ang="0">
                  <a:pos x="419" y="1861"/>
                </a:cxn>
                <a:cxn ang="0">
                  <a:pos x="230" y="1937"/>
                </a:cxn>
                <a:cxn ang="0">
                  <a:pos x="153" y="2321"/>
                </a:cxn>
                <a:cxn ang="0">
                  <a:pos x="266" y="2546"/>
                </a:cxn>
                <a:cxn ang="0">
                  <a:pos x="531" y="2663"/>
                </a:cxn>
                <a:cxn ang="0">
                  <a:pos x="531" y="2853"/>
                </a:cxn>
                <a:cxn ang="0">
                  <a:pos x="839" y="2929"/>
                </a:cxn>
                <a:cxn ang="0">
                  <a:pos x="992" y="2965"/>
                </a:cxn>
                <a:cxn ang="0">
                  <a:pos x="685" y="3349"/>
                </a:cxn>
                <a:cxn ang="0">
                  <a:pos x="454" y="3497"/>
                </a:cxn>
                <a:cxn ang="0">
                  <a:pos x="76" y="3685"/>
                </a:cxn>
                <a:cxn ang="0">
                  <a:pos x="76" y="3804"/>
                </a:cxn>
                <a:cxn ang="0">
                  <a:pos x="685" y="3538"/>
                </a:cxn>
                <a:cxn ang="0">
                  <a:pos x="1482" y="2853"/>
                </a:cxn>
                <a:cxn ang="0">
                  <a:pos x="1412" y="2776"/>
                </a:cxn>
                <a:cxn ang="0">
                  <a:pos x="1826" y="2244"/>
                </a:cxn>
                <a:cxn ang="0">
                  <a:pos x="1712" y="2398"/>
                </a:cxn>
                <a:cxn ang="0">
                  <a:pos x="1748" y="2587"/>
                </a:cxn>
                <a:cxn ang="0">
                  <a:pos x="1712" y="2699"/>
                </a:cxn>
                <a:cxn ang="0">
                  <a:pos x="2055" y="2510"/>
                </a:cxn>
                <a:cxn ang="0">
                  <a:pos x="2055" y="2321"/>
                </a:cxn>
                <a:cxn ang="0">
                  <a:pos x="2546" y="2434"/>
                </a:cxn>
                <a:cxn ang="0">
                  <a:pos x="2889" y="2398"/>
                </a:cxn>
                <a:cxn ang="0">
                  <a:pos x="3462" y="2587"/>
                </a:cxn>
                <a:cxn ang="0">
                  <a:pos x="3650" y="2812"/>
                </a:cxn>
                <a:cxn ang="0">
                  <a:pos x="3957" y="3041"/>
                </a:cxn>
                <a:cxn ang="0">
                  <a:pos x="4484" y="3077"/>
                </a:cxn>
                <a:cxn ang="0">
                  <a:pos x="4413" y="2776"/>
                </a:cxn>
                <a:cxn ang="0">
                  <a:pos x="4182" y="2734"/>
                </a:cxn>
                <a:cxn ang="0">
                  <a:pos x="3875" y="2510"/>
                </a:cxn>
                <a:cxn ang="0">
                  <a:pos x="3497" y="2244"/>
                </a:cxn>
                <a:cxn ang="0">
                  <a:pos x="3343" y="2434"/>
                </a:cxn>
                <a:cxn ang="0">
                  <a:pos x="3077" y="2203"/>
                </a:cxn>
                <a:cxn ang="0">
                  <a:pos x="2777" y="1902"/>
                </a:cxn>
                <a:cxn ang="0">
                  <a:pos x="2434" y="495"/>
                </a:cxn>
                <a:cxn ang="0">
                  <a:pos x="2133" y="117"/>
                </a:cxn>
                <a:cxn ang="0">
                  <a:pos x="1636" y="117"/>
                </a:cxn>
                <a:cxn ang="0">
                  <a:pos x="1412" y="117"/>
                </a:cxn>
                <a:cxn ang="0">
                  <a:pos x="1063" y="0"/>
                </a:cxn>
                <a:cxn ang="0">
                  <a:pos x="839" y="76"/>
                </a:cxn>
                <a:cxn ang="0">
                  <a:pos x="573" y="307"/>
                </a:cxn>
                <a:cxn ang="0">
                  <a:pos x="454" y="495"/>
                </a:cxn>
                <a:cxn ang="0">
                  <a:pos x="230" y="608"/>
                </a:cxn>
              </a:cxnLst>
              <a:rect l="0" t="0" r="r" b="b"/>
              <a:pathLst>
                <a:path w="4484" h="3804">
                  <a:moveTo>
                    <a:pt x="230" y="608"/>
                  </a:moveTo>
                  <a:lnTo>
                    <a:pt x="342" y="720"/>
                  </a:lnTo>
                  <a:lnTo>
                    <a:pt x="454" y="915"/>
                  </a:lnTo>
                  <a:lnTo>
                    <a:pt x="608" y="951"/>
                  </a:lnTo>
                  <a:lnTo>
                    <a:pt x="608" y="1181"/>
                  </a:lnTo>
                  <a:lnTo>
                    <a:pt x="419" y="1181"/>
                  </a:lnTo>
                  <a:lnTo>
                    <a:pt x="419" y="1027"/>
                  </a:lnTo>
                  <a:lnTo>
                    <a:pt x="383" y="1027"/>
                  </a:lnTo>
                  <a:lnTo>
                    <a:pt x="0" y="1181"/>
                  </a:lnTo>
                  <a:lnTo>
                    <a:pt x="117" y="1293"/>
                  </a:lnTo>
                  <a:lnTo>
                    <a:pt x="117" y="1446"/>
                  </a:lnTo>
                  <a:lnTo>
                    <a:pt x="266" y="1524"/>
                  </a:lnTo>
                  <a:lnTo>
                    <a:pt x="495" y="1559"/>
                  </a:lnTo>
                  <a:lnTo>
                    <a:pt x="644" y="1446"/>
                  </a:lnTo>
                  <a:lnTo>
                    <a:pt x="685" y="1712"/>
                  </a:lnTo>
                  <a:lnTo>
                    <a:pt x="531" y="1748"/>
                  </a:lnTo>
                  <a:lnTo>
                    <a:pt x="495" y="1825"/>
                  </a:lnTo>
                  <a:lnTo>
                    <a:pt x="419" y="1861"/>
                  </a:lnTo>
                  <a:lnTo>
                    <a:pt x="307" y="1790"/>
                  </a:lnTo>
                  <a:lnTo>
                    <a:pt x="230" y="1937"/>
                  </a:lnTo>
                  <a:lnTo>
                    <a:pt x="41" y="2132"/>
                  </a:lnTo>
                  <a:lnTo>
                    <a:pt x="153" y="2321"/>
                  </a:lnTo>
                  <a:lnTo>
                    <a:pt x="117" y="2398"/>
                  </a:lnTo>
                  <a:lnTo>
                    <a:pt x="266" y="2546"/>
                  </a:lnTo>
                  <a:lnTo>
                    <a:pt x="454" y="2546"/>
                  </a:lnTo>
                  <a:lnTo>
                    <a:pt x="531" y="2663"/>
                  </a:lnTo>
                  <a:lnTo>
                    <a:pt x="495" y="2734"/>
                  </a:lnTo>
                  <a:lnTo>
                    <a:pt x="531" y="2853"/>
                  </a:lnTo>
                  <a:lnTo>
                    <a:pt x="685" y="2776"/>
                  </a:lnTo>
                  <a:lnTo>
                    <a:pt x="839" y="2929"/>
                  </a:lnTo>
                  <a:lnTo>
                    <a:pt x="1063" y="2812"/>
                  </a:lnTo>
                  <a:lnTo>
                    <a:pt x="992" y="2965"/>
                  </a:lnTo>
                  <a:lnTo>
                    <a:pt x="992" y="3119"/>
                  </a:lnTo>
                  <a:lnTo>
                    <a:pt x="685" y="3349"/>
                  </a:lnTo>
                  <a:lnTo>
                    <a:pt x="573" y="3497"/>
                  </a:lnTo>
                  <a:lnTo>
                    <a:pt x="454" y="3497"/>
                  </a:lnTo>
                  <a:lnTo>
                    <a:pt x="266" y="3650"/>
                  </a:lnTo>
                  <a:lnTo>
                    <a:pt x="76" y="3685"/>
                  </a:lnTo>
                  <a:lnTo>
                    <a:pt x="0" y="3763"/>
                  </a:lnTo>
                  <a:lnTo>
                    <a:pt x="76" y="3804"/>
                  </a:lnTo>
                  <a:lnTo>
                    <a:pt x="454" y="3650"/>
                  </a:lnTo>
                  <a:lnTo>
                    <a:pt x="685" y="3538"/>
                  </a:lnTo>
                  <a:lnTo>
                    <a:pt x="1139" y="3231"/>
                  </a:lnTo>
                  <a:lnTo>
                    <a:pt x="1482" y="2853"/>
                  </a:lnTo>
                  <a:lnTo>
                    <a:pt x="1517" y="2776"/>
                  </a:lnTo>
                  <a:lnTo>
                    <a:pt x="1412" y="2776"/>
                  </a:lnTo>
                  <a:lnTo>
                    <a:pt x="1748" y="2280"/>
                  </a:lnTo>
                  <a:lnTo>
                    <a:pt x="1826" y="2244"/>
                  </a:lnTo>
                  <a:lnTo>
                    <a:pt x="1826" y="2321"/>
                  </a:lnTo>
                  <a:lnTo>
                    <a:pt x="1712" y="2398"/>
                  </a:lnTo>
                  <a:lnTo>
                    <a:pt x="1671" y="2622"/>
                  </a:lnTo>
                  <a:lnTo>
                    <a:pt x="1748" y="2587"/>
                  </a:lnTo>
                  <a:lnTo>
                    <a:pt x="1671" y="2663"/>
                  </a:lnTo>
                  <a:lnTo>
                    <a:pt x="1712" y="2699"/>
                  </a:lnTo>
                  <a:lnTo>
                    <a:pt x="1943" y="2546"/>
                  </a:lnTo>
                  <a:lnTo>
                    <a:pt x="2055" y="2510"/>
                  </a:lnTo>
                  <a:lnTo>
                    <a:pt x="2090" y="2398"/>
                  </a:lnTo>
                  <a:lnTo>
                    <a:pt x="2055" y="2321"/>
                  </a:lnTo>
                  <a:lnTo>
                    <a:pt x="2280" y="2280"/>
                  </a:lnTo>
                  <a:lnTo>
                    <a:pt x="2546" y="2434"/>
                  </a:lnTo>
                  <a:lnTo>
                    <a:pt x="2777" y="2356"/>
                  </a:lnTo>
                  <a:lnTo>
                    <a:pt x="2889" y="2398"/>
                  </a:lnTo>
                  <a:lnTo>
                    <a:pt x="3042" y="2398"/>
                  </a:lnTo>
                  <a:lnTo>
                    <a:pt x="3462" y="2587"/>
                  </a:lnTo>
                  <a:lnTo>
                    <a:pt x="3538" y="2663"/>
                  </a:lnTo>
                  <a:lnTo>
                    <a:pt x="3650" y="2812"/>
                  </a:lnTo>
                  <a:lnTo>
                    <a:pt x="3875" y="2965"/>
                  </a:lnTo>
                  <a:lnTo>
                    <a:pt x="3957" y="3041"/>
                  </a:lnTo>
                  <a:lnTo>
                    <a:pt x="4223" y="3195"/>
                  </a:lnTo>
                  <a:lnTo>
                    <a:pt x="4484" y="3077"/>
                  </a:lnTo>
                  <a:lnTo>
                    <a:pt x="4484" y="2929"/>
                  </a:lnTo>
                  <a:lnTo>
                    <a:pt x="4413" y="2776"/>
                  </a:lnTo>
                  <a:lnTo>
                    <a:pt x="4294" y="2734"/>
                  </a:lnTo>
                  <a:lnTo>
                    <a:pt x="4182" y="2734"/>
                  </a:lnTo>
                  <a:lnTo>
                    <a:pt x="4028" y="2622"/>
                  </a:lnTo>
                  <a:lnTo>
                    <a:pt x="3875" y="2510"/>
                  </a:lnTo>
                  <a:lnTo>
                    <a:pt x="3574" y="2203"/>
                  </a:lnTo>
                  <a:lnTo>
                    <a:pt x="3497" y="2244"/>
                  </a:lnTo>
                  <a:lnTo>
                    <a:pt x="3421" y="2356"/>
                  </a:lnTo>
                  <a:lnTo>
                    <a:pt x="3343" y="2434"/>
                  </a:lnTo>
                  <a:lnTo>
                    <a:pt x="3077" y="2280"/>
                  </a:lnTo>
                  <a:lnTo>
                    <a:pt x="3077" y="2203"/>
                  </a:lnTo>
                  <a:lnTo>
                    <a:pt x="2853" y="2280"/>
                  </a:lnTo>
                  <a:lnTo>
                    <a:pt x="2777" y="1902"/>
                  </a:lnTo>
                  <a:lnTo>
                    <a:pt x="2587" y="1063"/>
                  </a:lnTo>
                  <a:lnTo>
                    <a:pt x="2434" y="495"/>
                  </a:lnTo>
                  <a:lnTo>
                    <a:pt x="2356" y="230"/>
                  </a:lnTo>
                  <a:lnTo>
                    <a:pt x="2133" y="117"/>
                  </a:lnTo>
                  <a:lnTo>
                    <a:pt x="2014" y="188"/>
                  </a:lnTo>
                  <a:lnTo>
                    <a:pt x="1636" y="117"/>
                  </a:lnTo>
                  <a:lnTo>
                    <a:pt x="1517" y="153"/>
                  </a:lnTo>
                  <a:lnTo>
                    <a:pt x="1412" y="117"/>
                  </a:lnTo>
                  <a:lnTo>
                    <a:pt x="1412" y="76"/>
                  </a:lnTo>
                  <a:lnTo>
                    <a:pt x="1063" y="0"/>
                  </a:lnTo>
                  <a:lnTo>
                    <a:pt x="1027" y="76"/>
                  </a:lnTo>
                  <a:lnTo>
                    <a:pt x="839" y="76"/>
                  </a:lnTo>
                  <a:lnTo>
                    <a:pt x="685" y="188"/>
                  </a:lnTo>
                  <a:lnTo>
                    <a:pt x="573" y="307"/>
                  </a:lnTo>
                  <a:lnTo>
                    <a:pt x="531" y="419"/>
                  </a:lnTo>
                  <a:lnTo>
                    <a:pt x="454" y="495"/>
                  </a:lnTo>
                  <a:lnTo>
                    <a:pt x="307" y="495"/>
                  </a:lnTo>
                  <a:lnTo>
                    <a:pt x="230" y="608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    -10%</a:t>
              </a:r>
            </a:p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3" name="Group 162"/>
            <p:cNvGrpSpPr/>
            <p:nvPr/>
          </p:nvGrpSpPr>
          <p:grpSpPr>
            <a:xfrm>
              <a:off x="-377855" y="7838186"/>
              <a:ext cx="912028" cy="235869"/>
              <a:chOff x="-377855" y="7838186"/>
              <a:chExt cx="912028" cy="235869"/>
            </a:xfrm>
            <a:grpFill/>
          </p:grpSpPr>
          <p:sp>
            <p:nvSpPr>
              <p:cNvPr id="19576" name="Freeform 120"/>
              <p:cNvSpPr>
                <a:spLocks/>
              </p:cNvSpPr>
              <p:nvPr/>
            </p:nvSpPr>
            <p:spPr bwMode="auto">
              <a:xfrm>
                <a:off x="420956" y="7847620"/>
                <a:ext cx="113217" cy="75478"/>
              </a:xfrm>
              <a:custGeom>
                <a:avLst/>
                <a:gdLst/>
                <a:ahLst/>
                <a:cxnLst>
                  <a:cxn ang="0">
                    <a:pos x="187" y="8"/>
                  </a:cxn>
                  <a:cxn ang="0">
                    <a:pos x="157" y="6"/>
                  </a:cxn>
                  <a:cxn ang="0">
                    <a:pos x="126" y="5"/>
                  </a:cxn>
                  <a:cxn ang="0">
                    <a:pos x="104" y="6"/>
                  </a:cxn>
                  <a:cxn ang="0">
                    <a:pos x="89" y="9"/>
                  </a:cxn>
                  <a:cxn ang="0">
                    <a:pos x="77" y="17"/>
                  </a:cxn>
                  <a:cxn ang="0">
                    <a:pos x="72" y="28"/>
                  </a:cxn>
                  <a:cxn ang="0">
                    <a:pos x="73" y="47"/>
                  </a:cxn>
                  <a:cxn ang="0">
                    <a:pos x="69" y="57"/>
                  </a:cxn>
                  <a:cxn ang="0">
                    <a:pos x="57" y="56"/>
                  </a:cxn>
                  <a:cxn ang="0">
                    <a:pos x="45" y="61"/>
                  </a:cxn>
                  <a:cxn ang="0">
                    <a:pos x="34" y="71"/>
                  </a:cxn>
                  <a:cxn ang="0">
                    <a:pos x="26" y="90"/>
                  </a:cxn>
                  <a:cxn ang="0">
                    <a:pos x="22" y="111"/>
                  </a:cxn>
                  <a:cxn ang="0">
                    <a:pos x="16" y="114"/>
                  </a:cxn>
                  <a:cxn ang="0">
                    <a:pos x="7" y="119"/>
                  </a:cxn>
                  <a:cxn ang="0">
                    <a:pos x="1" y="124"/>
                  </a:cxn>
                  <a:cxn ang="0">
                    <a:pos x="3" y="131"/>
                  </a:cxn>
                  <a:cxn ang="0">
                    <a:pos x="6" y="132"/>
                  </a:cxn>
                  <a:cxn ang="0">
                    <a:pos x="6" y="135"/>
                  </a:cxn>
                  <a:cxn ang="0">
                    <a:pos x="12" y="137"/>
                  </a:cxn>
                  <a:cxn ang="0">
                    <a:pos x="14" y="137"/>
                  </a:cxn>
                  <a:cxn ang="0">
                    <a:pos x="12" y="139"/>
                  </a:cxn>
                  <a:cxn ang="0">
                    <a:pos x="21" y="142"/>
                  </a:cxn>
                  <a:cxn ang="0">
                    <a:pos x="36" y="141"/>
                  </a:cxn>
                  <a:cxn ang="0">
                    <a:pos x="44" y="139"/>
                  </a:cxn>
                  <a:cxn ang="0">
                    <a:pos x="56" y="128"/>
                  </a:cxn>
                  <a:cxn ang="0">
                    <a:pos x="75" y="114"/>
                  </a:cxn>
                  <a:cxn ang="0">
                    <a:pos x="105" y="95"/>
                  </a:cxn>
                  <a:cxn ang="0">
                    <a:pos x="130" y="80"/>
                  </a:cxn>
                  <a:cxn ang="0">
                    <a:pos x="142" y="72"/>
                  </a:cxn>
                  <a:cxn ang="0">
                    <a:pos x="156" y="58"/>
                  </a:cxn>
                  <a:cxn ang="0">
                    <a:pos x="174" y="45"/>
                  </a:cxn>
                  <a:cxn ang="0">
                    <a:pos x="191" y="39"/>
                  </a:cxn>
                  <a:cxn ang="0">
                    <a:pos x="205" y="33"/>
                  </a:cxn>
                  <a:cxn ang="0">
                    <a:pos x="211" y="28"/>
                  </a:cxn>
                  <a:cxn ang="0">
                    <a:pos x="215" y="21"/>
                  </a:cxn>
                  <a:cxn ang="0">
                    <a:pos x="214" y="15"/>
                  </a:cxn>
                  <a:cxn ang="0">
                    <a:pos x="212" y="8"/>
                  </a:cxn>
                  <a:cxn ang="0">
                    <a:pos x="209" y="2"/>
                  </a:cxn>
                  <a:cxn ang="0">
                    <a:pos x="205" y="1"/>
                  </a:cxn>
                  <a:cxn ang="0">
                    <a:pos x="200" y="3"/>
                  </a:cxn>
                </a:cxnLst>
                <a:rect l="0" t="0" r="r" b="b"/>
                <a:pathLst>
                  <a:path w="215" h="142">
                    <a:moveTo>
                      <a:pt x="200" y="7"/>
                    </a:moveTo>
                    <a:lnTo>
                      <a:pt x="187" y="8"/>
                    </a:lnTo>
                    <a:lnTo>
                      <a:pt x="173" y="7"/>
                    </a:lnTo>
                    <a:lnTo>
                      <a:pt x="157" y="6"/>
                    </a:lnTo>
                    <a:lnTo>
                      <a:pt x="142" y="5"/>
                    </a:lnTo>
                    <a:lnTo>
                      <a:pt x="126" y="5"/>
                    </a:lnTo>
                    <a:lnTo>
                      <a:pt x="110" y="5"/>
                    </a:lnTo>
                    <a:lnTo>
                      <a:pt x="104" y="6"/>
                    </a:lnTo>
                    <a:lnTo>
                      <a:pt x="96" y="7"/>
                    </a:lnTo>
                    <a:lnTo>
                      <a:pt x="89" y="9"/>
                    </a:lnTo>
                    <a:lnTo>
                      <a:pt x="83" y="12"/>
                    </a:lnTo>
                    <a:lnTo>
                      <a:pt x="77" y="17"/>
                    </a:lnTo>
                    <a:lnTo>
                      <a:pt x="73" y="22"/>
                    </a:lnTo>
                    <a:lnTo>
                      <a:pt x="72" y="28"/>
                    </a:lnTo>
                    <a:lnTo>
                      <a:pt x="71" y="33"/>
                    </a:lnTo>
                    <a:lnTo>
                      <a:pt x="73" y="47"/>
                    </a:lnTo>
                    <a:lnTo>
                      <a:pt x="76" y="60"/>
                    </a:lnTo>
                    <a:lnTo>
                      <a:pt x="69" y="57"/>
                    </a:lnTo>
                    <a:lnTo>
                      <a:pt x="63" y="54"/>
                    </a:lnTo>
                    <a:lnTo>
                      <a:pt x="57" y="56"/>
                    </a:lnTo>
                    <a:lnTo>
                      <a:pt x="51" y="58"/>
                    </a:lnTo>
                    <a:lnTo>
                      <a:pt x="45" y="61"/>
                    </a:lnTo>
                    <a:lnTo>
                      <a:pt x="40" y="66"/>
                    </a:lnTo>
                    <a:lnTo>
                      <a:pt x="34" y="71"/>
                    </a:lnTo>
                    <a:lnTo>
                      <a:pt x="30" y="78"/>
                    </a:lnTo>
                    <a:lnTo>
                      <a:pt x="26" y="90"/>
                    </a:lnTo>
                    <a:lnTo>
                      <a:pt x="23" y="107"/>
                    </a:lnTo>
                    <a:lnTo>
                      <a:pt x="22" y="111"/>
                    </a:lnTo>
                    <a:lnTo>
                      <a:pt x="20" y="113"/>
                    </a:lnTo>
                    <a:lnTo>
                      <a:pt x="16" y="114"/>
                    </a:lnTo>
                    <a:lnTo>
                      <a:pt x="12" y="117"/>
                    </a:lnTo>
                    <a:lnTo>
                      <a:pt x="7" y="119"/>
                    </a:lnTo>
                    <a:lnTo>
                      <a:pt x="3" y="121"/>
                    </a:lnTo>
                    <a:lnTo>
                      <a:pt x="1" y="124"/>
                    </a:lnTo>
                    <a:lnTo>
                      <a:pt x="0" y="131"/>
                    </a:lnTo>
                    <a:lnTo>
                      <a:pt x="3" y="131"/>
                    </a:lnTo>
                    <a:lnTo>
                      <a:pt x="5" y="131"/>
                    </a:lnTo>
                    <a:lnTo>
                      <a:pt x="6" y="132"/>
                    </a:lnTo>
                    <a:lnTo>
                      <a:pt x="7" y="133"/>
                    </a:lnTo>
                    <a:lnTo>
                      <a:pt x="6" y="135"/>
                    </a:lnTo>
                    <a:lnTo>
                      <a:pt x="5" y="137"/>
                    </a:lnTo>
                    <a:lnTo>
                      <a:pt x="12" y="137"/>
                    </a:lnTo>
                    <a:lnTo>
                      <a:pt x="17" y="137"/>
                    </a:lnTo>
                    <a:lnTo>
                      <a:pt x="14" y="137"/>
                    </a:lnTo>
                    <a:lnTo>
                      <a:pt x="12" y="138"/>
                    </a:lnTo>
                    <a:lnTo>
                      <a:pt x="12" y="139"/>
                    </a:lnTo>
                    <a:lnTo>
                      <a:pt x="12" y="142"/>
                    </a:lnTo>
                    <a:lnTo>
                      <a:pt x="21" y="142"/>
                    </a:lnTo>
                    <a:lnTo>
                      <a:pt x="32" y="142"/>
                    </a:lnTo>
                    <a:lnTo>
                      <a:pt x="36" y="141"/>
                    </a:lnTo>
                    <a:lnTo>
                      <a:pt x="41" y="140"/>
                    </a:lnTo>
                    <a:lnTo>
                      <a:pt x="44" y="139"/>
                    </a:lnTo>
                    <a:lnTo>
                      <a:pt x="47" y="137"/>
                    </a:lnTo>
                    <a:lnTo>
                      <a:pt x="56" y="128"/>
                    </a:lnTo>
                    <a:lnTo>
                      <a:pt x="66" y="121"/>
                    </a:lnTo>
                    <a:lnTo>
                      <a:pt x="75" y="114"/>
                    </a:lnTo>
                    <a:lnTo>
                      <a:pt x="85" y="108"/>
                    </a:lnTo>
                    <a:lnTo>
                      <a:pt x="105" y="95"/>
                    </a:lnTo>
                    <a:lnTo>
                      <a:pt x="124" y="83"/>
                    </a:lnTo>
                    <a:lnTo>
                      <a:pt x="130" y="80"/>
                    </a:lnTo>
                    <a:lnTo>
                      <a:pt x="136" y="77"/>
                    </a:lnTo>
                    <a:lnTo>
                      <a:pt x="142" y="72"/>
                    </a:lnTo>
                    <a:lnTo>
                      <a:pt x="147" y="68"/>
                    </a:lnTo>
                    <a:lnTo>
                      <a:pt x="156" y="58"/>
                    </a:lnTo>
                    <a:lnTo>
                      <a:pt x="165" y="48"/>
                    </a:lnTo>
                    <a:lnTo>
                      <a:pt x="174" y="45"/>
                    </a:lnTo>
                    <a:lnTo>
                      <a:pt x="183" y="42"/>
                    </a:lnTo>
                    <a:lnTo>
                      <a:pt x="191" y="39"/>
                    </a:lnTo>
                    <a:lnTo>
                      <a:pt x="200" y="36"/>
                    </a:lnTo>
                    <a:lnTo>
                      <a:pt x="205" y="33"/>
                    </a:lnTo>
                    <a:lnTo>
                      <a:pt x="208" y="30"/>
                    </a:lnTo>
                    <a:lnTo>
                      <a:pt x="211" y="28"/>
                    </a:lnTo>
                    <a:lnTo>
                      <a:pt x="214" y="25"/>
                    </a:lnTo>
                    <a:lnTo>
                      <a:pt x="215" y="21"/>
                    </a:lnTo>
                    <a:lnTo>
                      <a:pt x="215" y="18"/>
                    </a:lnTo>
                    <a:lnTo>
                      <a:pt x="214" y="15"/>
                    </a:lnTo>
                    <a:lnTo>
                      <a:pt x="212" y="12"/>
                    </a:lnTo>
                    <a:lnTo>
                      <a:pt x="212" y="8"/>
                    </a:lnTo>
                    <a:lnTo>
                      <a:pt x="211" y="5"/>
                    </a:lnTo>
                    <a:lnTo>
                      <a:pt x="209" y="2"/>
                    </a:lnTo>
                    <a:lnTo>
                      <a:pt x="207" y="1"/>
                    </a:lnTo>
                    <a:lnTo>
                      <a:pt x="205" y="1"/>
                    </a:lnTo>
                    <a:lnTo>
                      <a:pt x="200" y="0"/>
                    </a:lnTo>
                    <a:lnTo>
                      <a:pt x="200" y="3"/>
                    </a:lnTo>
                    <a:lnTo>
                      <a:pt x="200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8" name="Freeform 122"/>
              <p:cNvSpPr>
                <a:spLocks/>
              </p:cNvSpPr>
              <p:nvPr/>
            </p:nvSpPr>
            <p:spPr bwMode="auto">
              <a:xfrm>
                <a:off x="317173" y="7891649"/>
                <a:ext cx="100638" cy="75478"/>
              </a:xfrm>
              <a:custGeom>
                <a:avLst/>
                <a:gdLst/>
                <a:ahLst/>
                <a:cxnLst>
                  <a:cxn ang="0">
                    <a:pos x="178" y="44"/>
                  </a:cxn>
                  <a:cxn ang="0">
                    <a:pos x="187" y="31"/>
                  </a:cxn>
                  <a:cxn ang="0">
                    <a:pos x="192" y="17"/>
                  </a:cxn>
                  <a:cxn ang="0">
                    <a:pos x="191" y="8"/>
                  </a:cxn>
                  <a:cxn ang="0">
                    <a:pos x="188" y="3"/>
                  </a:cxn>
                  <a:cxn ang="0">
                    <a:pos x="178" y="0"/>
                  </a:cxn>
                  <a:cxn ang="0">
                    <a:pos x="166" y="0"/>
                  </a:cxn>
                  <a:cxn ang="0">
                    <a:pos x="153" y="2"/>
                  </a:cxn>
                  <a:cxn ang="0">
                    <a:pos x="142" y="7"/>
                  </a:cxn>
                  <a:cxn ang="0">
                    <a:pos x="127" y="17"/>
                  </a:cxn>
                  <a:cxn ang="0">
                    <a:pos x="109" y="34"/>
                  </a:cxn>
                  <a:cxn ang="0">
                    <a:pos x="99" y="49"/>
                  </a:cxn>
                  <a:cxn ang="0">
                    <a:pos x="97" y="64"/>
                  </a:cxn>
                  <a:cxn ang="0">
                    <a:pos x="91" y="78"/>
                  </a:cxn>
                  <a:cxn ang="0">
                    <a:pos x="80" y="87"/>
                  </a:cxn>
                  <a:cxn ang="0">
                    <a:pos x="68" y="94"/>
                  </a:cxn>
                  <a:cxn ang="0">
                    <a:pos x="57" y="97"/>
                  </a:cxn>
                  <a:cxn ang="0">
                    <a:pos x="44" y="99"/>
                  </a:cxn>
                  <a:cxn ang="0">
                    <a:pos x="35" y="105"/>
                  </a:cxn>
                  <a:cxn ang="0">
                    <a:pos x="27" y="115"/>
                  </a:cxn>
                  <a:cxn ang="0">
                    <a:pos x="14" y="125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42"/>
                  </a:cxn>
                  <a:cxn ang="0">
                    <a:pos x="13" y="145"/>
                  </a:cxn>
                  <a:cxn ang="0">
                    <a:pos x="20" y="144"/>
                  </a:cxn>
                  <a:cxn ang="0">
                    <a:pos x="28" y="140"/>
                  </a:cxn>
                  <a:cxn ang="0">
                    <a:pos x="38" y="135"/>
                  </a:cxn>
                  <a:cxn ang="0">
                    <a:pos x="49" y="128"/>
                  </a:cxn>
                  <a:cxn ang="0">
                    <a:pos x="64" y="115"/>
                  </a:cxn>
                  <a:cxn ang="0">
                    <a:pos x="89" y="101"/>
                  </a:cxn>
                  <a:cxn ang="0">
                    <a:pos x="112" y="93"/>
                  </a:cxn>
                  <a:cxn ang="0">
                    <a:pos x="129" y="85"/>
                  </a:cxn>
                  <a:cxn ang="0">
                    <a:pos x="143" y="77"/>
                  </a:cxn>
                  <a:cxn ang="0">
                    <a:pos x="153" y="69"/>
                  </a:cxn>
                  <a:cxn ang="0">
                    <a:pos x="162" y="60"/>
                  </a:cxn>
                  <a:cxn ang="0">
                    <a:pos x="173" y="52"/>
                  </a:cxn>
                  <a:cxn ang="0">
                    <a:pos x="176" y="50"/>
                  </a:cxn>
                </a:cxnLst>
                <a:rect l="0" t="0" r="r" b="b"/>
                <a:pathLst>
                  <a:path w="192" h="145">
                    <a:moveTo>
                      <a:pt x="173" y="50"/>
                    </a:moveTo>
                    <a:lnTo>
                      <a:pt x="178" y="44"/>
                    </a:lnTo>
                    <a:lnTo>
                      <a:pt x="182" y="38"/>
                    </a:lnTo>
                    <a:lnTo>
                      <a:pt x="187" y="31"/>
                    </a:lnTo>
                    <a:lnTo>
                      <a:pt x="190" y="23"/>
                    </a:lnTo>
                    <a:lnTo>
                      <a:pt x="192" y="17"/>
                    </a:lnTo>
                    <a:lnTo>
                      <a:pt x="192" y="10"/>
                    </a:lnTo>
                    <a:lnTo>
                      <a:pt x="191" y="8"/>
                    </a:lnTo>
                    <a:lnTo>
                      <a:pt x="190" y="6"/>
                    </a:lnTo>
                    <a:lnTo>
                      <a:pt x="188" y="3"/>
                    </a:lnTo>
                    <a:lnTo>
                      <a:pt x="184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53" y="2"/>
                    </a:lnTo>
                    <a:lnTo>
                      <a:pt x="148" y="3"/>
                    </a:lnTo>
                    <a:lnTo>
                      <a:pt x="142" y="7"/>
                    </a:lnTo>
                    <a:lnTo>
                      <a:pt x="137" y="10"/>
                    </a:lnTo>
                    <a:lnTo>
                      <a:pt x="127" y="17"/>
                    </a:lnTo>
                    <a:lnTo>
                      <a:pt x="118" y="26"/>
                    </a:lnTo>
                    <a:lnTo>
                      <a:pt x="109" y="34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7"/>
                    </a:lnTo>
                    <a:lnTo>
                      <a:pt x="97" y="64"/>
                    </a:lnTo>
                    <a:lnTo>
                      <a:pt x="96" y="73"/>
                    </a:lnTo>
                    <a:lnTo>
                      <a:pt x="91" y="78"/>
                    </a:lnTo>
                    <a:lnTo>
                      <a:pt x="87" y="82"/>
                    </a:lnTo>
                    <a:lnTo>
                      <a:pt x="80" y="87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2" y="97"/>
                    </a:lnTo>
                    <a:lnTo>
                      <a:pt x="57" y="97"/>
                    </a:lnTo>
                    <a:lnTo>
                      <a:pt x="49" y="97"/>
                    </a:lnTo>
                    <a:lnTo>
                      <a:pt x="44" y="99"/>
                    </a:lnTo>
                    <a:lnTo>
                      <a:pt x="38" y="102"/>
                    </a:lnTo>
                    <a:lnTo>
                      <a:pt x="35" y="105"/>
                    </a:lnTo>
                    <a:lnTo>
                      <a:pt x="33" y="109"/>
                    </a:lnTo>
                    <a:lnTo>
                      <a:pt x="27" y="115"/>
                    </a:lnTo>
                    <a:lnTo>
                      <a:pt x="19" y="120"/>
                    </a:lnTo>
                    <a:lnTo>
                      <a:pt x="14" y="125"/>
                    </a:lnTo>
                    <a:lnTo>
                      <a:pt x="6" y="129"/>
                    </a:lnTo>
                    <a:lnTo>
                      <a:pt x="3" y="132"/>
                    </a:lnTo>
                    <a:lnTo>
                      <a:pt x="2" y="134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42"/>
                    </a:lnTo>
                    <a:lnTo>
                      <a:pt x="8" y="144"/>
                    </a:lnTo>
                    <a:lnTo>
                      <a:pt x="13" y="145"/>
                    </a:lnTo>
                    <a:lnTo>
                      <a:pt x="17" y="144"/>
                    </a:lnTo>
                    <a:lnTo>
                      <a:pt x="20" y="144"/>
                    </a:lnTo>
                    <a:lnTo>
                      <a:pt x="25" y="142"/>
                    </a:lnTo>
                    <a:lnTo>
                      <a:pt x="28" y="140"/>
                    </a:lnTo>
                    <a:lnTo>
                      <a:pt x="31" y="138"/>
                    </a:lnTo>
                    <a:lnTo>
                      <a:pt x="38" y="135"/>
                    </a:lnTo>
                    <a:lnTo>
                      <a:pt x="44" y="132"/>
                    </a:lnTo>
                    <a:lnTo>
                      <a:pt x="49" y="128"/>
                    </a:lnTo>
                    <a:lnTo>
                      <a:pt x="55" y="123"/>
                    </a:lnTo>
                    <a:lnTo>
                      <a:pt x="64" y="115"/>
                    </a:lnTo>
                    <a:lnTo>
                      <a:pt x="72" y="109"/>
                    </a:lnTo>
                    <a:lnTo>
                      <a:pt x="89" y="101"/>
                    </a:lnTo>
                    <a:lnTo>
                      <a:pt x="105" y="97"/>
                    </a:lnTo>
                    <a:lnTo>
                      <a:pt x="112" y="93"/>
                    </a:lnTo>
                    <a:lnTo>
                      <a:pt x="121" y="90"/>
                    </a:lnTo>
                    <a:lnTo>
                      <a:pt x="129" y="85"/>
                    </a:lnTo>
                    <a:lnTo>
                      <a:pt x="138" y="79"/>
                    </a:lnTo>
                    <a:lnTo>
                      <a:pt x="143" y="77"/>
                    </a:lnTo>
                    <a:lnTo>
                      <a:pt x="149" y="73"/>
                    </a:lnTo>
                    <a:lnTo>
                      <a:pt x="153" y="69"/>
                    </a:lnTo>
                    <a:lnTo>
                      <a:pt x="158" y="64"/>
                    </a:lnTo>
                    <a:lnTo>
                      <a:pt x="162" y="60"/>
                    </a:lnTo>
                    <a:lnTo>
                      <a:pt x="168" y="56"/>
                    </a:lnTo>
                    <a:lnTo>
                      <a:pt x="173" y="52"/>
                    </a:lnTo>
                    <a:lnTo>
                      <a:pt x="179" y="50"/>
                    </a:lnTo>
                    <a:lnTo>
                      <a:pt x="176" y="50"/>
                    </a:lnTo>
                    <a:lnTo>
                      <a:pt x="173" y="5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9" name="Freeform 123"/>
              <p:cNvSpPr>
                <a:spLocks/>
              </p:cNvSpPr>
              <p:nvPr/>
            </p:nvSpPr>
            <p:spPr bwMode="auto">
              <a:xfrm>
                <a:off x="317173" y="7891649"/>
                <a:ext cx="100638" cy="75478"/>
              </a:xfrm>
              <a:custGeom>
                <a:avLst/>
                <a:gdLst/>
                <a:ahLst/>
                <a:cxnLst>
                  <a:cxn ang="0">
                    <a:pos x="178" y="44"/>
                  </a:cxn>
                  <a:cxn ang="0">
                    <a:pos x="187" y="31"/>
                  </a:cxn>
                  <a:cxn ang="0">
                    <a:pos x="192" y="17"/>
                  </a:cxn>
                  <a:cxn ang="0">
                    <a:pos x="191" y="8"/>
                  </a:cxn>
                  <a:cxn ang="0">
                    <a:pos x="188" y="3"/>
                  </a:cxn>
                  <a:cxn ang="0">
                    <a:pos x="178" y="0"/>
                  </a:cxn>
                  <a:cxn ang="0">
                    <a:pos x="166" y="0"/>
                  </a:cxn>
                  <a:cxn ang="0">
                    <a:pos x="153" y="2"/>
                  </a:cxn>
                  <a:cxn ang="0">
                    <a:pos x="142" y="7"/>
                  </a:cxn>
                  <a:cxn ang="0">
                    <a:pos x="127" y="17"/>
                  </a:cxn>
                  <a:cxn ang="0">
                    <a:pos x="109" y="34"/>
                  </a:cxn>
                  <a:cxn ang="0">
                    <a:pos x="99" y="49"/>
                  </a:cxn>
                  <a:cxn ang="0">
                    <a:pos x="97" y="64"/>
                  </a:cxn>
                  <a:cxn ang="0">
                    <a:pos x="91" y="78"/>
                  </a:cxn>
                  <a:cxn ang="0">
                    <a:pos x="80" y="87"/>
                  </a:cxn>
                  <a:cxn ang="0">
                    <a:pos x="68" y="94"/>
                  </a:cxn>
                  <a:cxn ang="0">
                    <a:pos x="57" y="97"/>
                  </a:cxn>
                  <a:cxn ang="0">
                    <a:pos x="44" y="99"/>
                  </a:cxn>
                  <a:cxn ang="0">
                    <a:pos x="35" y="105"/>
                  </a:cxn>
                  <a:cxn ang="0">
                    <a:pos x="27" y="115"/>
                  </a:cxn>
                  <a:cxn ang="0">
                    <a:pos x="14" y="125"/>
                  </a:cxn>
                  <a:cxn ang="0">
                    <a:pos x="3" y="132"/>
                  </a:cxn>
                  <a:cxn ang="0">
                    <a:pos x="0" y="135"/>
                  </a:cxn>
                  <a:cxn ang="0">
                    <a:pos x="5" y="142"/>
                  </a:cxn>
                  <a:cxn ang="0">
                    <a:pos x="13" y="145"/>
                  </a:cxn>
                  <a:cxn ang="0">
                    <a:pos x="20" y="144"/>
                  </a:cxn>
                  <a:cxn ang="0">
                    <a:pos x="28" y="140"/>
                  </a:cxn>
                  <a:cxn ang="0">
                    <a:pos x="38" y="135"/>
                  </a:cxn>
                  <a:cxn ang="0">
                    <a:pos x="49" y="128"/>
                  </a:cxn>
                  <a:cxn ang="0">
                    <a:pos x="64" y="115"/>
                  </a:cxn>
                  <a:cxn ang="0">
                    <a:pos x="89" y="101"/>
                  </a:cxn>
                  <a:cxn ang="0">
                    <a:pos x="112" y="93"/>
                  </a:cxn>
                  <a:cxn ang="0">
                    <a:pos x="129" y="85"/>
                  </a:cxn>
                  <a:cxn ang="0">
                    <a:pos x="143" y="77"/>
                  </a:cxn>
                  <a:cxn ang="0">
                    <a:pos x="153" y="69"/>
                  </a:cxn>
                  <a:cxn ang="0">
                    <a:pos x="162" y="60"/>
                  </a:cxn>
                  <a:cxn ang="0">
                    <a:pos x="173" y="52"/>
                  </a:cxn>
                  <a:cxn ang="0">
                    <a:pos x="176" y="50"/>
                  </a:cxn>
                </a:cxnLst>
                <a:rect l="0" t="0" r="r" b="b"/>
                <a:pathLst>
                  <a:path w="192" h="145">
                    <a:moveTo>
                      <a:pt x="173" y="50"/>
                    </a:moveTo>
                    <a:lnTo>
                      <a:pt x="178" y="44"/>
                    </a:lnTo>
                    <a:lnTo>
                      <a:pt x="182" y="38"/>
                    </a:lnTo>
                    <a:lnTo>
                      <a:pt x="187" y="31"/>
                    </a:lnTo>
                    <a:lnTo>
                      <a:pt x="190" y="23"/>
                    </a:lnTo>
                    <a:lnTo>
                      <a:pt x="192" y="17"/>
                    </a:lnTo>
                    <a:lnTo>
                      <a:pt x="192" y="10"/>
                    </a:lnTo>
                    <a:lnTo>
                      <a:pt x="191" y="8"/>
                    </a:lnTo>
                    <a:lnTo>
                      <a:pt x="190" y="6"/>
                    </a:lnTo>
                    <a:lnTo>
                      <a:pt x="188" y="3"/>
                    </a:lnTo>
                    <a:lnTo>
                      <a:pt x="184" y="2"/>
                    </a:lnTo>
                    <a:lnTo>
                      <a:pt x="178" y="0"/>
                    </a:lnTo>
                    <a:lnTo>
                      <a:pt x="172" y="0"/>
                    </a:lnTo>
                    <a:lnTo>
                      <a:pt x="166" y="0"/>
                    </a:lnTo>
                    <a:lnTo>
                      <a:pt x="160" y="0"/>
                    </a:lnTo>
                    <a:lnTo>
                      <a:pt x="153" y="2"/>
                    </a:lnTo>
                    <a:lnTo>
                      <a:pt x="148" y="3"/>
                    </a:lnTo>
                    <a:lnTo>
                      <a:pt x="142" y="7"/>
                    </a:lnTo>
                    <a:lnTo>
                      <a:pt x="137" y="10"/>
                    </a:lnTo>
                    <a:lnTo>
                      <a:pt x="127" y="17"/>
                    </a:lnTo>
                    <a:lnTo>
                      <a:pt x="118" y="26"/>
                    </a:lnTo>
                    <a:lnTo>
                      <a:pt x="109" y="34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7"/>
                    </a:lnTo>
                    <a:lnTo>
                      <a:pt x="97" y="64"/>
                    </a:lnTo>
                    <a:lnTo>
                      <a:pt x="96" y="73"/>
                    </a:lnTo>
                    <a:lnTo>
                      <a:pt x="91" y="78"/>
                    </a:lnTo>
                    <a:lnTo>
                      <a:pt x="87" y="82"/>
                    </a:lnTo>
                    <a:lnTo>
                      <a:pt x="80" y="87"/>
                    </a:lnTo>
                    <a:lnTo>
                      <a:pt x="72" y="91"/>
                    </a:lnTo>
                    <a:lnTo>
                      <a:pt x="68" y="94"/>
                    </a:lnTo>
                    <a:lnTo>
                      <a:pt x="62" y="97"/>
                    </a:lnTo>
                    <a:lnTo>
                      <a:pt x="57" y="97"/>
                    </a:lnTo>
                    <a:lnTo>
                      <a:pt x="49" y="97"/>
                    </a:lnTo>
                    <a:lnTo>
                      <a:pt x="44" y="99"/>
                    </a:lnTo>
                    <a:lnTo>
                      <a:pt x="38" y="102"/>
                    </a:lnTo>
                    <a:lnTo>
                      <a:pt x="35" y="105"/>
                    </a:lnTo>
                    <a:lnTo>
                      <a:pt x="33" y="109"/>
                    </a:lnTo>
                    <a:lnTo>
                      <a:pt x="27" y="115"/>
                    </a:lnTo>
                    <a:lnTo>
                      <a:pt x="19" y="120"/>
                    </a:lnTo>
                    <a:lnTo>
                      <a:pt x="14" y="125"/>
                    </a:lnTo>
                    <a:lnTo>
                      <a:pt x="6" y="129"/>
                    </a:lnTo>
                    <a:lnTo>
                      <a:pt x="3" y="132"/>
                    </a:lnTo>
                    <a:lnTo>
                      <a:pt x="2" y="134"/>
                    </a:lnTo>
                    <a:lnTo>
                      <a:pt x="0" y="135"/>
                    </a:lnTo>
                    <a:lnTo>
                      <a:pt x="2" y="138"/>
                    </a:lnTo>
                    <a:lnTo>
                      <a:pt x="5" y="142"/>
                    </a:lnTo>
                    <a:lnTo>
                      <a:pt x="8" y="144"/>
                    </a:lnTo>
                    <a:lnTo>
                      <a:pt x="13" y="145"/>
                    </a:lnTo>
                    <a:lnTo>
                      <a:pt x="17" y="144"/>
                    </a:lnTo>
                    <a:lnTo>
                      <a:pt x="20" y="144"/>
                    </a:lnTo>
                    <a:lnTo>
                      <a:pt x="25" y="142"/>
                    </a:lnTo>
                    <a:lnTo>
                      <a:pt x="28" y="140"/>
                    </a:lnTo>
                    <a:lnTo>
                      <a:pt x="31" y="138"/>
                    </a:lnTo>
                    <a:lnTo>
                      <a:pt x="38" y="135"/>
                    </a:lnTo>
                    <a:lnTo>
                      <a:pt x="44" y="132"/>
                    </a:lnTo>
                    <a:lnTo>
                      <a:pt x="49" y="128"/>
                    </a:lnTo>
                    <a:lnTo>
                      <a:pt x="55" y="123"/>
                    </a:lnTo>
                    <a:lnTo>
                      <a:pt x="64" y="115"/>
                    </a:lnTo>
                    <a:lnTo>
                      <a:pt x="72" y="109"/>
                    </a:lnTo>
                    <a:lnTo>
                      <a:pt x="89" y="101"/>
                    </a:lnTo>
                    <a:lnTo>
                      <a:pt x="105" y="97"/>
                    </a:lnTo>
                    <a:lnTo>
                      <a:pt x="112" y="93"/>
                    </a:lnTo>
                    <a:lnTo>
                      <a:pt x="121" y="90"/>
                    </a:lnTo>
                    <a:lnTo>
                      <a:pt x="129" y="85"/>
                    </a:lnTo>
                    <a:lnTo>
                      <a:pt x="138" y="79"/>
                    </a:lnTo>
                    <a:lnTo>
                      <a:pt x="143" y="77"/>
                    </a:lnTo>
                    <a:lnTo>
                      <a:pt x="149" y="73"/>
                    </a:lnTo>
                    <a:lnTo>
                      <a:pt x="153" y="69"/>
                    </a:lnTo>
                    <a:lnTo>
                      <a:pt x="158" y="64"/>
                    </a:lnTo>
                    <a:lnTo>
                      <a:pt x="162" y="60"/>
                    </a:lnTo>
                    <a:lnTo>
                      <a:pt x="168" y="56"/>
                    </a:lnTo>
                    <a:lnTo>
                      <a:pt x="173" y="52"/>
                    </a:lnTo>
                    <a:lnTo>
                      <a:pt x="179" y="50"/>
                    </a:lnTo>
                    <a:lnTo>
                      <a:pt x="176" y="50"/>
                    </a:lnTo>
                    <a:lnTo>
                      <a:pt x="173" y="5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0" name="Freeform 124"/>
              <p:cNvSpPr>
                <a:spLocks/>
              </p:cNvSpPr>
              <p:nvPr/>
            </p:nvSpPr>
            <p:spPr bwMode="auto">
              <a:xfrm>
                <a:off x="276289" y="7973417"/>
                <a:ext cx="22014" cy="94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2"/>
                  </a:cxn>
                  <a:cxn ang="0">
                    <a:pos x="14" y="4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26" y="18"/>
                  </a:cxn>
                  <a:cxn ang="0">
                    <a:pos x="32" y="18"/>
                  </a:cxn>
                  <a:cxn ang="0">
                    <a:pos x="37" y="15"/>
                  </a:cxn>
                  <a:cxn ang="0">
                    <a:pos x="43" y="11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47" h="18">
                    <a:moveTo>
                      <a:pt x="36" y="0"/>
                    </a:moveTo>
                    <a:lnTo>
                      <a:pt x="25" y="2"/>
                    </a:lnTo>
                    <a:lnTo>
                      <a:pt x="14" y="4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26" y="18"/>
                    </a:lnTo>
                    <a:lnTo>
                      <a:pt x="32" y="18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1" name="Freeform 125"/>
              <p:cNvSpPr>
                <a:spLocks/>
              </p:cNvSpPr>
              <p:nvPr/>
            </p:nvSpPr>
            <p:spPr bwMode="auto">
              <a:xfrm>
                <a:off x="276289" y="7973417"/>
                <a:ext cx="22014" cy="943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2"/>
                  </a:cxn>
                  <a:cxn ang="0">
                    <a:pos x="14" y="4"/>
                  </a:cxn>
                  <a:cxn ang="0">
                    <a:pos x="8" y="5"/>
                  </a:cxn>
                  <a:cxn ang="0">
                    <a:pos x="4" y="8"/>
                  </a:cxn>
                  <a:cxn ang="0">
                    <a:pos x="3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26" y="18"/>
                  </a:cxn>
                  <a:cxn ang="0">
                    <a:pos x="32" y="18"/>
                  </a:cxn>
                  <a:cxn ang="0">
                    <a:pos x="37" y="15"/>
                  </a:cxn>
                  <a:cxn ang="0">
                    <a:pos x="43" y="11"/>
                  </a:cxn>
                  <a:cxn ang="0">
                    <a:pos x="47" y="5"/>
                  </a:cxn>
                  <a:cxn ang="0">
                    <a:pos x="45" y="2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47" h="18">
                    <a:moveTo>
                      <a:pt x="36" y="0"/>
                    </a:moveTo>
                    <a:lnTo>
                      <a:pt x="25" y="2"/>
                    </a:lnTo>
                    <a:lnTo>
                      <a:pt x="14" y="4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26" y="18"/>
                    </a:lnTo>
                    <a:lnTo>
                      <a:pt x="32" y="18"/>
                    </a:lnTo>
                    <a:lnTo>
                      <a:pt x="37" y="15"/>
                    </a:lnTo>
                    <a:lnTo>
                      <a:pt x="43" y="11"/>
                    </a:lnTo>
                    <a:lnTo>
                      <a:pt x="47" y="5"/>
                    </a:lnTo>
                    <a:lnTo>
                      <a:pt x="45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2" name="Freeform 126"/>
              <p:cNvSpPr>
                <a:spLocks/>
              </p:cNvSpPr>
              <p:nvPr/>
            </p:nvSpPr>
            <p:spPr bwMode="auto">
              <a:xfrm>
                <a:off x="251130" y="7995432"/>
                <a:ext cx="12580" cy="629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9" y="15"/>
                  </a:cxn>
                  <a:cxn ang="0">
                    <a:pos x="22" y="14"/>
                  </a:cxn>
                  <a:cxn ang="0">
                    <a:pos x="24" y="12"/>
                  </a:cxn>
                  <a:cxn ang="0">
                    <a:pos x="24" y="9"/>
                  </a:cxn>
                  <a:cxn ang="0">
                    <a:pos x="23" y="5"/>
                  </a:cxn>
                </a:cxnLst>
                <a:rect l="0" t="0" r="r" b="b"/>
                <a:pathLst>
                  <a:path w="24" h="17">
                    <a:moveTo>
                      <a:pt x="23" y="5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3" name="Freeform 127"/>
              <p:cNvSpPr>
                <a:spLocks/>
              </p:cNvSpPr>
              <p:nvPr/>
            </p:nvSpPr>
            <p:spPr bwMode="auto">
              <a:xfrm>
                <a:off x="251130" y="7995432"/>
                <a:ext cx="12580" cy="629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10" y="17"/>
                  </a:cxn>
                  <a:cxn ang="0">
                    <a:pos x="19" y="15"/>
                  </a:cxn>
                  <a:cxn ang="0">
                    <a:pos x="22" y="14"/>
                  </a:cxn>
                  <a:cxn ang="0">
                    <a:pos x="24" y="12"/>
                  </a:cxn>
                  <a:cxn ang="0">
                    <a:pos x="24" y="9"/>
                  </a:cxn>
                  <a:cxn ang="0">
                    <a:pos x="23" y="5"/>
                  </a:cxn>
                </a:cxnLst>
                <a:rect l="0" t="0" r="r" b="b"/>
                <a:pathLst>
                  <a:path w="24" h="17">
                    <a:moveTo>
                      <a:pt x="23" y="5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10" y="17"/>
                    </a:lnTo>
                    <a:lnTo>
                      <a:pt x="19" y="15"/>
                    </a:lnTo>
                    <a:lnTo>
                      <a:pt x="22" y="14"/>
                    </a:lnTo>
                    <a:lnTo>
                      <a:pt x="24" y="12"/>
                    </a:lnTo>
                    <a:lnTo>
                      <a:pt x="24" y="9"/>
                    </a:lnTo>
                    <a:lnTo>
                      <a:pt x="23" y="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4" name="Freeform 128"/>
              <p:cNvSpPr>
                <a:spLocks/>
              </p:cNvSpPr>
              <p:nvPr/>
            </p:nvSpPr>
            <p:spPr bwMode="auto">
              <a:xfrm>
                <a:off x="225971" y="8011157"/>
                <a:ext cx="3145" cy="31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5" name="Freeform 129"/>
              <p:cNvSpPr>
                <a:spLocks/>
              </p:cNvSpPr>
              <p:nvPr/>
            </p:nvSpPr>
            <p:spPr bwMode="auto">
              <a:xfrm>
                <a:off x="225971" y="8011157"/>
                <a:ext cx="3145" cy="314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7" y="2"/>
                  </a:cxn>
                  <a:cxn ang="0">
                    <a:pos x="7" y="0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6" name="Freeform 130"/>
              <p:cNvSpPr>
                <a:spLocks/>
              </p:cNvSpPr>
              <p:nvPr/>
            </p:nvSpPr>
            <p:spPr bwMode="auto">
              <a:xfrm>
                <a:off x="210246" y="8017446"/>
                <a:ext cx="6290" cy="62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7" name="Freeform 131"/>
              <p:cNvSpPr>
                <a:spLocks/>
              </p:cNvSpPr>
              <p:nvPr/>
            </p:nvSpPr>
            <p:spPr bwMode="auto">
              <a:xfrm>
                <a:off x="210246" y="8017446"/>
                <a:ext cx="6290" cy="629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1" y="12"/>
                  </a:cxn>
                  <a:cxn ang="0">
                    <a:pos x="11" y="8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</a:cxnLst>
                <a:rect l="0" t="0" r="r" b="b"/>
                <a:pathLst>
                  <a:path w="11" h="12">
                    <a:moveTo>
                      <a:pt x="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1" y="12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8" name="Freeform 132"/>
              <p:cNvSpPr>
                <a:spLocks/>
              </p:cNvSpPr>
              <p:nvPr/>
            </p:nvSpPr>
            <p:spPr bwMode="auto">
              <a:xfrm>
                <a:off x="169362" y="8023736"/>
                <a:ext cx="22014" cy="629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21" y="12"/>
                  </a:cxn>
                  <a:cxn ang="0">
                    <a:pos x="32" y="12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30" y="6"/>
                  </a:cxn>
                  <a:cxn ang="0">
                    <a:pos x="23" y="2"/>
                  </a:cxn>
                  <a:cxn ang="0">
                    <a:pos x="17" y="0"/>
                  </a:cxn>
                </a:cxnLst>
                <a:rect l="0" t="0" r="r" b="b"/>
                <a:pathLst>
                  <a:path w="42" h="12">
                    <a:moveTo>
                      <a:pt x="17" y="0"/>
                    </a:moveTo>
                    <a:lnTo>
                      <a:pt x="14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1" y="12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89" name="Freeform 133"/>
              <p:cNvSpPr>
                <a:spLocks/>
              </p:cNvSpPr>
              <p:nvPr/>
            </p:nvSpPr>
            <p:spPr bwMode="auto">
              <a:xfrm>
                <a:off x="169362" y="8023736"/>
                <a:ext cx="22014" cy="629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6" y="6"/>
                  </a:cxn>
                  <a:cxn ang="0">
                    <a:pos x="5" y="7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21" y="12"/>
                  </a:cxn>
                  <a:cxn ang="0">
                    <a:pos x="32" y="12"/>
                  </a:cxn>
                  <a:cxn ang="0">
                    <a:pos x="42" y="12"/>
                  </a:cxn>
                  <a:cxn ang="0">
                    <a:pos x="42" y="11"/>
                  </a:cxn>
                  <a:cxn ang="0">
                    <a:pos x="42" y="6"/>
                  </a:cxn>
                  <a:cxn ang="0">
                    <a:pos x="39" y="8"/>
                  </a:cxn>
                  <a:cxn ang="0">
                    <a:pos x="36" y="8"/>
                  </a:cxn>
                  <a:cxn ang="0">
                    <a:pos x="33" y="7"/>
                  </a:cxn>
                  <a:cxn ang="0">
                    <a:pos x="30" y="6"/>
                  </a:cxn>
                  <a:cxn ang="0">
                    <a:pos x="23" y="2"/>
                  </a:cxn>
                  <a:cxn ang="0">
                    <a:pos x="17" y="0"/>
                  </a:cxn>
                </a:cxnLst>
                <a:rect l="0" t="0" r="r" b="b"/>
                <a:pathLst>
                  <a:path w="42" h="12">
                    <a:moveTo>
                      <a:pt x="17" y="0"/>
                    </a:moveTo>
                    <a:lnTo>
                      <a:pt x="14" y="1"/>
                    </a:lnTo>
                    <a:lnTo>
                      <a:pt x="11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1" y="12"/>
                    </a:lnTo>
                    <a:lnTo>
                      <a:pt x="32" y="12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3" y="2"/>
                    </a:lnTo>
                    <a:lnTo>
                      <a:pt x="17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0" name="Freeform 134"/>
              <p:cNvSpPr>
                <a:spLocks/>
              </p:cNvSpPr>
              <p:nvPr/>
            </p:nvSpPr>
            <p:spPr bwMode="auto">
              <a:xfrm>
                <a:off x="125333" y="8014301"/>
                <a:ext cx="37739" cy="2830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40" y="4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3"/>
                  </a:cxn>
                  <a:cxn ang="0">
                    <a:pos x="67" y="4"/>
                  </a:cxn>
                  <a:cxn ang="0">
                    <a:pos x="68" y="6"/>
                  </a:cxn>
                  <a:cxn ang="0">
                    <a:pos x="71" y="8"/>
                  </a:cxn>
                  <a:cxn ang="0">
                    <a:pos x="71" y="11"/>
                  </a:cxn>
                  <a:cxn ang="0">
                    <a:pos x="71" y="15"/>
                  </a:cxn>
                  <a:cxn ang="0">
                    <a:pos x="71" y="19"/>
                  </a:cxn>
                  <a:cxn ang="0">
                    <a:pos x="62" y="19"/>
                  </a:cxn>
                  <a:cxn ang="0">
                    <a:pos x="53" y="19"/>
                  </a:cxn>
                  <a:cxn ang="0">
                    <a:pos x="61" y="25"/>
                  </a:cxn>
                  <a:cxn ang="0">
                    <a:pos x="64" y="25"/>
                  </a:cxn>
                  <a:cxn ang="0">
                    <a:pos x="64" y="27"/>
                  </a:cxn>
                  <a:cxn ang="0">
                    <a:pos x="63" y="29"/>
                  </a:cxn>
                  <a:cxn ang="0">
                    <a:pos x="61" y="30"/>
                  </a:cxn>
                  <a:cxn ang="0">
                    <a:pos x="57" y="31"/>
                  </a:cxn>
                  <a:cxn ang="0">
                    <a:pos x="52" y="34"/>
                  </a:cxn>
                  <a:cxn ang="0">
                    <a:pos x="46" y="37"/>
                  </a:cxn>
                  <a:cxn ang="0">
                    <a:pos x="42" y="38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5" y="49"/>
                  </a:cxn>
                  <a:cxn ang="0">
                    <a:pos x="26" y="52"/>
                  </a:cxn>
                  <a:cxn ang="0">
                    <a:pos x="17" y="53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2" y="49"/>
                  </a:cxn>
                  <a:cxn ang="0">
                    <a:pos x="6" y="44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5" y="27"/>
                  </a:cxn>
                  <a:cxn ang="0">
                    <a:pos x="35" y="19"/>
                  </a:cxn>
                  <a:cxn ang="0">
                    <a:pos x="36" y="18"/>
                  </a:cxn>
                  <a:cxn ang="0">
                    <a:pos x="40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39" y="9"/>
                  </a:cxn>
                  <a:cxn ang="0">
                    <a:pos x="35" y="7"/>
                  </a:cxn>
                </a:cxnLst>
                <a:rect l="0" t="0" r="r" b="b"/>
                <a:pathLst>
                  <a:path w="71" h="55">
                    <a:moveTo>
                      <a:pt x="35" y="7"/>
                    </a:moveTo>
                    <a:lnTo>
                      <a:pt x="40" y="4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8" y="6"/>
                    </a:lnTo>
                    <a:lnTo>
                      <a:pt x="71" y="8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71" y="19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61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3" y="29"/>
                    </a:lnTo>
                    <a:lnTo>
                      <a:pt x="61" y="30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2" y="38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26" y="52"/>
                    </a:lnTo>
                    <a:lnTo>
                      <a:pt x="17" y="53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6" y="44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5" y="27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39" y="9"/>
                    </a:lnTo>
                    <a:lnTo>
                      <a:pt x="35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1" name="Freeform 135"/>
              <p:cNvSpPr>
                <a:spLocks/>
              </p:cNvSpPr>
              <p:nvPr/>
            </p:nvSpPr>
            <p:spPr bwMode="auto">
              <a:xfrm>
                <a:off x="125333" y="8014301"/>
                <a:ext cx="37739" cy="28304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40" y="4"/>
                  </a:cxn>
                  <a:cxn ang="0">
                    <a:pos x="46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3"/>
                  </a:cxn>
                  <a:cxn ang="0">
                    <a:pos x="67" y="4"/>
                  </a:cxn>
                  <a:cxn ang="0">
                    <a:pos x="68" y="6"/>
                  </a:cxn>
                  <a:cxn ang="0">
                    <a:pos x="71" y="8"/>
                  </a:cxn>
                  <a:cxn ang="0">
                    <a:pos x="71" y="11"/>
                  </a:cxn>
                  <a:cxn ang="0">
                    <a:pos x="71" y="15"/>
                  </a:cxn>
                  <a:cxn ang="0">
                    <a:pos x="71" y="19"/>
                  </a:cxn>
                  <a:cxn ang="0">
                    <a:pos x="62" y="19"/>
                  </a:cxn>
                  <a:cxn ang="0">
                    <a:pos x="53" y="19"/>
                  </a:cxn>
                  <a:cxn ang="0">
                    <a:pos x="61" y="25"/>
                  </a:cxn>
                  <a:cxn ang="0">
                    <a:pos x="64" y="25"/>
                  </a:cxn>
                  <a:cxn ang="0">
                    <a:pos x="64" y="27"/>
                  </a:cxn>
                  <a:cxn ang="0">
                    <a:pos x="63" y="29"/>
                  </a:cxn>
                  <a:cxn ang="0">
                    <a:pos x="61" y="30"/>
                  </a:cxn>
                  <a:cxn ang="0">
                    <a:pos x="57" y="31"/>
                  </a:cxn>
                  <a:cxn ang="0">
                    <a:pos x="52" y="34"/>
                  </a:cxn>
                  <a:cxn ang="0">
                    <a:pos x="46" y="37"/>
                  </a:cxn>
                  <a:cxn ang="0">
                    <a:pos x="42" y="38"/>
                  </a:cxn>
                  <a:cxn ang="0">
                    <a:pos x="39" y="40"/>
                  </a:cxn>
                  <a:cxn ang="0">
                    <a:pos x="36" y="45"/>
                  </a:cxn>
                  <a:cxn ang="0">
                    <a:pos x="35" y="49"/>
                  </a:cxn>
                  <a:cxn ang="0">
                    <a:pos x="26" y="52"/>
                  </a:cxn>
                  <a:cxn ang="0">
                    <a:pos x="17" y="53"/>
                  </a:cxn>
                  <a:cxn ang="0">
                    <a:pos x="9" y="55"/>
                  </a:cxn>
                  <a:cxn ang="0">
                    <a:pos x="0" y="55"/>
                  </a:cxn>
                  <a:cxn ang="0">
                    <a:pos x="2" y="49"/>
                  </a:cxn>
                  <a:cxn ang="0">
                    <a:pos x="6" y="44"/>
                  </a:cxn>
                  <a:cxn ang="0">
                    <a:pos x="10" y="39"/>
                  </a:cxn>
                  <a:cxn ang="0">
                    <a:pos x="15" y="35"/>
                  </a:cxn>
                  <a:cxn ang="0">
                    <a:pos x="25" y="27"/>
                  </a:cxn>
                  <a:cxn ang="0">
                    <a:pos x="35" y="19"/>
                  </a:cxn>
                  <a:cxn ang="0">
                    <a:pos x="36" y="18"/>
                  </a:cxn>
                  <a:cxn ang="0">
                    <a:pos x="40" y="16"/>
                  </a:cxn>
                  <a:cxn ang="0">
                    <a:pos x="40" y="14"/>
                  </a:cxn>
                  <a:cxn ang="0">
                    <a:pos x="40" y="11"/>
                  </a:cxn>
                  <a:cxn ang="0">
                    <a:pos x="39" y="9"/>
                  </a:cxn>
                  <a:cxn ang="0">
                    <a:pos x="35" y="7"/>
                  </a:cxn>
                </a:cxnLst>
                <a:rect l="0" t="0" r="r" b="b"/>
                <a:pathLst>
                  <a:path w="71" h="55">
                    <a:moveTo>
                      <a:pt x="35" y="7"/>
                    </a:moveTo>
                    <a:lnTo>
                      <a:pt x="40" y="4"/>
                    </a:lnTo>
                    <a:lnTo>
                      <a:pt x="46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3"/>
                    </a:lnTo>
                    <a:lnTo>
                      <a:pt x="67" y="4"/>
                    </a:lnTo>
                    <a:lnTo>
                      <a:pt x="68" y="6"/>
                    </a:lnTo>
                    <a:lnTo>
                      <a:pt x="71" y="8"/>
                    </a:lnTo>
                    <a:lnTo>
                      <a:pt x="71" y="11"/>
                    </a:lnTo>
                    <a:lnTo>
                      <a:pt x="71" y="15"/>
                    </a:lnTo>
                    <a:lnTo>
                      <a:pt x="71" y="19"/>
                    </a:lnTo>
                    <a:lnTo>
                      <a:pt x="62" y="19"/>
                    </a:lnTo>
                    <a:lnTo>
                      <a:pt x="53" y="19"/>
                    </a:lnTo>
                    <a:lnTo>
                      <a:pt x="61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3" y="29"/>
                    </a:lnTo>
                    <a:lnTo>
                      <a:pt x="61" y="30"/>
                    </a:lnTo>
                    <a:lnTo>
                      <a:pt x="57" y="31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2" y="38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5" y="49"/>
                    </a:lnTo>
                    <a:lnTo>
                      <a:pt x="26" y="52"/>
                    </a:lnTo>
                    <a:lnTo>
                      <a:pt x="17" y="53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6" y="44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5" y="27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1"/>
                    </a:lnTo>
                    <a:lnTo>
                      <a:pt x="39" y="9"/>
                    </a:lnTo>
                    <a:lnTo>
                      <a:pt x="35" y="7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2" name="Freeform 136"/>
              <p:cNvSpPr>
                <a:spLocks/>
              </p:cNvSpPr>
              <p:nvPr/>
            </p:nvSpPr>
            <p:spPr bwMode="auto">
              <a:xfrm>
                <a:off x="78159" y="8026881"/>
                <a:ext cx="28304" cy="34594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38" y="22"/>
                  </a:cxn>
                  <a:cxn ang="0">
                    <a:pos x="35" y="20"/>
                  </a:cxn>
                  <a:cxn ang="0">
                    <a:pos x="34" y="17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6"/>
                  </a:cxn>
                  <a:cxn ang="0">
                    <a:pos x="27" y="2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8" y="24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4" y="30"/>
                  </a:cxn>
                  <a:cxn ang="0">
                    <a:pos x="28" y="32"/>
                  </a:cxn>
                  <a:cxn ang="0">
                    <a:pos x="29" y="34"/>
                  </a:cxn>
                  <a:cxn ang="0">
                    <a:pos x="30" y="36"/>
                  </a:cxn>
                  <a:cxn ang="0">
                    <a:pos x="30" y="38"/>
                  </a:cxn>
                  <a:cxn ang="0">
                    <a:pos x="29" y="42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3" y="52"/>
                  </a:cxn>
                  <a:cxn ang="0">
                    <a:pos x="12" y="53"/>
                  </a:cxn>
                  <a:cxn ang="0">
                    <a:pos x="13" y="55"/>
                  </a:cxn>
                  <a:cxn ang="0">
                    <a:pos x="14" y="57"/>
                  </a:cxn>
                  <a:cxn ang="0">
                    <a:pos x="16" y="60"/>
                  </a:cxn>
                  <a:cxn ang="0">
                    <a:pos x="18" y="62"/>
                  </a:cxn>
                  <a:cxn ang="0">
                    <a:pos x="24" y="64"/>
                  </a:cxn>
                  <a:cxn ang="0">
                    <a:pos x="29" y="65"/>
                  </a:cxn>
                  <a:cxn ang="0">
                    <a:pos x="42" y="60"/>
                  </a:cxn>
                  <a:cxn ang="0">
                    <a:pos x="53" y="53"/>
                  </a:cxn>
                  <a:cxn ang="0">
                    <a:pos x="57" y="51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58" y="38"/>
                  </a:cxn>
                  <a:cxn ang="0">
                    <a:pos x="56" y="34"/>
                  </a:cxn>
                  <a:cxn ang="0">
                    <a:pos x="53" y="30"/>
                  </a:cxn>
                  <a:cxn ang="0">
                    <a:pos x="47" y="26"/>
                  </a:cxn>
                  <a:cxn ang="0">
                    <a:pos x="42" y="24"/>
                  </a:cxn>
                </a:cxnLst>
                <a:rect l="0" t="0" r="r" b="b"/>
                <a:pathLst>
                  <a:path w="59" h="65">
                    <a:moveTo>
                      <a:pt x="42" y="24"/>
                    </a:moveTo>
                    <a:lnTo>
                      <a:pt x="38" y="22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29" y="6"/>
                    </a:lnTo>
                    <a:lnTo>
                      <a:pt x="27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9" y="27"/>
                    </a:lnTo>
                    <a:lnTo>
                      <a:pt x="24" y="30"/>
                    </a:lnTo>
                    <a:lnTo>
                      <a:pt x="28" y="32"/>
                    </a:lnTo>
                    <a:lnTo>
                      <a:pt x="29" y="34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4" y="64"/>
                    </a:lnTo>
                    <a:lnTo>
                      <a:pt x="29" y="65"/>
                    </a:lnTo>
                    <a:lnTo>
                      <a:pt x="42" y="60"/>
                    </a:lnTo>
                    <a:lnTo>
                      <a:pt x="53" y="53"/>
                    </a:lnTo>
                    <a:lnTo>
                      <a:pt x="57" y="51"/>
                    </a:lnTo>
                    <a:lnTo>
                      <a:pt x="59" y="47"/>
                    </a:lnTo>
                    <a:lnTo>
                      <a:pt x="59" y="43"/>
                    </a:lnTo>
                    <a:lnTo>
                      <a:pt x="58" y="38"/>
                    </a:lnTo>
                    <a:lnTo>
                      <a:pt x="56" y="34"/>
                    </a:lnTo>
                    <a:lnTo>
                      <a:pt x="53" y="30"/>
                    </a:lnTo>
                    <a:lnTo>
                      <a:pt x="47" y="26"/>
                    </a:lnTo>
                    <a:lnTo>
                      <a:pt x="42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3" name="Freeform 137"/>
              <p:cNvSpPr>
                <a:spLocks/>
              </p:cNvSpPr>
              <p:nvPr/>
            </p:nvSpPr>
            <p:spPr bwMode="auto">
              <a:xfrm>
                <a:off x="78159" y="8026881"/>
                <a:ext cx="28304" cy="34594"/>
              </a:xfrm>
              <a:custGeom>
                <a:avLst/>
                <a:gdLst/>
                <a:ahLst/>
                <a:cxnLst>
                  <a:cxn ang="0">
                    <a:pos x="42" y="24"/>
                  </a:cxn>
                  <a:cxn ang="0">
                    <a:pos x="38" y="22"/>
                  </a:cxn>
                  <a:cxn ang="0">
                    <a:pos x="35" y="20"/>
                  </a:cxn>
                  <a:cxn ang="0">
                    <a:pos x="34" y="17"/>
                  </a:cxn>
                  <a:cxn ang="0">
                    <a:pos x="33" y="15"/>
                  </a:cxn>
                  <a:cxn ang="0">
                    <a:pos x="33" y="11"/>
                  </a:cxn>
                  <a:cxn ang="0">
                    <a:pos x="29" y="6"/>
                  </a:cxn>
                  <a:cxn ang="0">
                    <a:pos x="27" y="2"/>
                  </a:cxn>
                  <a:cxn ang="0">
                    <a:pos x="24" y="1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3" y="22"/>
                  </a:cxn>
                  <a:cxn ang="0">
                    <a:pos x="8" y="24"/>
                  </a:cxn>
                  <a:cxn ang="0">
                    <a:pos x="14" y="26"/>
                  </a:cxn>
                  <a:cxn ang="0">
                    <a:pos x="19" y="27"/>
                  </a:cxn>
                  <a:cxn ang="0">
                    <a:pos x="24" y="30"/>
                  </a:cxn>
                  <a:cxn ang="0">
                    <a:pos x="28" y="32"/>
                  </a:cxn>
                  <a:cxn ang="0">
                    <a:pos x="29" y="34"/>
                  </a:cxn>
                  <a:cxn ang="0">
                    <a:pos x="30" y="36"/>
                  </a:cxn>
                  <a:cxn ang="0">
                    <a:pos x="30" y="38"/>
                  </a:cxn>
                  <a:cxn ang="0">
                    <a:pos x="29" y="42"/>
                  </a:cxn>
                  <a:cxn ang="0">
                    <a:pos x="24" y="45"/>
                  </a:cxn>
                  <a:cxn ang="0">
                    <a:pos x="18" y="47"/>
                  </a:cxn>
                  <a:cxn ang="0">
                    <a:pos x="16" y="48"/>
                  </a:cxn>
                  <a:cxn ang="0">
                    <a:pos x="14" y="50"/>
                  </a:cxn>
                  <a:cxn ang="0">
                    <a:pos x="13" y="52"/>
                  </a:cxn>
                  <a:cxn ang="0">
                    <a:pos x="12" y="53"/>
                  </a:cxn>
                  <a:cxn ang="0">
                    <a:pos x="13" y="55"/>
                  </a:cxn>
                  <a:cxn ang="0">
                    <a:pos x="14" y="57"/>
                  </a:cxn>
                  <a:cxn ang="0">
                    <a:pos x="16" y="60"/>
                  </a:cxn>
                  <a:cxn ang="0">
                    <a:pos x="18" y="62"/>
                  </a:cxn>
                  <a:cxn ang="0">
                    <a:pos x="24" y="64"/>
                  </a:cxn>
                  <a:cxn ang="0">
                    <a:pos x="29" y="65"/>
                  </a:cxn>
                  <a:cxn ang="0">
                    <a:pos x="42" y="60"/>
                  </a:cxn>
                  <a:cxn ang="0">
                    <a:pos x="53" y="53"/>
                  </a:cxn>
                  <a:cxn ang="0">
                    <a:pos x="57" y="51"/>
                  </a:cxn>
                  <a:cxn ang="0">
                    <a:pos x="59" y="47"/>
                  </a:cxn>
                  <a:cxn ang="0">
                    <a:pos x="59" y="43"/>
                  </a:cxn>
                  <a:cxn ang="0">
                    <a:pos x="58" y="38"/>
                  </a:cxn>
                  <a:cxn ang="0">
                    <a:pos x="56" y="34"/>
                  </a:cxn>
                  <a:cxn ang="0">
                    <a:pos x="53" y="30"/>
                  </a:cxn>
                  <a:cxn ang="0">
                    <a:pos x="47" y="26"/>
                  </a:cxn>
                  <a:cxn ang="0">
                    <a:pos x="42" y="24"/>
                  </a:cxn>
                </a:cxnLst>
                <a:rect l="0" t="0" r="r" b="b"/>
                <a:pathLst>
                  <a:path w="59" h="65">
                    <a:moveTo>
                      <a:pt x="42" y="24"/>
                    </a:moveTo>
                    <a:lnTo>
                      <a:pt x="38" y="22"/>
                    </a:lnTo>
                    <a:lnTo>
                      <a:pt x="35" y="20"/>
                    </a:lnTo>
                    <a:lnTo>
                      <a:pt x="34" y="17"/>
                    </a:lnTo>
                    <a:lnTo>
                      <a:pt x="33" y="15"/>
                    </a:lnTo>
                    <a:lnTo>
                      <a:pt x="33" y="11"/>
                    </a:lnTo>
                    <a:lnTo>
                      <a:pt x="29" y="6"/>
                    </a:lnTo>
                    <a:lnTo>
                      <a:pt x="27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8" y="24"/>
                    </a:lnTo>
                    <a:lnTo>
                      <a:pt x="14" y="26"/>
                    </a:lnTo>
                    <a:lnTo>
                      <a:pt x="19" y="27"/>
                    </a:lnTo>
                    <a:lnTo>
                      <a:pt x="24" y="30"/>
                    </a:lnTo>
                    <a:lnTo>
                      <a:pt x="28" y="32"/>
                    </a:lnTo>
                    <a:lnTo>
                      <a:pt x="29" y="34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4" y="45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6" y="60"/>
                    </a:lnTo>
                    <a:lnTo>
                      <a:pt x="18" y="62"/>
                    </a:lnTo>
                    <a:lnTo>
                      <a:pt x="24" y="64"/>
                    </a:lnTo>
                    <a:lnTo>
                      <a:pt x="29" y="65"/>
                    </a:lnTo>
                    <a:lnTo>
                      <a:pt x="42" y="60"/>
                    </a:lnTo>
                    <a:lnTo>
                      <a:pt x="53" y="53"/>
                    </a:lnTo>
                    <a:lnTo>
                      <a:pt x="57" y="51"/>
                    </a:lnTo>
                    <a:lnTo>
                      <a:pt x="59" y="47"/>
                    </a:lnTo>
                    <a:lnTo>
                      <a:pt x="59" y="43"/>
                    </a:lnTo>
                    <a:lnTo>
                      <a:pt x="58" y="38"/>
                    </a:lnTo>
                    <a:lnTo>
                      <a:pt x="56" y="34"/>
                    </a:lnTo>
                    <a:lnTo>
                      <a:pt x="53" y="30"/>
                    </a:lnTo>
                    <a:lnTo>
                      <a:pt x="47" y="26"/>
                    </a:lnTo>
                    <a:lnTo>
                      <a:pt x="42" y="24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4" name="Freeform 138"/>
              <p:cNvSpPr>
                <a:spLocks/>
              </p:cNvSpPr>
              <p:nvPr/>
            </p:nvSpPr>
            <p:spPr bwMode="auto">
              <a:xfrm>
                <a:off x="24695" y="8030026"/>
                <a:ext cx="44029" cy="31449"/>
              </a:xfrm>
              <a:custGeom>
                <a:avLst/>
                <a:gdLst/>
                <a:ahLst/>
                <a:cxnLst>
                  <a:cxn ang="0">
                    <a:pos x="59" y="23"/>
                  </a:cxn>
                  <a:cxn ang="0">
                    <a:pos x="58" y="17"/>
                  </a:cxn>
                  <a:cxn ang="0">
                    <a:pos x="55" y="12"/>
                  </a:cxn>
                  <a:cxn ang="0">
                    <a:pos x="53" y="9"/>
                  </a:cxn>
                  <a:cxn ang="0">
                    <a:pos x="52" y="7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5" y="3"/>
                  </a:cxn>
                  <a:cxn ang="0">
                    <a:pos x="77" y="5"/>
                  </a:cxn>
                  <a:cxn ang="0">
                    <a:pos x="82" y="15"/>
                  </a:cxn>
                  <a:cxn ang="0">
                    <a:pos x="84" y="24"/>
                  </a:cxn>
                  <a:cxn ang="0">
                    <a:pos x="84" y="28"/>
                  </a:cxn>
                  <a:cxn ang="0">
                    <a:pos x="83" y="31"/>
                  </a:cxn>
                  <a:cxn ang="0">
                    <a:pos x="80" y="34"/>
                  </a:cxn>
                  <a:cxn ang="0">
                    <a:pos x="77" y="35"/>
                  </a:cxn>
                  <a:cxn ang="0">
                    <a:pos x="59" y="44"/>
                  </a:cxn>
                  <a:cxn ang="0">
                    <a:pos x="42" y="50"/>
                  </a:cxn>
                  <a:cxn ang="0">
                    <a:pos x="32" y="54"/>
                  </a:cxn>
                  <a:cxn ang="0">
                    <a:pos x="22" y="56"/>
                  </a:cxn>
                  <a:cxn ang="0">
                    <a:pos x="12" y="58"/>
                  </a:cxn>
                  <a:cxn ang="0">
                    <a:pos x="1" y="58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" y="45"/>
                  </a:cxn>
                  <a:cxn ang="0">
                    <a:pos x="11" y="41"/>
                  </a:cxn>
                  <a:cxn ang="0">
                    <a:pos x="22" y="38"/>
                  </a:cxn>
                  <a:cxn ang="0">
                    <a:pos x="33" y="36"/>
                  </a:cxn>
                  <a:cxn ang="0">
                    <a:pos x="44" y="33"/>
                  </a:cxn>
                  <a:cxn ang="0">
                    <a:pos x="48" y="30"/>
                  </a:cxn>
                  <a:cxn ang="0">
                    <a:pos x="53" y="28"/>
                  </a:cxn>
                  <a:cxn ang="0">
                    <a:pos x="57" y="26"/>
                  </a:cxn>
                  <a:cxn ang="0">
                    <a:pos x="59" y="23"/>
                  </a:cxn>
                </a:cxnLst>
                <a:rect l="0" t="0" r="r" b="b"/>
                <a:pathLst>
                  <a:path w="84" h="58">
                    <a:moveTo>
                      <a:pt x="59" y="23"/>
                    </a:moveTo>
                    <a:lnTo>
                      <a:pt x="58" y="17"/>
                    </a:lnTo>
                    <a:lnTo>
                      <a:pt x="55" y="12"/>
                    </a:lnTo>
                    <a:lnTo>
                      <a:pt x="53" y="9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82" y="15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3" y="31"/>
                    </a:lnTo>
                    <a:lnTo>
                      <a:pt x="80" y="34"/>
                    </a:lnTo>
                    <a:lnTo>
                      <a:pt x="77" y="35"/>
                    </a:lnTo>
                    <a:lnTo>
                      <a:pt x="59" y="44"/>
                    </a:lnTo>
                    <a:lnTo>
                      <a:pt x="42" y="50"/>
                    </a:lnTo>
                    <a:lnTo>
                      <a:pt x="32" y="54"/>
                    </a:lnTo>
                    <a:lnTo>
                      <a:pt x="22" y="56"/>
                    </a:lnTo>
                    <a:lnTo>
                      <a:pt x="12" y="58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5"/>
                    </a:lnTo>
                    <a:lnTo>
                      <a:pt x="11" y="41"/>
                    </a:lnTo>
                    <a:lnTo>
                      <a:pt x="22" y="38"/>
                    </a:lnTo>
                    <a:lnTo>
                      <a:pt x="33" y="36"/>
                    </a:lnTo>
                    <a:lnTo>
                      <a:pt x="44" y="33"/>
                    </a:lnTo>
                    <a:lnTo>
                      <a:pt x="48" y="30"/>
                    </a:lnTo>
                    <a:lnTo>
                      <a:pt x="53" y="28"/>
                    </a:lnTo>
                    <a:lnTo>
                      <a:pt x="57" y="26"/>
                    </a:lnTo>
                    <a:lnTo>
                      <a:pt x="59" y="2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5" name="Freeform 139"/>
              <p:cNvSpPr>
                <a:spLocks/>
              </p:cNvSpPr>
              <p:nvPr/>
            </p:nvSpPr>
            <p:spPr bwMode="auto">
              <a:xfrm>
                <a:off x="24695" y="8030026"/>
                <a:ext cx="44029" cy="31449"/>
              </a:xfrm>
              <a:custGeom>
                <a:avLst/>
                <a:gdLst/>
                <a:ahLst/>
                <a:cxnLst>
                  <a:cxn ang="0">
                    <a:pos x="59" y="23"/>
                  </a:cxn>
                  <a:cxn ang="0">
                    <a:pos x="58" y="17"/>
                  </a:cxn>
                  <a:cxn ang="0">
                    <a:pos x="55" y="12"/>
                  </a:cxn>
                  <a:cxn ang="0">
                    <a:pos x="53" y="9"/>
                  </a:cxn>
                  <a:cxn ang="0">
                    <a:pos x="52" y="7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62" y="2"/>
                  </a:cxn>
                  <a:cxn ang="0">
                    <a:pos x="68" y="0"/>
                  </a:cxn>
                  <a:cxn ang="0">
                    <a:pos x="70" y="0"/>
                  </a:cxn>
                  <a:cxn ang="0">
                    <a:pos x="73" y="2"/>
                  </a:cxn>
                  <a:cxn ang="0">
                    <a:pos x="75" y="3"/>
                  </a:cxn>
                  <a:cxn ang="0">
                    <a:pos x="77" y="5"/>
                  </a:cxn>
                  <a:cxn ang="0">
                    <a:pos x="82" y="15"/>
                  </a:cxn>
                  <a:cxn ang="0">
                    <a:pos x="84" y="24"/>
                  </a:cxn>
                  <a:cxn ang="0">
                    <a:pos x="84" y="28"/>
                  </a:cxn>
                  <a:cxn ang="0">
                    <a:pos x="83" y="31"/>
                  </a:cxn>
                  <a:cxn ang="0">
                    <a:pos x="80" y="34"/>
                  </a:cxn>
                  <a:cxn ang="0">
                    <a:pos x="77" y="35"/>
                  </a:cxn>
                  <a:cxn ang="0">
                    <a:pos x="59" y="44"/>
                  </a:cxn>
                  <a:cxn ang="0">
                    <a:pos x="42" y="50"/>
                  </a:cxn>
                  <a:cxn ang="0">
                    <a:pos x="32" y="54"/>
                  </a:cxn>
                  <a:cxn ang="0">
                    <a:pos x="22" y="56"/>
                  </a:cxn>
                  <a:cxn ang="0">
                    <a:pos x="12" y="58"/>
                  </a:cxn>
                  <a:cxn ang="0">
                    <a:pos x="1" y="58"/>
                  </a:cxn>
                  <a:cxn ang="0">
                    <a:pos x="0" y="54"/>
                  </a:cxn>
                  <a:cxn ang="0">
                    <a:pos x="0" y="50"/>
                  </a:cxn>
                  <a:cxn ang="0">
                    <a:pos x="1" y="48"/>
                  </a:cxn>
                  <a:cxn ang="0">
                    <a:pos x="3" y="45"/>
                  </a:cxn>
                  <a:cxn ang="0">
                    <a:pos x="11" y="41"/>
                  </a:cxn>
                  <a:cxn ang="0">
                    <a:pos x="22" y="38"/>
                  </a:cxn>
                  <a:cxn ang="0">
                    <a:pos x="33" y="36"/>
                  </a:cxn>
                  <a:cxn ang="0">
                    <a:pos x="44" y="33"/>
                  </a:cxn>
                  <a:cxn ang="0">
                    <a:pos x="48" y="30"/>
                  </a:cxn>
                  <a:cxn ang="0">
                    <a:pos x="53" y="28"/>
                  </a:cxn>
                  <a:cxn ang="0">
                    <a:pos x="57" y="26"/>
                  </a:cxn>
                  <a:cxn ang="0">
                    <a:pos x="59" y="23"/>
                  </a:cxn>
                </a:cxnLst>
                <a:rect l="0" t="0" r="r" b="b"/>
                <a:pathLst>
                  <a:path w="84" h="58">
                    <a:moveTo>
                      <a:pt x="59" y="23"/>
                    </a:moveTo>
                    <a:lnTo>
                      <a:pt x="58" y="17"/>
                    </a:lnTo>
                    <a:lnTo>
                      <a:pt x="55" y="12"/>
                    </a:lnTo>
                    <a:lnTo>
                      <a:pt x="53" y="9"/>
                    </a:lnTo>
                    <a:lnTo>
                      <a:pt x="52" y="7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62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82" y="15"/>
                    </a:lnTo>
                    <a:lnTo>
                      <a:pt x="84" y="24"/>
                    </a:lnTo>
                    <a:lnTo>
                      <a:pt x="84" y="28"/>
                    </a:lnTo>
                    <a:lnTo>
                      <a:pt x="83" y="31"/>
                    </a:lnTo>
                    <a:lnTo>
                      <a:pt x="80" y="34"/>
                    </a:lnTo>
                    <a:lnTo>
                      <a:pt x="77" y="35"/>
                    </a:lnTo>
                    <a:lnTo>
                      <a:pt x="59" y="44"/>
                    </a:lnTo>
                    <a:lnTo>
                      <a:pt x="42" y="50"/>
                    </a:lnTo>
                    <a:lnTo>
                      <a:pt x="32" y="54"/>
                    </a:lnTo>
                    <a:lnTo>
                      <a:pt x="22" y="56"/>
                    </a:lnTo>
                    <a:lnTo>
                      <a:pt x="12" y="58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1" y="48"/>
                    </a:lnTo>
                    <a:lnTo>
                      <a:pt x="3" y="45"/>
                    </a:lnTo>
                    <a:lnTo>
                      <a:pt x="11" y="41"/>
                    </a:lnTo>
                    <a:lnTo>
                      <a:pt x="22" y="38"/>
                    </a:lnTo>
                    <a:lnTo>
                      <a:pt x="33" y="36"/>
                    </a:lnTo>
                    <a:lnTo>
                      <a:pt x="44" y="33"/>
                    </a:lnTo>
                    <a:lnTo>
                      <a:pt x="48" y="30"/>
                    </a:lnTo>
                    <a:lnTo>
                      <a:pt x="53" y="28"/>
                    </a:lnTo>
                    <a:lnTo>
                      <a:pt x="57" y="26"/>
                    </a:lnTo>
                    <a:lnTo>
                      <a:pt x="59" y="2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6" name="Freeform 140"/>
              <p:cNvSpPr>
                <a:spLocks/>
              </p:cNvSpPr>
              <p:nvPr/>
            </p:nvSpPr>
            <p:spPr bwMode="auto">
              <a:xfrm>
                <a:off x="-13044" y="8030026"/>
                <a:ext cx="31449" cy="40884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4" y="7"/>
                  </a:cxn>
                  <a:cxn ang="0">
                    <a:pos x="26" y="3"/>
                  </a:cxn>
                  <a:cxn ang="0">
                    <a:pos x="17" y="0"/>
                  </a:cxn>
                  <a:cxn ang="0">
                    <a:pos x="10" y="6"/>
                  </a:cxn>
                  <a:cxn ang="0">
                    <a:pos x="11" y="15"/>
                  </a:cxn>
                  <a:cxn ang="0">
                    <a:pos x="18" y="20"/>
                  </a:cxn>
                  <a:cxn ang="0">
                    <a:pos x="23" y="27"/>
                  </a:cxn>
                  <a:cxn ang="0">
                    <a:pos x="22" y="32"/>
                  </a:cxn>
                  <a:cxn ang="0">
                    <a:pos x="17" y="37"/>
                  </a:cxn>
                  <a:cxn ang="0">
                    <a:pos x="14" y="40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1" y="52"/>
                  </a:cxn>
                  <a:cxn ang="0">
                    <a:pos x="7" y="56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28" y="67"/>
                  </a:cxn>
                  <a:cxn ang="0">
                    <a:pos x="33" y="69"/>
                  </a:cxn>
                  <a:cxn ang="0">
                    <a:pos x="31" y="73"/>
                  </a:cxn>
                  <a:cxn ang="0">
                    <a:pos x="35" y="77"/>
                  </a:cxn>
                  <a:cxn ang="0">
                    <a:pos x="39" y="76"/>
                  </a:cxn>
                  <a:cxn ang="0">
                    <a:pos x="42" y="72"/>
                  </a:cxn>
                  <a:cxn ang="0">
                    <a:pos x="44" y="66"/>
                  </a:cxn>
                  <a:cxn ang="0">
                    <a:pos x="45" y="56"/>
                  </a:cxn>
                  <a:cxn ang="0">
                    <a:pos x="43" y="41"/>
                  </a:cxn>
                  <a:cxn ang="0">
                    <a:pos x="43" y="31"/>
                  </a:cxn>
                  <a:cxn ang="0">
                    <a:pos x="47" y="25"/>
                  </a:cxn>
                  <a:cxn ang="0">
                    <a:pos x="57" y="16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43" y="6"/>
                  </a:cxn>
                  <a:cxn ang="0">
                    <a:pos x="36" y="11"/>
                  </a:cxn>
                </a:cxnLst>
                <a:rect l="0" t="0" r="r" b="b"/>
                <a:pathLst>
                  <a:path w="59" h="77">
                    <a:moveTo>
                      <a:pt x="36" y="18"/>
                    </a:moveTo>
                    <a:lnTo>
                      <a:pt x="37" y="14"/>
                    </a:lnTo>
                    <a:lnTo>
                      <a:pt x="36" y="10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11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22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6" y="3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6" y="44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7" y="56"/>
                    </a:lnTo>
                    <a:lnTo>
                      <a:pt x="13" y="59"/>
                    </a:lnTo>
                    <a:lnTo>
                      <a:pt x="13" y="62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31" y="65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66"/>
                    </a:lnTo>
                    <a:lnTo>
                      <a:pt x="45" y="61"/>
                    </a:lnTo>
                    <a:lnTo>
                      <a:pt x="45" y="56"/>
                    </a:lnTo>
                    <a:lnTo>
                      <a:pt x="44" y="51"/>
                    </a:lnTo>
                    <a:lnTo>
                      <a:pt x="43" y="41"/>
                    </a:lnTo>
                    <a:lnTo>
                      <a:pt x="42" y="36"/>
                    </a:lnTo>
                    <a:lnTo>
                      <a:pt x="43" y="31"/>
                    </a:lnTo>
                    <a:lnTo>
                      <a:pt x="45" y="28"/>
                    </a:lnTo>
                    <a:lnTo>
                      <a:pt x="47" y="25"/>
                    </a:lnTo>
                    <a:lnTo>
                      <a:pt x="51" y="21"/>
                    </a:lnTo>
                    <a:lnTo>
                      <a:pt x="57" y="16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6" y="11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7" name="Freeform 141"/>
              <p:cNvSpPr>
                <a:spLocks/>
              </p:cNvSpPr>
              <p:nvPr/>
            </p:nvSpPr>
            <p:spPr bwMode="auto">
              <a:xfrm>
                <a:off x="-13044" y="8030026"/>
                <a:ext cx="31449" cy="40884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4" y="7"/>
                  </a:cxn>
                  <a:cxn ang="0">
                    <a:pos x="26" y="3"/>
                  </a:cxn>
                  <a:cxn ang="0">
                    <a:pos x="17" y="0"/>
                  </a:cxn>
                  <a:cxn ang="0">
                    <a:pos x="10" y="6"/>
                  </a:cxn>
                  <a:cxn ang="0">
                    <a:pos x="11" y="15"/>
                  </a:cxn>
                  <a:cxn ang="0">
                    <a:pos x="18" y="20"/>
                  </a:cxn>
                  <a:cxn ang="0">
                    <a:pos x="23" y="27"/>
                  </a:cxn>
                  <a:cxn ang="0">
                    <a:pos x="22" y="32"/>
                  </a:cxn>
                  <a:cxn ang="0">
                    <a:pos x="17" y="37"/>
                  </a:cxn>
                  <a:cxn ang="0">
                    <a:pos x="14" y="40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1" y="52"/>
                  </a:cxn>
                  <a:cxn ang="0">
                    <a:pos x="7" y="56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28" y="67"/>
                  </a:cxn>
                  <a:cxn ang="0">
                    <a:pos x="33" y="69"/>
                  </a:cxn>
                  <a:cxn ang="0">
                    <a:pos x="31" y="73"/>
                  </a:cxn>
                  <a:cxn ang="0">
                    <a:pos x="35" y="77"/>
                  </a:cxn>
                  <a:cxn ang="0">
                    <a:pos x="39" y="76"/>
                  </a:cxn>
                  <a:cxn ang="0">
                    <a:pos x="42" y="72"/>
                  </a:cxn>
                  <a:cxn ang="0">
                    <a:pos x="44" y="66"/>
                  </a:cxn>
                  <a:cxn ang="0">
                    <a:pos x="45" y="56"/>
                  </a:cxn>
                  <a:cxn ang="0">
                    <a:pos x="43" y="41"/>
                  </a:cxn>
                  <a:cxn ang="0">
                    <a:pos x="43" y="31"/>
                  </a:cxn>
                  <a:cxn ang="0">
                    <a:pos x="47" y="25"/>
                  </a:cxn>
                  <a:cxn ang="0">
                    <a:pos x="57" y="16"/>
                  </a:cxn>
                  <a:cxn ang="0">
                    <a:pos x="59" y="10"/>
                  </a:cxn>
                  <a:cxn ang="0">
                    <a:pos x="54" y="7"/>
                  </a:cxn>
                  <a:cxn ang="0">
                    <a:pos x="43" y="6"/>
                  </a:cxn>
                  <a:cxn ang="0">
                    <a:pos x="36" y="11"/>
                  </a:cxn>
                </a:cxnLst>
                <a:rect l="0" t="0" r="r" b="b"/>
                <a:pathLst>
                  <a:path w="59" h="77">
                    <a:moveTo>
                      <a:pt x="36" y="18"/>
                    </a:moveTo>
                    <a:lnTo>
                      <a:pt x="37" y="14"/>
                    </a:lnTo>
                    <a:lnTo>
                      <a:pt x="36" y="10"/>
                    </a:lnTo>
                    <a:lnTo>
                      <a:pt x="34" y="7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6"/>
                    </a:lnTo>
                    <a:lnTo>
                      <a:pt x="6" y="11"/>
                    </a:lnTo>
                    <a:lnTo>
                      <a:pt x="11" y="15"/>
                    </a:lnTo>
                    <a:lnTo>
                      <a:pt x="15" y="17"/>
                    </a:lnTo>
                    <a:lnTo>
                      <a:pt x="18" y="20"/>
                    </a:lnTo>
                    <a:lnTo>
                      <a:pt x="22" y="24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2" y="32"/>
                    </a:lnTo>
                    <a:lnTo>
                      <a:pt x="18" y="36"/>
                    </a:lnTo>
                    <a:lnTo>
                      <a:pt x="17" y="37"/>
                    </a:lnTo>
                    <a:lnTo>
                      <a:pt x="16" y="3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6" y="44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7" y="56"/>
                    </a:lnTo>
                    <a:lnTo>
                      <a:pt x="13" y="59"/>
                    </a:lnTo>
                    <a:lnTo>
                      <a:pt x="13" y="62"/>
                    </a:lnTo>
                    <a:lnTo>
                      <a:pt x="13" y="65"/>
                    </a:lnTo>
                    <a:lnTo>
                      <a:pt x="17" y="66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8" y="67"/>
                    </a:lnTo>
                    <a:lnTo>
                      <a:pt x="31" y="65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1" y="73"/>
                    </a:lnTo>
                    <a:lnTo>
                      <a:pt x="31" y="77"/>
                    </a:lnTo>
                    <a:lnTo>
                      <a:pt x="35" y="77"/>
                    </a:lnTo>
                    <a:lnTo>
                      <a:pt x="38" y="76"/>
                    </a:lnTo>
                    <a:lnTo>
                      <a:pt x="39" y="76"/>
                    </a:lnTo>
                    <a:lnTo>
                      <a:pt x="41" y="75"/>
                    </a:lnTo>
                    <a:lnTo>
                      <a:pt x="42" y="72"/>
                    </a:lnTo>
                    <a:lnTo>
                      <a:pt x="42" y="71"/>
                    </a:lnTo>
                    <a:lnTo>
                      <a:pt x="44" y="66"/>
                    </a:lnTo>
                    <a:lnTo>
                      <a:pt x="45" y="61"/>
                    </a:lnTo>
                    <a:lnTo>
                      <a:pt x="45" y="56"/>
                    </a:lnTo>
                    <a:lnTo>
                      <a:pt x="44" y="51"/>
                    </a:lnTo>
                    <a:lnTo>
                      <a:pt x="43" y="41"/>
                    </a:lnTo>
                    <a:lnTo>
                      <a:pt x="42" y="36"/>
                    </a:lnTo>
                    <a:lnTo>
                      <a:pt x="43" y="31"/>
                    </a:lnTo>
                    <a:lnTo>
                      <a:pt x="45" y="28"/>
                    </a:lnTo>
                    <a:lnTo>
                      <a:pt x="47" y="25"/>
                    </a:lnTo>
                    <a:lnTo>
                      <a:pt x="51" y="21"/>
                    </a:lnTo>
                    <a:lnTo>
                      <a:pt x="57" y="16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4" y="7"/>
                    </a:lnTo>
                    <a:lnTo>
                      <a:pt x="51" y="7"/>
                    </a:lnTo>
                    <a:lnTo>
                      <a:pt x="43" y="6"/>
                    </a:lnTo>
                    <a:lnTo>
                      <a:pt x="36" y="6"/>
                    </a:lnTo>
                    <a:lnTo>
                      <a:pt x="36" y="11"/>
                    </a:lnTo>
                    <a:lnTo>
                      <a:pt x="36" y="18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8" name="Freeform 142"/>
              <p:cNvSpPr>
                <a:spLocks/>
              </p:cNvSpPr>
              <p:nvPr/>
            </p:nvSpPr>
            <p:spPr bwMode="auto">
              <a:xfrm>
                <a:off x="-31913" y="8045751"/>
                <a:ext cx="6290" cy="314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11" y="7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99" name="Freeform 143"/>
              <p:cNvSpPr>
                <a:spLocks/>
              </p:cNvSpPr>
              <p:nvPr/>
            </p:nvSpPr>
            <p:spPr bwMode="auto">
              <a:xfrm>
                <a:off x="-31913" y="8045751"/>
                <a:ext cx="6290" cy="314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1" y="6"/>
                  </a:cxn>
                  <a:cxn ang="0">
                    <a:pos x="5" y="7"/>
                  </a:cxn>
                  <a:cxn ang="0">
                    <a:pos x="6" y="7"/>
                  </a:cxn>
                  <a:cxn ang="0">
                    <a:pos x="11" y="7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1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0" name="Freeform 144"/>
              <p:cNvSpPr>
                <a:spLocks/>
              </p:cNvSpPr>
              <p:nvPr/>
            </p:nvSpPr>
            <p:spPr bwMode="auto">
              <a:xfrm>
                <a:off x="-60218" y="8036316"/>
                <a:ext cx="15725" cy="943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3" y="17"/>
                  </a:cxn>
                  <a:cxn ang="0">
                    <a:pos x="27" y="14"/>
                  </a:cxn>
                  <a:cxn ang="0">
                    <a:pos x="29" y="11"/>
                  </a:cxn>
                  <a:cxn ang="0">
                    <a:pos x="30" y="8"/>
                  </a:cxn>
                  <a:cxn ang="0">
                    <a:pos x="29" y="3"/>
                  </a:cxn>
                </a:cxnLst>
                <a:rect l="0" t="0" r="r" b="b"/>
                <a:pathLst>
                  <a:path w="30" h="21">
                    <a:moveTo>
                      <a:pt x="29" y="3"/>
                    </a:moveTo>
                    <a:lnTo>
                      <a:pt x="26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2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1" name="Freeform 145"/>
              <p:cNvSpPr>
                <a:spLocks/>
              </p:cNvSpPr>
              <p:nvPr/>
            </p:nvSpPr>
            <p:spPr bwMode="auto">
              <a:xfrm>
                <a:off x="-60218" y="8036316"/>
                <a:ext cx="15725" cy="9435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6" y="2"/>
                  </a:cxn>
                  <a:cxn ang="0">
                    <a:pos x="23" y="0"/>
                  </a:cxn>
                  <a:cxn ang="0">
                    <a:pos x="20" y="0"/>
                  </a:cxn>
                  <a:cxn ang="0">
                    <a:pos x="17" y="0"/>
                  </a:cxn>
                  <a:cxn ang="0">
                    <a:pos x="13" y="1"/>
                  </a:cxn>
                  <a:cxn ang="0">
                    <a:pos x="10" y="3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3" y="10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0" y="16"/>
                  </a:cxn>
                  <a:cxn ang="0">
                    <a:pos x="1" y="18"/>
                  </a:cxn>
                  <a:cxn ang="0">
                    <a:pos x="1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0" y="21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3" y="17"/>
                  </a:cxn>
                  <a:cxn ang="0">
                    <a:pos x="27" y="14"/>
                  </a:cxn>
                  <a:cxn ang="0">
                    <a:pos x="29" y="11"/>
                  </a:cxn>
                  <a:cxn ang="0">
                    <a:pos x="30" y="8"/>
                  </a:cxn>
                  <a:cxn ang="0">
                    <a:pos x="29" y="3"/>
                  </a:cxn>
                </a:cxnLst>
                <a:rect l="0" t="0" r="r" b="b"/>
                <a:pathLst>
                  <a:path w="30" h="21">
                    <a:moveTo>
                      <a:pt x="29" y="3"/>
                    </a:moveTo>
                    <a:lnTo>
                      <a:pt x="26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0" y="21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0" y="8"/>
                    </a:lnTo>
                    <a:lnTo>
                      <a:pt x="29" y="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2" name="Freeform 146"/>
              <p:cNvSpPr>
                <a:spLocks/>
              </p:cNvSpPr>
              <p:nvPr/>
            </p:nvSpPr>
            <p:spPr bwMode="auto">
              <a:xfrm>
                <a:off x="-104247" y="8030026"/>
                <a:ext cx="50319" cy="44029"/>
              </a:xfrm>
              <a:custGeom>
                <a:avLst/>
                <a:gdLst/>
                <a:ahLst/>
                <a:cxnLst>
                  <a:cxn ang="0">
                    <a:pos x="83" y="83"/>
                  </a:cxn>
                  <a:cxn ang="0">
                    <a:pos x="87" y="80"/>
                  </a:cxn>
                  <a:cxn ang="0">
                    <a:pos x="91" y="79"/>
                  </a:cxn>
                  <a:cxn ang="0">
                    <a:pos x="92" y="78"/>
                  </a:cxn>
                  <a:cxn ang="0">
                    <a:pos x="89" y="78"/>
                  </a:cxn>
                  <a:cxn ang="0">
                    <a:pos x="81" y="72"/>
                  </a:cxn>
                  <a:cxn ang="0">
                    <a:pos x="73" y="66"/>
                  </a:cxn>
                  <a:cxn ang="0">
                    <a:pos x="66" y="59"/>
                  </a:cxn>
                  <a:cxn ang="0">
                    <a:pos x="60" y="50"/>
                  </a:cxn>
                  <a:cxn ang="0">
                    <a:pos x="49" y="33"/>
                  </a:cxn>
                  <a:cxn ang="0">
                    <a:pos x="35" y="19"/>
                  </a:cxn>
                  <a:cxn ang="0">
                    <a:pos x="41" y="25"/>
                  </a:cxn>
                  <a:cxn ang="0">
                    <a:pos x="40" y="23"/>
                  </a:cxn>
                  <a:cxn ang="0">
                    <a:pos x="33" y="18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15" y="4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23" y="37"/>
                  </a:cxn>
                  <a:cxn ang="0">
                    <a:pos x="30" y="42"/>
                  </a:cxn>
                  <a:cxn ang="0">
                    <a:pos x="42" y="57"/>
                  </a:cxn>
                  <a:cxn ang="0">
                    <a:pos x="53" y="72"/>
                  </a:cxn>
                  <a:cxn ang="0">
                    <a:pos x="63" y="76"/>
                  </a:cxn>
                  <a:cxn ang="0">
                    <a:pos x="73" y="78"/>
                  </a:cxn>
                  <a:cxn ang="0">
                    <a:pos x="76" y="79"/>
                  </a:cxn>
                  <a:cxn ang="0">
                    <a:pos x="80" y="80"/>
                  </a:cxn>
                  <a:cxn ang="0">
                    <a:pos x="82" y="82"/>
                  </a:cxn>
                  <a:cxn ang="0">
                    <a:pos x="83" y="83"/>
                  </a:cxn>
                </a:cxnLst>
                <a:rect l="0" t="0" r="r" b="b"/>
                <a:pathLst>
                  <a:path w="92" h="83">
                    <a:moveTo>
                      <a:pt x="83" y="83"/>
                    </a:moveTo>
                    <a:lnTo>
                      <a:pt x="87" y="80"/>
                    </a:lnTo>
                    <a:lnTo>
                      <a:pt x="91" y="79"/>
                    </a:lnTo>
                    <a:lnTo>
                      <a:pt x="92" y="78"/>
                    </a:lnTo>
                    <a:lnTo>
                      <a:pt x="89" y="78"/>
                    </a:lnTo>
                    <a:lnTo>
                      <a:pt x="81" y="72"/>
                    </a:lnTo>
                    <a:lnTo>
                      <a:pt x="73" y="66"/>
                    </a:lnTo>
                    <a:lnTo>
                      <a:pt x="66" y="59"/>
                    </a:lnTo>
                    <a:lnTo>
                      <a:pt x="60" y="50"/>
                    </a:lnTo>
                    <a:lnTo>
                      <a:pt x="49" y="33"/>
                    </a:lnTo>
                    <a:lnTo>
                      <a:pt x="35" y="19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3" y="18"/>
                    </a:lnTo>
                    <a:lnTo>
                      <a:pt x="24" y="10"/>
                    </a:lnTo>
                    <a:lnTo>
                      <a:pt x="20" y="6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23" y="37"/>
                    </a:lnTo>
                    <a:lnTo>
                      <a:pt x="30" y="42"/>
                    </a:lnTo>
                    <a:lnTo>
                      <a:pt x="42" y="57"/>
                    </a:lnTo>
                    <a:lnTo>
                      <a:pt x="53" y="72"/>
                    </a:lnTo>
                    <a:lnTo>
                      <a:pt x="63" y="76"/>
                    </a:lnTo>
                    <a:lnTo>
                      <a:pt x="73" y="78"/>
                    </a:lnTo>
                    <a:lnTo>
                      <a:pt x="76" y="79"/>
                    </a:lnTo>
                    <a:lnTo>
                      <a:pt x="80" y="80"/>
                    </a:lnTo>
                    <a:lnTo>
                      <a:pt x="82" y="82"/>
                    </a:lnTo>
                    <a:lnTo>
                      <a:pt x="83" y="8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3" name="Freeform 147"/>
              <p:cNvSpPr>
                <a:spLocks/>
              </p:cNvSpPr>
              <p:nvPr/>
            </p:nvSpPr>
            <p:spPr bwMode="auto">
              <a:xfrm>
                <a:off x="-104247" y="8030026"/>
                <a:ext cx="50319" cy="44029"/>
              </a:xfrm>
              <a:custGeom>
                <a:avLst/>
                <a:gdLst/>
                <a:ahLst/>
                <a:cxnLst>
                  <a:cxn ang="0">
                    <a:pos x="83" y="83"/>
                  </a:cxn>
                  <a:cxn ang="0">
                    <a:pos x="87" y="80"/>
                  </a:cxn>
                  <a:cxn ang="0">
                    <a:pos x="91" y="79"/>
                  </a:cxn>
                  <a:cxn ang="0">
                    <a:pos x="92" y="78"/>
                  </a:cxn>
                  <a:cxn ang="0">
                    <a:pos x="89" y="78"/>
                  </a:cxn>
                  <a:cxn ang="0">
                    <a:pos x="81" y="72"/>
                  </a:cxn>
                  <a:cxn ang="0">
                    <a:pos x="73" y="66"/>
                  </a:cxn>
                  <a:cxn ang="0">
                    <a:pos x="66" y="59"/>
                  </a:cxn>
                  <a:cxn ang="0">
                    <a:pos x="60" y="50"/>
                  </a:cxn>
                  <a:cxn ang="0">
                    <a:pos x="49" y="33"/>
                  </a:cxn>
                  <a:cxn ang="0">
                    <a:pos x="35" y="19"/>
                  </a:cxn>
                  <a:cxn ang="0">
                    <a:pos x="41" y="25"/>
                  </a:cxn>
                  <a:cxn ang="0">
                    <a:pos x="40" y="23"/>
                  </a:cxn>
                  <a:cxn ang="0">
                    <a:pos x="33" y="18"/>
                  </a:cxn>
                  <a:cxn ang="0">
                    <a:pos x="24" y="10"/>
                  </a:cxn>
                  <a:cxn ang="0">
                    <a:pos x="20" y="6"/>
                  </a:cxn>
                  <a:cxn ang="0">
                    <a:pos x="15" y="4"/>
                  </a:cxn>
                  <a:cxn ang="0">
                    <a:pos x="11" y="1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1" y="21"/>
                  </a:cxn>
                  <a:cxn ang="0">
                    <a:pos x="4" y="25"/>
                  </a:cxn>
                  <a:cxn ang="0">
                    <a:pos x="8" y="27"/>
                  </a:cxn>
                  <a:cxn ang="0">
                    <a:pos x="13" y="30"/>
                  </a:cxn>
                  <a:cxn ang="0">
                    <a:pos x="23" y="37"/>
                  </a:cxn>
                  <a:cxn ang="0">
                    <a:pos x="30" y="42"/>
                  </a:cxn>
                  <a:cxn ang="0">
                    <a:pos x="42" y="57"/>
                  </a:cxn>
                  <a:cxn ang="0">
                    <a:pos x="53" y="72"/>
                  </a:cxn>
                  <a:cxn ang="0">
                    <a:pos x="63" y="76"/>
                  </a:cxn>
                  <a:cxn ang="0">
                    <a:pos x="73" y="78"/>
                  </a:cxn>
                  <a:cxn ang="0">
                    <a:pos x="76" y="79"/>
                  </a:cxn>
                  <a:cxn ang="0">
                    <a:pos x="80" y="80"/>
                  </a:cxn>
                  <a:cxn ang="0">
                    <a:pos x="82" y="82"/>
                  </a:cxn>
                  <a:cxn ang="0">
                    <a:pos x="83" y="83"/>
                  </a:cxn>
                </a:cxnLst>
                <a:rect l="0" t="0" r="r" b="b"/>
                <a:pathLst>
                  <a:path w="92" h="83">
                    <a:moveTo>
                      <a:pt x="83" y="83"/>
                    </a:moveTo>
                    <a:lnTo>
                      <a:pt x="87" y="80"/>
                    </a:lnTo>
                    <a:lnTo>
                      <a:pt x="91" y="79"/>
                    </a:lnTo>
                    <a:lnTo>
                      <a:pt x="92" y="78"/>
                    </a:lnTo>
                    <a:lnTo>
                      <a:pt x="89" y="78"/>
                    </a:lnTo>
                    <a:lnTo>
                      <a:pt x="81" y="72"/>
                    </a:lnTo>
                    <a:lnTo>
                      <a:pt x="73" y="66"/>
                    </a:lnTo>
                    <a:lnTo>
                      <a:pt x="66" y="59"/>
                    </a:lnTo>
                    <a:lnTo>
                      <a:pt x="60" y="50"/>
                    </a:lnTo>
                    <a:lnTo>
                      <a:pt x="49" y="33"/>
                    </a:lnTo>
                    <a:lnTo>
                      <a:pt x="35" y="19"/>
                    </a:lnTo>
                    <a:lnTo>
                      <a:pt x="41" y="25"/>
                    </a:lnTo>
                    <a:lnTo>
                      <a:pt x="40" y="23"/>
                    </a:lnTo>
                    <a:lnTo>
                      <a:pt x="33" y="18"/>
                    </a:lnTo>
                    <a:lnTo>
                      <a:pt x="24" y="10"/>
                    </a:lnTo>
                    <a:lnTo>
                      <a:pt x="20" y="6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3" y="30"/>
                    </a:lnTo>
                    <a:lnTo>
                      <a:pt x="23" y="37"/>
                    </a:lnTo>
                    <a:lnTo>
                      <a:pt x="30" y="42"/>
                    </a:lnTo>
                    <a:lnTo>
                      <a:pt x="42" y="57"/>
                    </a:lnTo>
                    <a:lnTo>
                      <a:pt x="53" y="72"/>
                    </a:lnTo>
                    <a:lnTo>
                      <a:pt x="63" y="76"/>
                    </a:lnTo>
                    <a:lnTo>
                      <a:pt x="73" y="78"/>
                    </a:lnTo>
                    <a:lnTo>
                      <a:pt x="76" y="79"/>
                    </a:lnTo>
                    <a:lnTo>
                      <a:pt x="80" y="80"/>
                    </a:lnTo>
                    <a:lnTo>
                      <a:pt x="82" y="82"/>
                    </a:lnTo>
                    <a:lnTo>
                      <a:pt x="83" y="83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4" name="Freeform 148"/>
              <p:cNvSpPr>
                <a:spLocks/>
              </p:cNvSpPr>
              <p:nvPr/>
            </p:nvSpPr>
            <p:spPr bwMode="auto">
              <a:xfrm>
                <a:off x="-126261" y="8030026"/>
                <a:ext cx="3145" cy="31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5" name="Freeform 149"/>
              <p:cNvSpPr>
                <a:spLocks/>
              </p:cNvSpPr>
              <p:nvPr/>
            </p:nvSpPr>
            <p:spPr bwMode="auto">
              <a:xfrm>
                <a:off x="-126261" y="8030026"/>
                <a:ext cx="3145" cy="31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3" y="6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6" name="Freeform 150"/>
              <p:cNvSpPr>
                <a:spLocks/>
              </p:cNvSpPr>
              <p:nvPr/>
            </p:nvSpPr>
            <p:spPr bwMode="auto">
              <a:xfrm>
                <a:off x="-176580" y="7995432"/>
                <a:ext cx="31449" cy="37739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7"/>
                  </a:cxn>
                  <a:cxn ang="0">
                    <a:pos x="37" y="18"/>
                  </a:cxn>
                  <a:cxn ang="0">
                    <a:pos x="47" y="9"/>
                  </a:cxn>
                  <a:cxn ang="0">
                    <a:pos x="59" y="0"/>
                  </a:cxn>
                  <a:cxn ang="0">
                    <a:pos x="60" y="4"/>
                  </a:cxn>
                  <a:cxn ang="0">
                    <a:pos x="61" y="8"/>
                  </a:cxn>
                  <a:cxn ang="0">
                    <a:pos x="61" y="12"/>
                  </a:cxn>
                  <a:cxn ang="0">
                    <a:pos x="61" y="14"/>
                  </a:cxn>
                  <a:cxn ang="0">
                    <a:pos x="58" y="20"/>
                  </a:cxn>
                  <a:cxn ang="0">
                    <a:pos x="53" y="25"/>
                  </a:cxn>
                  <a:cxn ang="0">
                    <a:pos x="43" y="33"/>
                  </a:cxn>
                  <a:cxn ang="0">
                    <a:pos x="34" y="41"/>
                  </a:cxn>
                  <a:cxn ang="0">
                    <a:pos x="38" y="50"/>
                  </a:cxn>
                  <a:cxn ang="0">
                    <a:pos x="41" y="53"/>
                  </a:cxn>
                  <a:cxn ang="0">
                    <a:pos x="39" y="58"/>
                  </a:cxn>
                  <a:cxn ang="0">
                    <a:pos x="36" y="61"/>
                  </a:cxn>
                  <a:cxn ang="0">
                    <a:pos x="32" y="64"/>
                  </a:cxn>
                  <a:cxn ang="0">
                    <a:pos x="29" y="66"/>
                  </a:cxn>
                  <a:cxn ang="0">
                    <a:pos x="22" y="70"/>
                  </a:cxn>
                  <a:cxn ang="0">
                    <a:pos x="18" y="71"/>
                  </a:cxn>
                  <a:cxn ang="0">
                    <a:pos x="12" y="68"/>
                  </a:cxn>
                  <a:cxn ang="0">
                    <a:pos x="9" y="64"/>
                  </a:cxn>
                  <a:cxn ang="0">
                    <a:pos x="3" y="60"/>
                  </a:cxn>
                  <a:cxn ang="0">
                    <a:pos x="0" y="53"/>
                  </a:cxn>
                  <a:cxn ang="0">
                    <a:pos x="6" y="53"/>
                  </a:cxn>
                  <a:cxn ang="0">
                    <a:pos x="9" y="51"/>
                  </a:cxn>
                  <a:cxn ang="0">
                    <a:pos x="11" y="49"/>
                  </a:cxn>
                  <a:cxn ang="0">
                    <a:pos x="13" y="46"/>
                  </a:cxn>
                  <a:cxn ang="0">
                    <a:pos x="16" y="44"/>
                  </a:cxn>
                  <a:cxn ang="0">
                    <a:pos x="17" y="41"/>
                  </a:cxn>
                  <a:cxn ang="0">
                    <a:pos x="19" y="38"/>
                  </a:cxn>
                  <a:cxn ang="0">
                    <a:pos x="23" y="35"/>
                  </a:cxn>
                </a:cxnLst>
                <a:rect l="0" t="0" r="r" b="b"/>
                <a:pathLst>
                  <a:path w="61" h="71">
                    <a:moveTo>
                      <a:pt x="23" y="35"/>
                    </a:moveTo>
                    <a:lnTo>
                      <a:pt x="29" y="27"/>
                    </a:lnTo>
                    <a:lnTo>
                      <a:pt x="37" y="18"/>
                    </a:lnTo>
                    <a:lnTo>
                      <a:pt x="47" y="9"/>
                    </a:lnTo>
                    <a:lnTo>
                      <a:pt x="59" y="0"/>
                    </a:lnTo>
                    <a:lnTo>
                      <a:pt x="60" y="4"/>
                    </a:lnTo>
                    <a:lnTo>
                      <a:pt x="61" y="8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8" y="20"/>
                    </a:lnTo>
                    <a:lnTo>
                      <a:pt x="53" y="25"/>
                    </a:lnTo>
                    <a:lnTo>
                      <a:pt x="43" y="33"/>
                    </a:lnTo>
                    <a:lnTo>
                      <a:pt x="34" y="41"/>
                    </a:lnTo>
                    <a:lnTo>
                      <a:pt x="38" y="50"/>
                    </a:lnTo>
                    <a:lnTo>
                      <a:pt x="41" y="53"/>
                    </a:lnTo>
                    <a:lnTo>
                      <a:pt x="39" y="58"/>
                    </a:lnTo>
                    <a:lnTo>
                      <a:pt x="36" y="61"/>
                    </a:lnTo>
                    <a:lnTo>
                      <a:pt x="32" y="64"/>
                    </a:lnTo>
                    <a:lnTo>
                      <a:pt x="29" y="66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2" y="68"/>
                    </a:lnTo>
                    <a:lnTo>
                      <a:pt x="9" y="64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3" y="46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9" y="38"/>
                    </a:lnTo>
                    <a:lnTo>
                      <a:pt x="23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7" name="Freeform 151"/>
              <p:cNvSpPr>
                <a:spLocks/>
              </p:cNvSpPr>
              <p:nvPr/>
            </p:nvSpPr>
            <p:spPr bwMode="auto">
              <a:xfrm>
                <a:off x="-176580" y="7995432"/>
                <a:ext cx="31449" cy="37739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29" y="27"/>
                  </a:cxn>
                  <a:cxn ang="0">
                    <a:pos x="37" y="18"/>
                  </a:cxn>
                  <a:cxn ang="0">
                    <a:pos x="47" y="9"/>
                  </a:cxn>
                  <a:cxn ang="0">
                    <a:pos x="59" y="0"/>
                  </a:cxn>
                  <a:cxn ang="0">
                    <a:pos x="60" y="4"/>
                  </a:cxn>
                  <a:cxn ang="0">
                    <a:pos x="61" y="8"/>
                  </a:cxn>
                  <a:cxn ang="0">
                    <a:pos x="61" y="12"/>
                  </a:cxn>
                  <a:cxn ang="0">
                    <a:pos x="61" y="14"/>
                  </a:cxn>
                  <a:cxn ang="0">
                    <a:pos x="58" y="20"/>
                  </a:cxn>
                  <a:cxn ang="0">
                    <a:pos x="53" y="25"/>
                  </a:cxn>
                  <a:cxn ang="0">
                    <a:pos x="43" y="33"/>
                  </a:cxn>
                  <a:cxn ang="0">
                    <a:pos x="34" y="41"/>
                  </a:cxn>
                  <a:cxn ang="0">
                    <a:pos x="38" y="50"/>
                  </a:cxn>
                  <a:cxn ang="0">
                    <a:pos x="41" y="53"/>
                  </a:cxn>
                  <a:cxn ang="0">
                    <a:pos x="39" y="58"/>
                  </a:cxn>
                  <a:cxn ang="0">
                    <a:pos x="36" y="61"/>
                  </a:cxn>
                  <a:cxn ang="0">
                    <a:pos x="32" y="64"/>
                  </a:cxn>
                  <a:cxn ang="0">
                    <a:pos x="29" y="66"/>
                  </a:cxn>
                  <a:cxn ang="0">
                    <a:pos x="22" y="70"/>
                  </a:cxn>
                  <a:cxn ang="0">
                    <a:pos x="18" y="71"/>
                  </a:cxn>
                  <a:cxn ang="0">
                    <a:pos x="12" y="68"/>
                  </a:cxn>
                  <a:cxn ang="0">
                    <a:pos x="9" y="64"/>
                  </a:cxn>
                  <a:cxn ang="0">
                    <a:pos x="3" y="60"/>
                  </a:cxn>
                  <a:cxn ang="0">
                    <a:pos x="0" y="53"/>
                  </a:cxn>
                  <a:cxn ang="0">
                    <a:pos x="6" y="53"/>
                  </a:cxn>
                  <a:cxn ang="0">
                    <a:pos x="9" y="51"/>
                  </a:cxn>
                  <a:cxn ang="0">
                    <a:pos x="11" y="49"/>
                  </a:cxn>
                  <a:cxn ang="0">
                    <a:pos x="13" y="46"/>
                  </a:cxn>
                  <a:cxn ang="0">
                    <a:pos x="16" y="44"/>
                  </a:cxn>
                  <a:cxn ang="0">
                    <a:pos x="17" y="41"/>
                  </a:cxn>
                  <a:cxn ang="0">
                    <a:pos x="19" y="38"/>
                  </a:cxn>
                  <a:cxn ang="0">
                    <a:pos x="23" y="35"/>
                  </a:cxn>
                </a:cxnLst>
                <a:rect l="0" t="0" r="r" b="b"/>
                <a:pathLst>
                  <a:path w="61" h="71">
                    <a:moveTo>
                      <a:pt x="23" y="35"/>
                    </a:moveTo>
                    <a:lnTo>
                      <a:pt x="29" y="27"/>
                    </a:lnTo>
                    <a:lnTo>
                      <a:pt x="37" y="18"/>
                    </a:lnTo>
                    <a:lnTo>
                      <a:pt x="47" y="9"/>
                    </a:lnTo>
                    <a:lnTo>
                      <a:pt x="59" y="0"/>
                    </a:lnTo>
                    <a:lnTo>
                      <a:pt x="60" y="4"/>
                    </a:lnTo>
                    <a:lnTo>
                      <a:pt x="61" y="8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8" y="20"/>
                    </a:lnTo>
                    <a:lnTo>
                      <a:pt x="53" y="25"/>
                    </a:lnTo>
                    <a:lnTo>
                      <a:pt x="43" y="33"/>
                    </a:lnTo>
                    <a:lnTo>
                      <a:pt x="34" y="41"/>
                    </a:lnTo>
                    <a:lnTo>
                      <a:pt x="38" y="50"/>
                    </a:lnTo>
                    <a:lnTo>
                      <a:pt x="41" y="53"/>
                    </a:lnTo>
                    <a:lnTo>
                      <a:pt x="39" y="58"/>
                    </a:lnTo>
                    <a:lnTo>
                      <a:pt x="36" y="61"/>
                    </a:lnTo>
                    <a:lnTo>
                      <a:pt x="32" y="64"/>
                    </a:lnTo>
                    <a:lnTo>
                      <a:pt x="29" y="66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2" y="68"/>
                    </a:lnTo>
                    <a:lnTo>
                      <a:pt x="9" y="64"/>
                    </a:lnTo>
                    <a:lnTo>
                      <a:pt x="3" y="60"/>
                    </a:lnTo>
                    <a:lnTo>
                      <a:pt x="0" y="53"/>
                    </a:lnTo>
                    <a:lnTo>
                      <a:pt x="6" y="53"/>
                    </a:lnTo>
                    <a:lnTo>
                      <a:pt x="9" y="51"/>
                    </a:lnTo>
                    <a:lnTo>
                      <a:pt x="11" y="49"/>
                    </a:lnTo>
                    <a:lnTo>
                      <a:pt x="13" y="46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9" y="38"/>
                    </a:lnTo>
                    <a:lnTo>
                      <a:pt x="23" y="3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8" name="Freeform 152"/>
              <p:cNvSpPr>
                <a:spLocks/>
              </p:cNvSpPr>
              <p:nvPr/>
            </p:nvSpPr>
            <p:spPr bwMode="auto">
              <a:xfrm>
                <a:off x="-333826" y="7888504"/>
                <a:ext cx="31449" cy="2515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26"/>
                  </a:cxn>
                  <a:cxn ang="0">
                    <a:pos x="28" y="20"/>
                  </a:cxn>
                  <a:cxn ang="0">
                    <a:pos x="36" y="15"/>
                  </a:cxn>
                  <a:cxn ang="0">
                    <a:pos x="44" y="11"/>
                  </a:cxn>
                  <a:cxn ang="0">
                    <a:pos x="52" y="5"/>
                  </a:cxn>
                  <a:cxn ang="0">
                    <a:pos x="58" y="0"/>
                  </a:cxn>
                  <a:cxn ang="0">
                    <a:pos x="59" y="3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7" y="13"/>
                  </a:cxn>
                  <a:cxn ang="0">
                    <a:pos x="54" y="19"/>
                  </a:cxn>
                  <a:cxn ang="0">
                    <a:pos x="51" y="23"/>
                  </a:cxn>
                  <a:cxn ang="0">
                    <a:pos x="46" y="27"/>
                  </a:cxn>
                  <a:cxn ang="0">
                    <a:pos x="44" y="33"/>
                  </a:cxn>
                  <a:cxn ang="0">
                    <a:pos x="44" y="35"/>
                  </a:cxn>
                  <a:cxn ang="0">
                    <a:pos x="44" y="39"/>
                  </a:cxn>
                  <a:cxn ang="0">
                    <a:pos x="45" y="42"/>
                  </a:cxn>
                  <a:cxn ang="0">
                    <a:pos x="46" y="46"/>
                  </a:cxn>
                  <a:cxn ang="0">
                    <a:pos x="41" y="46"/>
                  </a:cxn>
                  <a:cxn ang="0">
                    <a:pos x="35" y="46"/>
                  </a:cxn>
                  <a:cxn ang="0">
                    <a:pos x="31" y="43"/>
                  </a:cxn>
                  <a:cxn ang="0">
                    <a:pos x="26" y="41"/>
                  </a:cxn>
                  <a:cxn ang="0">
                    <a:pos x="22" y="40"/>
                  </a:cxn>
                  <a:cxn ang="0">
                    <a:pos x="17" y="39"/>
                  </a:cxn>
                  <a:cxn ang="0">
                    <a:pos x="8" y="37"/>
                  </a:cxn>
                  <a:cxn ang="0">
                    <a:pos x="0" y="35"/>
                  </a:cxn>
                </a:cxnLst>
                <a:rect l="0" t="0" r="r" b="b"/>
                <a:pathLst>
                  <a:path w="59" h="46">
                    <a:moveTo>
                      <a:pt x="0" y="35"/>
                    </a:moveTo>
                    <a:lnTo>
                      <a:pt x="14" y="26"/>
                    </a:lnTo>
                    <a:lnTo>
                      <a:pt x="28" y="20"/>
                    </a:lnTo>
                    <a:lnTo>
                      <a:pt x="36" y="15"/>
                    </a:lnTo>
                    <a:lnTo>
                      <a:pt x="44" y="11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59" y="3"/>
                    </a:lnTo>
                    <a:lnTo>
                      <a:pt x="59" y="8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4" y="19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5" y="42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5" y="46"/>
                    </a:lnTo>
                    <a:lnTo>
                      <a:pt x="31" y="43"/>
                    </a:lnTo>
                    <a:lnTo>
                      <a:pt x="26" y="41"/>
                    </a:lnTo>
                    <a:lnTo>
                      <a:pt x="22" y="40"/>
                    </a:lnTo>
                    <a:lnTo>
                      <a:pt x="17" y="39"/>
                    </a:lnTo>
                    <a:lnTo>
                      <a:pt x="8" y="37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09" name="Freeform 153"/>
              <p:cNvSpPr>
                <a:spLocks/>
              </p:cNvSpPr>
              <p:nvPr/>
            </p:nvSpPr>
            <p:spPr bwMode="auto">
              <a:xfrm>
                <a:off x="-333826" y="7888504"/>
                <a:ext cx="31449" cy="25159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4" y="26"/>
                  </a:cxn>
                  <a:cxn ang="0">
                    <a:pos x="28" y="20"/>
                  </a:cxn>
                  <a:cxn ang="0">
                    <a:pos x="36" y="15"/>
                  </a:cxn>
                  <a:cxn ang="0">
                    <a:pos x="44" y="11"/>
                  </a:cxn>
                  <a:cxn ang="0">
                    <a:pos x="52" y="5"/>
                  </a:cxn>
                  <a:cxn ang="0">
                    <a:pos x="58" y="0"/>
                  </a:cxn>
                  <a:cxn ang="0">
                    <a:pos x="59" y="3"/>
                  </a:cxn>
                  <a:cxn ang="0">
                    <a:pos x="59" y="8"/>
                  </a:cxn>
                  <a:cxn ang="0">
                    <a:pos x="58" y="11"/>
                  </a:cxn>
                  <a:cxn ang="0">
                    <a:pos x="57" y="13"/>
                  </a:cxn>
                  <a:cxn ang="0">
                    <a:pos x="54" y="19"/>
                  </a:cxn>
                  <a:cxn ang="0">
                    <a:pos x="51" y="23"/>
                  </a:cxn>
                  <a:cxn ang="0">
                    <a:pos x="46" y="27"/>
                  </a:cxn>
                  <a:cxn ang="0">
                    <a:pos x="44" y="33"/>
                  </a:cxn>
                  <a:cxn ang="0">
                    <a:pos x="44" y="35"/>
                  </a:cxn>
                  <a:cxn ang="0">
                    <a:pos x="44" y="39"/>
                  </a:cxn>
                  <a:cxn ang="0">
                    <a:pos x="45" y="42"/>
                  </a:cxn>
                  <a:cxn ang="0">
                    <a:pos x="46" y="46"/>
                  </a:cxn>
                  <a:cxn ang="0">
                    <a:pos x="41" y="46"/>
                  </a:cxn>
                  <a:cxn ang="0">
                    <a:pos x="35" y="46"/>
                  </a:cxn>
                  <a:cxn ang="0">
                    <a:pos x="31" y="43"/>
                  </a:cxn>
                  <a:cxn ang="0">
                    <a:pos x="26" y="41"/>
                  </a:cxn>
                  <a:cxn ang="0">
                    <a:pos x="22" y="40"/>
                  </a:cxn>
                  <a:cxn ang="0">
                    <a:pos x="17" y="39"/>
                  </a:cxn>
                  <a:cxn ang="0">
                    <a:pos x="8" y="37"/>
                  </a:cxn>
                  <a:cxn ang="0">
                    <a:pos x="0" y="35"/>
                  </a:cxn>
                </a:cxnLst>
                <a:rect l="0" t="0" r="r" b="b"/>
                <a:pathLst>
                  <a:path w="59" h="46">
                    <a:moveTo>
                      <a:pt x="0" y="35"/>
                    </a:moveTo>
                    <a:lnTo>
                      <a:pt x="14" y="26"/>
                    </a:lnTo>
                    <a:lnTo>
                      <a:pt x="28" y="20"/>
                    </a:lnTo>
                    <a:lnTo>
                      <a:pt x="36" y="15"/>
                    </a:lnTo>
                    <a:lnTo>
                      <a:pt x="44" y="11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59" y="3"/>
                    </a:lnTo>
                    <a:lnTo>
                      <a:pt x="59" y="8"/>
                    </a:lnTo>
                    <a:lnTo>
                      <a:pt x="58" y="11"/>
                    </a:lnTo>
                    <a:lnTo>
                      <a:pt x="57" y="13"/>
                    </a:lnTo>
                    <a:lnTo>
                      <a:pt x="54" y="19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4" y="39"/>
                    </a:lnTo>
                    <a:lnTo>
                      <a:pt x="45" y="42"/>
                    </a:lnTo>
                    <a:lnTo>
                      <a:pt x="46" y="46"/>
                    </a:lnTo>
                    <a:lnTo>
                      <a:pt x="41" y="46"/>
                    </a:lnTo>
                    <a:lnTo>
                      <a:pt x="35" y="46"/>
                    </a:lnTo>
                    <a:lnTo>
                      <a:pt x="31" y="43"/>
                    </a:lnTo>
                    <a:lnTo>
                      <a:pt x="26" y="41"/>
                    </a:lnTo>
                    <a:lnTo>
                      <a:pt x="22" y="40"/>
                    </a:lnTo>
                    <a:lnTo>
                      <a:pt x="17" y="39"/>
                    </a:lnTo>
                    <a:lnTo>
                      <a:pt x="8" y="37"/>
                    </a:lnTo>
                    <a:lnTo>
                      <a:pt x="0" y="35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0" name="Freeform 154"/>
              <p:cNvSpPr>
                <a:spLocks/>
              </p:cNvSpPr>
              <p:nvPr/>
            </p:nvSpPr>
            <p:spPr bwMode="auto">
              <a:xfrm>
                <a:off x="-377855" y="7838186"/>
                <a:ext cx="59754" cy="22014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1" y="10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79" y="3"/>
                  </a:cxn>
                  <a:cxn ang="0">
                    <a:pos x="81" y="3"/>
                  </a:cxn>
                  <a:cxn ang="0">
                    <a:pos x="79" y="3"/>
                  </a:cxn>
                  <a:cxn ang="0">
                    <a:pos x="85" y="5"/>
                  </a:cxn>
                  <a:cxn ang="0">
                    <a:pos x="91" y="6"/>
                  </a:cxn>
                  <a:cxn ang="0">
                    <a:pos x="97" y="8"/>
                  </a:cxn>
                  <a:cxn ang="0">
                    <a:pos x="102" y="11"/>
                  </a:cxn>
                  <a:cxn ang="0">
                    <a:pos x="105" y="15"/>
                  </a:cxn>
                  <a:cxn ang="0">
                    <a:pos x="109" y="19"/>
                  </a:cxn>
                  <a:cxn ang="0">
                    <a:pos x="109" y="23"/>
                  </a:cxn>
                  <a:cxn ang="0">
                    <a:pos x="107" y="28"/>
                  </a:cxn>
                  <a:cxn ang="0">
                    <a:pos x="104" y="29"/>
                  </a:cxn>
                  <a:cxn ang="0">
                    <a:pos x="100" y="30"/>
                  </a:cxn>
                  <a:cxn ang="0">
                    <a:pos x="96" y="30"/>
                  </a:cxn>
                  <a:cxn ang="0">
                    <a:pos x="92" y="30"/>
                  </a:cxn>
                  <a:cxn ang="0">
                    <a:pos x="84" y="28"/>
                  </a:cxn>
                  <a:cxn ang="0">
                    <a:pos x="72" y="28"/>
                  </a:cxn>
                  <a:cxn ang="0">
                    <a:pos x="70" y="37"/>
                  </a:cxn>
                  <a:cxn ang="0">
                    <a:pos x="66" y="46"/>
                  </a:cxn>
                  <a:cxn ang="0">
                    <a:pos x="54" y="46"/>
                  </a:cxn>
                  <a:cxn ang="0">
                    <a:pos x="43" y="46"/>
                  </a:cxn>
                  <a:cxn ang="0">
                    <a:pos x="40" y="41"/>
                  </a:cxn>
                  <a:cxn ang="0">
                    <a:pos x="39" y="37"/>
                  </a:cxn>
                  <a:cxn ang="0">
                    <a:pos x="39" y="34"/>
                  </a:cxn>
                  <a:cxn ang="0">
                    <a:pos x="36" y="32"/>
                  </a:cxn>
                  <a:cxn ang="0">
                    <a:pos x="34" y="30"/>
                  </a:cxn>
                  <a:cxn ang="0">
                    <a:pos x="31" y="28"/>
                  </a:cxn>
                  <a:cxn ang="0">
                    <a:pos x="30" y="26"/>
                  </a:cxn>
                  <a:cxn ang="0">
                    <a:pos x="29" y="23"/>
                  </a:cxn>
                  <a:cxn ang="0">
                    <a:pos x="29" y="21"/>
                  </a:cxn>
                  <a:cxn ang="0">
                    <a:pos x="29" y="19"/>
                  </a:cxn>
                  <a:cxn ang="0">
                    <a:pos x="30" y="17"/>
                  </a:cxn>
                  <a:cxn ang="0">
                    <a:pos x="31" y="16"/>
                  </a:cxn>
                  <a:cxn ang="0">
                    <a:pos x="20" y="23"/>
                  </a:cxn>
                  <a:cxn ang="0">
                    <a:pos x="13" y="28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6"/>
                  </a:cxn>
                </a:cxnLst>
                <a:rect l="0" t="0" r="r" b="b"/>
                <a:pathLst>
                  <a:path w="109" h="46">
                    <a:moveTo>
                      <a:pt x="1" y="16"/>
                    </a:moveTo>
                    <a:lnTo>
                      <a:pt x="11" y="10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2" y="11"/>
                    </a:lnTo>
                    <a:lnTo>
                      <a:pt x="105" y="15"/>
                    </a:lnTo>
                    <a:lnTo>
                      <a:pt x="109" y="19"/>
                    </a:lnTo>
                    <a:lnTo>
                      <a:pt x="109" y="23"/>
                    </a:lnTo>
                    <a:lnTo>
                      <a:pt x="107" y="28"/>
                    </a:lnTo>
                    <a:lnTo>
                      <a:pt x="104" y="29"/>
                    </a:lnTo>
                    <a:lnTo>
                      <a:pt x="100" y="30"/>
                    </a:lnTo>
                    <a:lnTo>
                      <a:pt x="96" y="30"/>
                    </a:lnTo>
                    <a:lnTo>
                      <a:pt x="92" y="30"/>
                    </a:lnTo>
                    <a:lnTo>
                      <a:pt x="84" y="28"/>
                    </a:lnTo>
                    <a:lnTo>
                      <a:pt x="72" y="28"/>
                    </a:lnTo>
                    <a:lnTo>
                      <a:pt x="70" y="37"/>
                    </a:lnTo>
                    <a:lnTo>
                      <a:pt x="66" y="46"/>
                    </a:lnTo>
                    <a:lnTo>
                      <a:pt x="54" y="46"/>
                    </a:lnTo>
                    <a:lnTo>
                      <a:pt x="43" y="46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6" y="32"/>
                    </a:lnTo>
                    <a:lnTo>
                      <a:pt x="34" y="30"/>
                    </a:lnTo>
                    <a:lnTo>
                      <a:pt x="31" y="28"/>
                    </a:lnTo>
                    <a:lnTo>
                      <a:pt x="30" y="26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20" y="23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1" name="Freeform 155"/>
              <p:cNvSpPr>
                <a:spLocks/>
              </p:cNvSpPr>
              <p:nvPr/>
            </p:nvSpPr>
            <p:spPr bwMode="auto">
              <a:xfrm>
                <a:off x="-377855" y="7838186"/>
                <a:ext cx="59754" cy="22014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11" y="10"/>
                  </a:cxn>
                  <a:cxn ang="0">
                    <a:pos x="20" y="6"/>
                  </a:cxn>
                  <a:cxn ang="0">
                    <a:pos x="30" y="2"/>
                  </a:cxn>
                  <a:cxn ang="0">
                    <a:pos x="40" y="1"/>
                  </a:cxn>
                  <a:cxn ang="0">
                    <a:pos x="50" y="0"/>
                  </a:cxn>
                  <a:cxn ang="0">
                    <a:pos x="60" y="0"/>
                  </a:cxn>
                  <a:cxn ang="0">
                    <a:pos x="69" y="2"/>
                  </a:cxn>
                  <a:cxn ang="0">
                    <a:pos x="79" y="3"/>
                  </a:cxn>
                  <a:cxn ang="0">
                    <a:pos x="81" y="3"/>
                  </a:cxn>
                  <a:cxn ang="0">
                    <a:pos x="79" y="3"/>
                  </a:cxn>
                  <a:cxn ang="0">
                    <a:pos x="85" y="5"/>
                  </a:cxn>
                  <a:cxn ang="0">
                    <a:pos x="91" y="6"/>
                  </a:cxn>
                  <a:cxn ang="0">
                    <a:pos x="97" y="8"/>
                  </a:cxn>
                  <a:cxn ang="0">
                    <a:pos x="102" y="11"/>
                  </a:cxn>
                  <a:cxn ang="0">
                    <a:pos x="105" y="15"/>
                  </a:cxn>
                  <a:cxn ang="0">
                    <a:pos x="109" y="19"/>
                  </a:cxn>
                  <a:cxn ang="0">
                    <a:pos x="109" y="23"/>
                  </a:cxn>
                  <a:cxn ang="0">
                    <a:pos x="107" y="28"/>
                  </a:cxn>
                  <a:cxn ang="0">
                    <a:pos x="104" y="29"/>
                  </a:cxn>
                  <a:cxn ang="0">
                    <a:pos x="100" y="30"/>
                  </a:cxn>
                  <a:cxn ang="0">
                    <a:pos x="96" y="30"/>
                  </a:cxn>
                  <a:cxn ang="0">
                    <a:pos x="92" y="30"/>
                  </a:cxn>
                  <a:cxn ang="0">
                    <a:pos x="84" y="28"/>
                  </a:cxn>
                  <a:cxn ang="0">
                    <a:pos x="72" y="28"/>
                  </a:cxn>
                  <a:cxn ang="0">
                    <a:pos x="70" y="37"/>
                  </a:cxn>
                  <a:cxn ang="0">
                    <a:pos x="66" y="46"/>
                  </a:cxn>
                  <a:cxn ang="0">
                    <a:pos x="54" y="46"/>
                  </a:cxn>
                  <a:cxn ang="0">
                    <a:pos x="43" y="46"/>
                  </a:cxn>
                  <a:cxn ang="0">
                    <a:pos x="40" y="41"/>
                  </a:cxn>
                  <a:cxn ang="0">
                    <a:pos x="39" y="37"/>
                  </a:cxn>
                  <a:cxn ang="0">
                    <a:pos x="39" y="34"/>
                  </a:cxn>
                  <a:cxn ang="0">
                    <a:pos x="36" y="32"/>
                  </a:cxn>
                  <a:cxn ang="0">
                    <a:pos x="34" y="30"/>
                  </a:cxn>
                  <a:cxn ang="0">
                    <a:pos x="31" y="28"/>
                  </a:cxn>
                  <a:cxn ang="0">
                    <a:pos x="30" y="26"/>
                  </a:cxn>
                  <a:cxn ang="0">
                    <a:pos x="29" y="23"/>
                  </a:cxn>
                  <a:cxn ang="0">
                    <a:pos x="29" y="21"/>
                  </a:cxn>
                  <a:cxn ang="0">
                    <a:pos x="29" y="19"/>
                  </a:cxn>
                  <a:cxn ang="0">
                    <a:pos x="30" y="17"/>
                  </a:cxn>
                  <a:cxn ang="0">
                    <a:pos x="31" y="16"/>
                  </a:cxn>
                  <a:cxn ang="0">
                    <a:pos x="20" y="23"/>
                  </a:cxn>
                  <a:cxn ang="0">
                    <a:pos x="13" y="28"/>
                  </a:cxn>
                  <a:cxn ang="0">
                    <a:pos x="13" y="19"/>
                  </a:cxn>
                  <a:cxn ang="0">
                    <a:pos x="13" y="16"/>
                  </a:cxn>
                  <a:cxn ang="0">
                    <a:pos x="11" y="13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1" y="16"/>
                  </a:cxn>
                </a:cxnLst>
                <a:rect l="0" t="0" r="r" b="b"/>
                <a:pathLst>
                  <a:path w="109" h="46">
                    <a:moveTo>
                      <a:pt x="1" y="16"/>
                    </a:moveTo>
                    <a:lnTo>
                      <a:pt x="11" y="10"/>
                    </a:lnTo>
                    <a:lnTo>
                      <a:pt x="20" y="6"/>
                    </a:lnTo>
                    <a:lnTo>
                      <a:pt x="30" y="2"/>
                    </a:lnTo>
                    <a:lnTo>
                      <a:pt x="40" y="1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9" y="3"/>
                    </a:lnTo>
                    <a:lnTo>
                      <a:pt x="81" y="3"/>
                    </a:lnTo>
                    <a:lnTo>
                      <a:pt x="79" y="3"/>
                    </a:lnTo>
                    <a:lnTo>
                      <a:pt x="85" y="5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2" y="11"/>
                    </a:lnTo>
                    <a:lnTo>
                      <a:pt x="105" y="15"/>
                    </a:lnTo>
                    <a:lnTo>
                      <a:pt x="109" y="19"/>
                    </a:lnTo>
                    <a:lnTo>
                      <a:pt x="109" y="23"/>
                    </a:lnTo>
                    <a:lnTo>
                      <a:pt x="107" y="28"/>
                    </a:lnTo>
                    <a:lnTo>
                      <a:pt x="104" y="29"/>
                    </a:lnTo>
                    <a:lnTo>
                      <a:pt x="100" y="30"/>
                    </a:lnTo>
                    <a:lnTo>
                      <a:pt x="96" y="30"/>
                    </a:lnTo>
                    <a:lnTo>
                      <a:pt x="92" y="30"/>
                    </a:lnTo>
                    <a:lnTo>
                      <a:pt x="84" y="28"/>
                    </a:lnTo>
                    <a:lnTo>
                      <a:pt x="72" y="28"/>
                    </a:lnTo>
                    <a:lnTo>
                      <a:pt x="70" y="37"/>
                    </a:lnTo>
                    <a:lnTo>
                      <a:pt x="66" y="46"/>
                    </a:lnTo>
                    <a:lnTo>
                      <a:pt x="54" y="46"/>
                    </a:lnTo>
                    <a:lnTo>
                      <a:pt x="43" y="46"/>
                    </a:lnTo>
                    <a:lnTo>
                      <a:pt x="40" y="41"/>
                    </a:lnTo>
                    <a:lnTo>
                      <a:pt x="39" y="37"/>
                    </a:lnTo>
                    <a:lnTo>
                      <a:pt x="39" y="34"/>
                    </a:lnTo>
                    <a:lnTo>
                      <a:pt x="36" y="32"/>
                    </a:lnTo>
                    <a:lnTo>
                      <a:pt x="34" y="30"/>
                    </a:lnTo>
                    <a:lnTo>
                      <a:pt x="31" y="28"/>
                    </a:lnTo>
                    <a:lnTo>
                      <a:pt x="30" y="26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1" y="16"/>
                    </a:lnTo>
                    <a:lnTo>
                      <a:pt x="20" y="23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1" y="16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2" name="Freeform 156"/>
              <p:cNvSpPr>
                <a:spLocks/>
              </p:cNvSpPr>
              <p:nvPr/>
            </p:nvSpPr>
            <p:spPr bwMode="auto">
              <a:xfrm>
                <a:off x="-245768" y="7951403"/>
                <a:ext cx="6290" cy="62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613" name="Freeform 157"/>
              <p:cNvSpPr>
                <a:spLocks/>
              </p:cNvSpPr>
              <p:nvPr/>
            </p:nvSpPr>
            <p:spPr bwMode="auto">
              <a:xfrm>
                <a:off x="-245768" y="7951403"/>
                <a:ext cx="6290" cy="629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12" y="6"/>
                  </a:cxn>
                  <a:cxn ang="0">
                    <a:pos x="12" y="3"/>
                  </a:cxn>
                  <a:cxn ang="0">
                    <a:pos x="12" y="0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462" name="Freeform 6"/>
          <p:cNvSpPr>
            <a:spLocks/>
          </p:cNvSpPr>
          <p:nvPr/>
        </p:nvSpPr>
        <p:spPr bwMode="auto">
          <a:xfrm>
            <a:off x="2924124" y="1981201"/>
            <a:ext cx="857001" cy="602207"/>
          </a:xfrm>
          <a:custGeom>
            <a:avLst/>
            <a:gdLst/>
            <a:ahLst/>
            <a:cxnLst>
              <a:cxn ang="0">
                <a:pos x="30" y="951"/>
              </a:cxn>
              <a:cxn ang="0">
                <a:pos x="0" y="940"/>
              </a:cxn>
              <a:cxn ang="0">
                <a:pos x="18" y="881"/>
              </a:cxn>
              <a:cxn ang="0">
                <a:pos x="24" y="839"/>
              </a:cxn>
              <a:cxn ang="0">
                <a:pos x="35" y="821"/>
              </a:cxn>
              <a:cxn ang="0">
                <a:pos x="48" y="851"/>
              </a:cxn>
              <a:cxn ang="0">
                <a:pos x="35" y="881"/>
              </a:cxn>
              <a:cxn ang="0">
                <a:pos x="78" y="857"/>
              </a:cxn>
              <a:cxn ang="0">
                <a:pos x="71" y="828"/>
              </a:cxn>
              <a:cxn ang="0">
                <a:pos x="78" y="780"/>
              </a:cxn>
              <a:cxn ang="0">
                <a:pos x="53" y="715"/>
              </a:cxn>
              <a:cxn ang="0">
                <a:pos x="83" y="715"/>
              </a:cxn>
              <a:cxn ang="0">
                <a:pos x="131" y="697"/>
              </a:cxn>
              <a:cxn ang="0">
                <a:pos x="101" y="662"/>
              </a:cxn>
              <a:cxn ang="0">
                <a:pos x="65" y="674"/>
              </a:cxn>
              <a:cxn ang="0">
                <a:pos x="65" y="603"/>
              </a:cxn>
              <a:cxn ang="0">
                <a:pos x="71" y="520"/>
              </a:cxn>
              <a:cxn ang="0">
                <a:pos x="71" y="397"/>
              </a:cxn>
              <a:cxn ang="0">
                <a:pos x="48" y="255"/>
              </a:cxn>
              <a:cxn ang="0">
                <a:pos x="60" y="136"/>
              </a:cxn>
              <a:cxn ang="0">
                <a:pos x="272" y="220"/>
              </a:cxn>
              <a:cxn ang="0">
                <a:pos x="456" y="296"/>
              </a:cxn>
              <a:cxn ang="0">
                <a:pos x="544" y="332"/>
              </a:cxn>
              <a:cxn ang="0">
                <a:pos x="580" y="361"/>
              </a:cxn>
              <a:cxn ang="0">
                <a:pos x="580" y="484"/>
              </a:cxn>
              <a:cxn ang="0">
                <a:pos x="532" y="550"/>
              </a:cxn>
              <a:cxn ang="0">
                <a:pos x="538" y="603"/>
              </a:cxn>
              <a:cxn ang="0">
                <a:pos x="527" y="639"/>
              </a:cxn>
              <a:cxn ang="0">
                <a:pos x="544" y="674"/>
              </a:cxn>
              <a:cxn ang="0">
                <a:pos x="603" y="562"/>
              </a:cxn>
              <a:cxn ang="0">
                <a:pos x="638" y="502"/>
              </a:cxn>
              <a:cxn ang="0">
                <a:pos x="697" y="431"/>
              </a:cxn>
              <a:cxn ang="0">
                <a:pos x="633" y="237"/>
              </a:cxn>
              <a:cxn ang="0">
                <a:pos x="644" y="213"/>
              </a:cxn>
              <a:cxn ang="0">
                <a:pos x="692" y="166"/>
              </a:cxn>
              <a:cxn ang="0">
                <a:pos x="656" y="106"/>
              </a:cxn>
              <a:cxn ang="0">
                <a:pos x="644" y="0"/>
              </a:cxn>
              <a:cxn ang="0">
                <a:pos x="1478" y="220"/>
              </a:cxn>
              <a:cxn ang="0">
                <a:pos x="2145" y="373"/>
              </a:cxn>
              <a:cxn ang="0">
                <a:pos x="1902" y="1407"/>
              </a:cxn>
              <a:cxn ang="0">
                <a:pos x="1902" y="1442"/>
              </a:cxn>
              <a:cxn ang="0">
                <a:pos x="1927" y="1478"/>
              </a:cxn>
              <a:cxn ang="0">
                <a:pos x="1914" y="1495"/>
              </a:cxn>
              <a:cxn ang="0">
                <a:pos x="1902" y="1542"/>
              </a:cxn>
              <a:cxn ang="0">
                <a:pos x="1341" y="1435"/>
              </a:cxn>
              <a:cxn ang="0">
                <a:pos x="1270" y="1448"/>
              </a:cxn>
              <a:cxn ang="0">
                <a:pos x="1205" y="1435"/>
              </a:cxn>
              <a:cxn ang="0">
                <a:pos x="1152" y="1424"/>
              </a:cxn>
              <a:cxn ang="0">
                <a:pos x="1082" y="1424"/>
              </a:cxn>
              <a:cxn ang="0">
                <a:pos x="1004" y="1448"/>
              </a:cxn>
              <a:cxn ang="0">
                <a:pos x="905" y="1442"/>
              </a:cxn>
              <a:cxn ang="0">
                <a:pos x="845" y="1412"/>
              </a:cxn>
              <a:cxn ang="0">
                <a:pos x="692" y="1394"/>
              </a:cxn>
              <a:cxn ang="0">
                <a:pos x="532" y="1353"/>
              </a:cxn>
              <a:cxn ang="0">
                <a:pos x="367" y="1353"/>
              </a:cxn>
              <a:cxn ang="0">
                <a:pos x="272" y="1283"/>
              </a:cxn>
              <a:cxn ang="0">
                <a:pos x="284" y="1158"/>
              </a:cxn>
              <a:cxn ang="0">
                <a:pos x="213" y="1052"/>
              </a:cxn>
              <a:cxn ang="0">
                <a:pos x="160" y="1034"/>
              </a:cxn>
              <a:cxn ang="0">
                <a:pos x="83" y="987"/>
              </a:cxn>
            </a:cxnLst>
            <a:rect l="0" t="0" r="r" b="b"/>
            <a:pathLst>
              <a:path w="2145" h="1566">
                <a:moveTo>
                  <a:pt x="83" y="987"/>
                </a:moveTo>
                <a:lnTo>
                  <a:pt x="30" y="951"/>
                </a:lnTo>
                <a:lnTo>
                  <a:pt x="12" y="946"/>
                </a:lnTo>
                <a:lnTo>
                  <a:pt x="0" y="940"/>
                </a:lnTo>
                <a:lnTo>
                  <a:pt x="0" y="928"/>
                </a:lnTo>
                <a:lnTo>
                  <a:pt x="18" y="881"/>
                </a:lnTo>
                <a:lnTo>
                  <a:pt x="24" y="857"/>
                </a:lnTo>
                <a:lnTo>
                  <a:pt x="24" y="839"/>
                </a:lnTo>
                <a:lnTo>
                  <a:pt x="24" y="828"/>
                </a:lnTo>
                <a:lnTo>
                  <a:pt x="35" y="821"/>
                </a:lnTo>
                <a:lnTo>
                  <a:pt x="42" y="828"/>
                </a:lnTo>
                <a:lnTo>
                  <a:pt x="48" y="851"/>
                </a:lnTo>
                <a:lnTo>
                  <a:pt x="42" y="869"/>
                </a:lnTo>
                <a:lnTo>
                  <a:pt x="35" y="881"/>
                </a:lnTo>
                <a:lnTo>
                  <a:pt x="42" y="892"/>
                </a:lnTo>
                <a:lnTo>
                  <a:pt x="78" y="857"/>
                </a:lnTo>
                <a:lnTo>
                  <a:pt x="71" y="846"/>
                </a:lnTo>
                <a:lnTo>
                  <a:pt x="71" y="828"/>
                </a:lnTo>
                <a:lnTo>
                  <a:pt x="89" y="804"/>
                </a:lnTo>
                <a:lnTo>
                  <a:pt x="78" y="780"/>
                </a:lnTo>
                <a:lnTo>
                  <a:pt x="53" y="775"/>
                </a:lnTo>
                <a:lnTo>
                  <a:pt x="53" y="715"/>
                </a:lnTo>
                <a:lnTo>
                  <a:pt x="65" y="709"/>
                </a:lnTo>
                <a:lnTo>
                  <a:pt x="83" y="715"/>
                </a:lnTo>
                <a:lnTo>
                  <a:pt x="95" y="709"/>
                </a:lnTo>
                <a:lnTo>
                  <a:pt x="131" y="697"/>
                </a:lnTo>
                <a:lnTo>
                  <a:pt x="101" y="668"/>
                </a:lnTo>
                <a:lnTo>
                  <a:pt x="101" y="662"/>
                </a:lnTo>
                <a:lnTo>
                  <a:pt x="95" y="656"/>
                </a:lnTo>
                <a:lnTo>
                  <a:pt x="65" y="674"/>
                </a:lnTo>
                <a:lnTo>
                  <a:pt x="65" y="633"/>
                </a:lnTo>
                <a:lnTo>
                  <a:pt x="65" y="603"/>
                </a:lnTo>
                <a:lnTo>
                  <a:pt x="71" y="555"/>
                </a:lnTo>
                <a:lnTo>
                  <a:pt x="71" y="520"/>
                </a:lnTo>
                <a:lnTo>
                  <a:pt x="65" y="484"/>
                </a:lnTo>
                <a:lnTo>
                  <a:pt x="71" y="397"/>
                </a:lnTo>
                <a:lnTo>
                  <a:pt x="83" y="367"/>
                </a:lnTo>
                <a:lnTo>
                  <a:pt x="48" y="255"/>
                </a:lnTo>
                <a:lnTo>
                  <a:pt x="48" y="177"/>
                </a:lnTo>
                <a:lnTo>
                  <a:pt x="60" y="136"/>
                </a:lnTo>
                <a:lnTo>
                  <a:pt x="71" y="78"/>
                </a:lnTo>
                <a:lnTo>
                  <a:pt x="272" y="220"/>
                </a:lnTo>
                <a:lnTo>
                  <a:pt x="378" y="278"/>
                </a:lnTo>
                <a:lnTo>
                  <a:pt x="456" y="296"/>
                </a:lnTo>
                <a:lnTo>
                  <a:pt x="502" y="332"/>
                </a:lnTo>
                <a:lnTo>
                  <a:pt x="544" y="332"/>
                </a:lnTo>
                <a:lnTo>
                  <a:pt x="568" y="337"/>
                </a:lnTo>
                <a:lnTo>
                  <a:pt x="580" y="361"/>
                </a:lnTo>
                <a:lnTo>
                  <a:pt x="585" y="461"/>
                </a:lnTo>
                <a:lnTo>
                  <a:pt x="580" y="484"/>
                </a:lnTo>
                <a:lnTo>
                  <a:pt x="544" y="509"/>
                </a:lnTo>
                <a:lnTo>
                  <a:pt x="532" y="550"/>
                </a:lnTo>
                <a:lnTo>
                  <a:pt x="532" y="585"/>
                </a:lnTo>
                <a:lnTo>
                  <a:pt x="538" y="603"/>
                </a:lnTo>
                <a:lnTo>
                  <a:pt x="532" y="621"/>
                </a:lnTo>
                <a:lnTo>
                  <a:pt x="527" y="639"/>
                </a:lnTo>
                <a:lnTo>
                  <a:pt x="527" y="656"/>
                </a:lnTo>
                <a:lnTo>
                  <a:pt x="544" y="674"/>
                </a:lnTo>
                <a:lnTo>
                  <a:pt x="585" y="651"/>
                </a:lnTo>
                <a:lnTo>
                  <a:pt x="603" y="562"/>
                </a:lnTo>
                <a:lnTo>
                  <a:pt x="626" y="544"/>
                </a:lnTo>
                <a:lnTo>
                  <a:pt x="638" y="502"/>
                </a:lnTo>
                <a:lnTo>
                  <a:pt x="692" y="449"/>
                </a:lnTo>
                <a:lnTo>
                  <a:pt x="697" y="431"/>
                </a:lnTo>
                <a:lnTo>
                  <a:pt x="674" y="349"/>
                </a:lnTo>
                <a:lnTo>
                  <a:pt x="633" y="237"/>
                </a:lnTo>
                <a:lnTo>
                  <a:pt x="626" y="220"/>
                </a:lnTo>
                <a:lnTo>
                  <a:pt x="644" y="213"/>
                </a:lnTo>
                <a:lnTo>
                  <a:pt x="667" y="220"/>
                </a:lnTo>
                <a:lnTo>
                  <a:pt x="692" y="166"/>
                </a:lnTo>
                <a:lnTo>
                  <a:pt x="685" y="113"/>
                </a:lnTo>
                <a:lnTo>
                  <a:pt x="656" y="106"/>
                </a:lnTo>
                <a:lnTo>
                  <a:pt x="644" y="71"/>
                </a:lnTo>
                <a:lnTo>
                  <a:pt x="644" y="0"/>
                </a:lnTo>
                <a:lnTo>
                  <a:pt x="1070" y="119"/>
                </a:lnTo>
                <a:lnTo>
                  <a:pt x="1478" y="220"/>
                </a:lnTo>
                <a:lnTo>
                  <a:pt x="2138" y="373"/>
                </a:lnTo>
                <a:lnTo>
                  <a:pt x="2145" y="373"/>
                </a:lnTo>
                <a:lnTo>
                  <a:pt x="1914" y="1394"/>
                </a:lnTo>
                <a:lnTo>
                  <a:pt x="1902" y="1407"/>
                </a:lnTo>
                <a:lnTo>
                  <a:pt x="1902" y="1424"/>
                </a:lnTo>
                <a:lnTo>
                  <a:pt x="1902" y="1442"/>
                </a:lnTo>
                <a:lnTo>
                  <a:pt x="1914" y="1453"/>
                </a:lnTo>
                <a:lnTo>
                  <a:pt x="1927" y="1478"/>
                </a:lnTo>
                <a:lnTo>
                  <a:pt x="1920" y="1489"/>
                </a:lnTo>
                <a:lnTo>
                  <a:pt x="1914" y="1495"/>
                </a:lnTo>
                <a:lnTo>
                  <a:pt x="1902" y="1513"/>
                </a:lnTo>
                <a:lnTo>
                  <a:pt x="1902" y="1542"/>
                </a:lnTo>
                <a:lnTo>
                  <a:pt x="1909" y="1566"/>
                </a:lnTo>
                <a:lnTo>
                  <a:pt x="1341" y="1435"/>
                </a:lnTo>
                <a:lnTo>
                  <a:pt x="1300" y="1448"/>
                </a:lnTo>
                <a:lnTo>
                  <a:pt x="1270" y="1448"/>
                </a:lnTo>
                <a:lnTo>
                  <a:pt x="1240" y="1435"/>
                </a:lnTo>
                <a:lnTo>
                  <a:pt x="1205" y="1435"/>
                </a:lnTo>
                <a:lnTo>
                  <a:pt x="1187" y="1424"/>
                </a:lnTo>
                <a:lnTo>
                  <a:pt x="1152" y="1424"/>
                </a:lnTo>
                <a:lnTo>
                  <a:pt x="1123" y="1435"/>
                </a:lnTo>
                <a:lnTo>
                  <a:pt x="1082" y="1424"/>
                </a:lnTo>
                <a:lnTo>
                  <a:pt x="1046" y="1424"/>
                </a:lnTo>
                <a:lnTo>
                  <a:pt x="1004" y="1448"/>
                </a:lnTo>
                <a:lnTo>
                  <a:pt x="975" y="1453"/>
                </a:lnTo>
                <a:lnTo>
                  <a:pt x="905" y="1442"/>
                </a:lnTo>
                <a:lnTo>
                  <a:pt x="887" y="1435"/>
                </a:lnTo>
                <a:lnTo>
                  <a:pt x="845" y="1412"/>
                </a:lnTo>
                <a:lnTo>
                  <a:pt x="715" y="1430"/>
                </a:lnTo>
                <a:lnTo>
                  <a:pt x="692" y="1394"/>
                </a:lnTo>
                <a:lnTo>
                  <a:pt x="585" y="1366"/>
                </a:lnTo>
                <a:lnTo>
                  <a:pt x="532" y="1353"/>
                </a:lnTo>
                <a:lnTo>
                  <a:pt x="467" y="1366"/>
                </a:lnTo>
                <a:lnTo>
                  <a:pt x="367" y="1353"/>
                </a:lnTo>
                <a:lnTo>
                  <a:pt x="284" y="1318"/>
                </a:lnTo>
                <a:lnTo>
                  <a:pt x="272" y="1283"/>
                </a:lnTo>
                <a:lnTo>
                  <a:pt x="272" y="1182"/>
                </a:lnTo>
                <a:lnTo>
                  <a:pt x="284" y="1158"/>
                </a:lnTo>
                <a:lnTo>
                  <a:pt x="272" y="1105"/>
                </a:lnTo>
                <a:lnTo>
                  <a:pt x="213" y="1052"/>
                </a:lnTo>
                <a:lnTo>
                  <a:pt x="165" y="1052"/>
                </a:lnTo>
                <a:lnTo>
                  <a:pt x="160" y="1034"/>
                </a:lnTo>
                <a:lnTo>
                  <a:pt x="136" y="1011"/>
                </a:lnTo>
                <a:lnTo>
                  <a:pt x="83" y="987"/>
                </a:ln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7%</a:t>
            </a:r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2694225" y="2359466"/>
            <a:ext cx="1029124" cy="830791"/>
          </a:xfrm>
          <a:custGeom>
            <a:avLst/>
            <a:gdLst/>
            <a:ahLst/>
            <a:cxnLst>
              <a:cxn ang="0">
                <a:pos x="18" y="1601"/>
              </a:cxn>
              <a:cxn ang="0">
                <a:pos x="18" y="1477"/>
              </a:cxn>
              <a:cxn ang="0">
                <a:pos x="41" y="1376"/>
              </a:cxn>
              <a:cxn ang="0">
                <a:pos x="48" y="1223"/>
              </a:cxn>
              <a:cxn ang="0">
                <a:pos x="89" y="1188"/>
              </a:cxn>
              <a:cxn ang="0">
                <a:pos x="119" y="1135"/>
              </a:cxn>
              <a:cxn ang="0">
                <a:pos x="142" y="1069"/>
              </a:cxn>
              <a:cxn ang="0">
                <a:pos x="254" y="892"/>
              </a:cxn>
              <a:cxn ang="0">
                <a:pos x="396" y="549"/>
              </a:cxn>
              <a:cxn ang="0">
                <a:pos x="497" y="313"/>
              </a:cxn>
              <a:cxn ang="0">
                <a:pos x="573" y="77"/>
              </a:cxn>
              <a:cxn ang="0">
                <a:pos x="586" y="6"/>
              </a:cxn>
              <a:cxn ang="0">
                <a:pos x="644" y="6"/>
              </a:cxn>
              <a:cxn ang="0">
                <a:pos x="715" y="24"/>
              </a:cxn>
              <a:cxn ang="0">
                <a:pos x="744" y="65"/>
              </a:cxn>
              <a:cxn ang="0">
                <a:pos x="851" y="118"/>
              </a:cxn>
              <a:cxn ang="0">
                <a:pos x="851" y="195"/>
              </a:cxn>
              <a:cxn ang="0">
                <a:pos x="863" y="331"/>
              </a:cxn>
              <a:cxn ang="0">
                <a:pos x="1046" y="379"/>
              </a:cxn>
              <a:cxn ang="0">
                <a:pos x="1164" y="379"/>
              </a:cxn>
              <a:cxn ang="0">
                <a:pos x="1294" y="443"/>
              </a:cxn>
              <a:cxn ang="0">
                <a:pos x="1466" y="448"/>
              </a:cxn>
              <a:cxn ang="0">
                <a:pos x="1554" y="466"/>
              </a:cxn>
              <a:cxn ang="0">
                <a:pos x="1625" y="437"/>
              </a:cxn>
              <a:cxn ang="0">
                <a:pos x="1702" y="448"/>
              </a:cxn>
              <a:cxn ang="0">
                <a:pos x="1766" y="437"/>
              </a:cxn>
              <a:cxn ang="0">
                <a:pos x="1819" y="448"/>
              </a:cxn>
              <a:cxn ang="0">
                <a:pos x="1879" y="461"/>
              </a:cxn>
              <a:cxn ang="0">
                <a:pos x="2488" y="579"/>
              </a:cxn>
              <a:cxn ang="0">
                <a:pos x="2517" y="650"/>
              </a:cxn>
              <a:cxn ang="0">
                <a:pos x="2577" y="686"/>
              </a:cxn>
              <a:cxn ang="0">
                <a:pos x="2446" y="952"/>
              </a:cxn>
              <a:cxn ang="0">
                <a:pos x="2417" y="1004"/>
              </a:cxn>
              <a:cxn ang="0">
                <a:pos x="2339" y="1057"/>
              </a:cxn>
              <a:cxn ang="0">
                <a:pos x="2257" y="1217"/>
              </a:cxn>
              <a:cxn ang="0">
                <a:pos x="2310" y="1264"/>
              </a:cxn>
              <a:cxn ang="0">
                <a:pos x="2322" y="1317"/>
              </a:cxn>
              <a:cxn ang="0">
                <a:pos x="2304" y="1335"/>
              </a:cxn>
              <a:cxn ang="0">
                <a:pos x="2263" y="1436"/>
              </a:cxn>
              <a:cxn ang="0">
                <a:pos x="1241" y="1949"/>
              </a:cxn>
            </a:cxnLst>
            <a:rect l="0" t="0" r="r" b="b"/>
            <a:pathLst>
              <a:path w="2582" h="2157">
                <a:moveTo>
                  <a:pt x="36" y="1619"/>
                </a:moveTo>
                <a:lnTo>
                  <a:pt x="18" y="1601"/>
                </a:lnTo>
                <a:lnTo>
                  <a:pt x="0" y="1518"/>
                </a:lnTo>
                <a:lnTo>
                  <a:pt x="18" y="1477"/>
                </a:lnTo>
                <a:lnTo>
                  <a:pt x="18" y="1442"/>
                </a:lnTo>
                <a:lnTo>
                  <a:pt x="41" y="1376"/>
                </a:lnTo>
                <a:lnTo>
                  <a:pt x="30" y="1252"/>
                </a:lnTo>
                <a:lnTo>
                  <a:pt x="48" y="1223"/>
                </a:lnTo>
                <a:lnTo>
                  <a:pt x="77" y="1211"/>
                </a:lnTo>
                <a:lnTo>
                  <a:pt x="89" y="1188"/>
                </a:lnTo>
                <a:lnTo>
                  <a:pt x="107" y="1146"/>
                </a:lnTo>
                <a:lnTo>
                  <a:pt x="119" y="1135"/>
                </a:lnTo>
                <a:lnTo>
                  <a:pt x="130" y="1075"/>
                </a:lnTo>
                <a:lnTo>
                  <a:pt x="142" y="1069"/>
                </a:lnTo>
                <a:lnTo>
                  <a:pt x="219" y="981"/>
                </a:lnTo>
                <a:lnTo>
                  <a:pt x="254" y="892"/>
                </a:lnTo>
                <a:lnTo>
                  <a:pt x="320" y="768"/>
                </a:lnTo>
                <a:lnTo>
                  <a:pt x="396" y="549"/>
                </a:lnTo>
                <a:lnTo>
                  <a:pt x="449" y="448"/>
                </a:lnTo>
                <a:lnTo>
                  <a:pt x="497" y="313"/>
                </a:lnTo>
                <a:lnTo>
                  <a:pt x="550" y="136"/>
                </a:lnTo>
                <a:lnTo>
                  <a:pt x="573" y="77"/>
                </a:lnTo>
                <a:lnTo>
                  <a:pt x="586" y="24"/>
                </a:lnTo>
                <a:lnTo>
                  <a:pt x="586" y="6"/>
                </a:lnTo>
                <a:lnTo>
                  <a:pt x="609" y="0"/>
                </a:lnTo>
                <a:lnTo>
                  <a:pt x="644" y="6"/>
                </a:lnTo>
                <a:lnTo>
                  <a:pt x="662" y="0"/>
                </a:lnTo>
                <a:lnTo>
                  <a:pt x="715" y="24"/>
                </a:lnTo>
                <a:lnTo>
                  <a:pt x="739" y="47"/>
                </a:lnTo>
                <a:lnTo>
                  <a:pt x="744" y="65"/>
                </a:lnTo>
                <a:lnTo>
                  <a:pt x="792" y="65"/>
                </a:lnTo>
                <a:lnTo>
                  <a:pt x="851" y="118"/>
                </a:lnTo>
                <a:lnTo>
                  <a:pt x="863" y="171"/>
                </a:lnTo>
                <a:lnTo>
                  <a:pt x="851" y="195"/>
                </a:lnTo>
                <a:lnTo>
                  <a:pt x="851" y="296"/>
                </a:lnTo>
                <a:lnTo>
                  <a:pt x="863" y="331"/>
                </a:lnTo>
                <a:lnTo>
                  <a:pt x="946" y="366"/>
                </a:lnTo>
                <a:lnTo>
                  <a:pt x="1046" y="379"/>
                </a:lnTo>
                <a:lnTo>
                  <a:pt x="1111" y="366"/>
                </a:lnTo>
                <a:lnTo>
                  <a:pt x="1164" y="379"/>
                </a:lnTo>
                <a:lnTo>
                  <a:pt x="1271" y="407"/>
                </a:lnTo>
                <a:lnTo>
                  <a:pt x="1294" y="443"/>
                </a:lnTo>
                <a:lnTo>
                  <a:pt x="1424" y="425"/>
                </a:lnTo>
                <a:lnTo>
                  <a:pt x="1466" y="448"/>
                </a:lnTo>
                <a:lnTo>
                  <a:pt x="1484" y="455"/>
                </a:lnTo>
                <a:lnTo>
                  <a:pt x="1554" y="466"/>
                </a:lnTo>
                <a:lnTo>
                  <a:pt x="1583" y="461"/>
                </a:lnTo>
                <a:lnTo>
                  <a:pt x="1625" y="437"/>
                </a:lnTo>
                <a:lnTo>
                  <a:pt x="1661" y="437"/>
                </a:lnTo>
                <a:lnTo>
                  <a:pt x="1702" y="448"/>
                </a:lnTo>
                <a:lnTo>
                  <a:pt x="1731" y="437"/>
                </a:lnTo>
                <a:lnTo>
                  <a:pt x="1766" y="437"/>
                </a:lnTo>
                <a:lnTo>
                  <a:pt x="1784" y="448"/>
                </a:lnTo>
                <a:lnTo>
                  <a:pt x="1819" y="448"/>
                </a:lnTo>
                <a:lnTo>
                  <a:pt x="1849" y="461"/>
                </a:lnTo>
                <a:lnTo>
                  <a:pt x="1879" y="461"/>
                </a:lnTo>
                <a:lnTo>
                  <a:pt x="1920" y="448"/>
                </a:lnTo>
                <a:lnTo>
                  <a:pt x="2488" y="579"/>
                </a:lnTo>
                <a:lnTo>
                  <a:pt x="2493" y="615"/>
                </a:lnTo>
                <a:lnTo>
                  <a:pt x="2517" y="650"/>
                </a:lnTo>
                <a:lnTo>
                  <a:pt x="2547" y="661"/>
                </a:lnTo>
                <a:lnTo>
                  <a:pt x="2577" y="686"/>
                </a:lnTo>
                <a:lnTo>
                  <a:pt x="2582" y="739"/>
                </a:lnTo>
                <a:lnTo>
                  <a:pt x="2446" y="952"/>
                </a:lnTo>
                <a:lnTo>
                  <a:pt x="2422" y="981"/>
                </a:lnTo>
                <a:lnTo>
                  <a:pt x="2417" y="1004"/>
                </a:lnTo>
                <a:lnTo>
                  <a:pt x="2387" y="1039"/>
                </a:lnTo>
                <a:lnTo>
                  <a:pt x="2339" y="1057"/>
                </a:lnTo>
                <a:lnTo>
                  <a:pt x="2268" y="1170"/>
                </a:lnTo>
                <a:lnTo>
                  <a:pt x="2257" y="1217"/>
                </a:lnTo>
                <a:lnTo>
                  <a:pt x="2268" y="1241"/>
                </a:lnTo>
                <a:lnTo>
                  <a:pt x="2310" y="1264"/>
                </a:lnTo>
                <a:lnTo>
                  <a:pt x="2334" y="1294"/>
                </a:lnTo>
                <a:lnTo>
                  <a:pt x="2322" y="1317"/>
                </a:lnTo>
                <a:lnTo>
                  <a:pt x="2316" y="1335"/>
                </a:lnTo>
                <a:lnTo>
                  <a:pt x="2304" y="1335"/>
                </a:lnTo>
                <a:lnTo>
                  <a:pt x="2304" y="1383"/>
                </a:lnTo>
                <a:lnTo>
                  <a:pt x="2263" y="1436"/>
                </a:lnTo>
                <a:lnTo>
                  <a:pt x="2103" y="2157"/>
                </a:lnTo>
                <a:lnTo>
                  <a:pt x="1241" y="1949"/>
                </a:lnTo>
                <a:lnTo>
                  <a:pt x="36" y="1619"/>
                </a:lnTo>
              </a:path>
            </a:pathLst>
          </a:cu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12%</a:t>
            </a: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2607563" y="2982559"/>
            <a:ext cx="1024309" cy="1684787"/>
          </a:xfrm>
          <a:custGeom>
            <a:avLst/>
            <a:gdLst/>
            <a:ahLst/>
            <a:cxnLst>
              <a:cxn ang="0">
                <a:pos x="1447" y="4276"/>
              </a:cxn>
              <a:cxn ang="0">
                <a:pos x="1458" y="4212"/>
              </a:cxn>
              <a:cxn ang="0">
                <a:pos x="1429" y="4164"/>
              </a:cxn>
              <a:cxn ang="0">
                <a:pos x="1359" y="3887"/>
              </a:cxn>
              <a:cxn ang="0">
                <a:pos x="1211" y="3721"/>
              </a:cxn>
              <a:cxn ang="0">
                <a:pos x="1151" y="3657"/>
              </a:cxn>
              <a:cxn ang="0">
                <a:pos x="1116" y="3579"/>
              </a:cxn>
              <a:cxn ang="0">
                <a:pos x="927" y="3497"/>
              </a:cxn>
              <a:cxn ang="0">
                <a:pos x="791" y="3355"/>
              </a:cxn>
              <a:cxn ang="0">
                <a:pos x="537" y="3254"/>
              </a:cxn>
              <a:cxn ang="0">
                <a:pos x="525" y="3155"/>
              </a:cxn>
              <a:cxn ang="0">
                <a:pos x="555" y="3024"/>
              </a:cxn>
              <a:cxn ang="0">
                <a:pos x="502" y="2906"/>
              </a:cxn>
              <a:cxn ang="0">
                <a:pos x="525" y="2853"/>
              </a:cxn>
              <a:cxn ang="0">
                <a:pos x="384" y="2605"/>
              </a:cxn>
              <a:cxn ang="0">
                <a:pos x="289" y="2427"/>
              </a:cxn>
              <a:cxn ang="0">
                <a:pos x="331" y="2298"/>
              </a:cxn>
              <a:cxn ang="0">
                <a:pos x="349" y="2168"/>
              </a:cxn>
              <a:cxn ang="0">
                <a:pos x="230" y="2049"/>
              </a:cxn>
              <a:cxn ang="0">
                <a:pos x="236" y="1867"/>
              </a:cxn>
              <a:cxn ang="0">
                <a:pos x="271" y="1790"/>
              </a:cxn>
              <a:cxn ang="0">
                <a:pos x="295" y="1879"/>
              </a:cxn>
              <a:cxn ang="0">
                <a:pos x="354" y="1867"/>
              </a:cxn>
              <a:cxn ang="0">
                <a:pos x="331" y="1689"/>
              </a:cxn>
              <a:cxn ang="0">
                <a:pos x="283" y="1742"/>
              </a:cxn>
              <a:cxn ang="0">
                <a:pos x="182" y="1677"/>
              </a:cxn>
              <a:cxn ang="0">
                <a:pos x="159" y="1464"/>
              </a:cxn>
              <a:cxn ang="0">
                <a:pos x="23" y="1223"/>
              </a:cxn>
              <a:cxn ang="0">
                <a:pos x="35" y="1111"/>
              </a:cxn>
              <a:cxn ang="0">
                <a:pos x="94" y="957"/>
              </a:cxn>
              <a:cxn ang="0">
                <a:pos x="47" y="768"/>
              </a:cxn>
              <a:cxn ang="0">
                <a:pos x="5" y="685"/>
              </a:cxn>
              <a:cxn ang="0">
                <a:pos x="5" y="579"/>
              </a:cxn>
              <a:cxn ang="0">
                <a:pos x="159" y="360"/>
              </a:cxn>
              <a:cxn ang="0">
                <a:pos x="218" y="236"/>
              </a:cxn>
              <a:cxn ang="0">
                <a:pos x="230" y="23"/>
              </a:cxn>
              <a:cxn ang="0">
                <a:pos x="1146" y="1524"/>
              </a:cxn>
              <a:cxn ang="0">
                <a:pos x="2475" y="3556"/>
              </a:cxn>
              <a:cxn ang="0">
                <a:pos x="2498" y="3662"/>
              </a:cxn>
              <a:cxn ang="0">
                <a:pos x="2540" y="3751"/>
              </a:cxn>
              <a:cxn ang="0">
                <a:pos x="2563" y="3827"/>
              </a:cxn>
              <a:cxn ang="0">
                <a:pos x="2463" y="3869"/>
              </a:cxn>
              <a:cxn ang="0">
                <a:pos x="2333" y="4099"/>
              </a:cxn>
              <a:cxn ang="0">
                <a:pos x="2310" y="4152"/>
              </a:cxn>
              <a:cxn ang="0">
                <a:pos x="2297" y="4247"/>
              </a:cxn>
              <a:cxn ang="0">
                <a:pos x="2340" y="4324"/>
              </a:cxn>
              <a:cxn ang="0">
                <a:pos x="2292" y="4372"/>
              </a:cxn>
            </a:cxnLst>
            <a:rect l="0" t="0" r="r" b="b"/>
            <a:pathLst>
              <a:path w="2563" h="4377">
                <a:moveTo>
                  <a:pt x="2239" y="4365"/>
                </a:moveTo>
                <a:lnTo>
                  <a:pt x="1458" y="4288"/>
                </a:lnTo>
                <a:lnTo>
                  <a:pt x="1447" y="4276"/>
                </a:lnTo>
                <a:lnTo>
                  <a:pt x="1441" y="4235"/>
                </a:lnTo>
                <a:lnTo>
                  <a:pt x="1447" y="4218"/>
                </a:lnTo>
                <a:lnTo>
                  <a:pt x="1458" y="4212"/>
                </a:lnTo>
                <a:lnTo>
                  <a:pt x="1447" y="4200"/>
                </a:lnTo>
                <a:lnTo>
                  <a:pt x="1435" y="4200"/>
                </a:lnTo>
                <a:lnTo>
                  <a:pt x="1429" y="4164"/>
                </a:lnTo>
                <a:lnTo>
                  <a:pt x="1429" y="4152"/>
                </a:lnTo>
                <a:lnTo>
                  <a:pt x="1429" y="4022"/>
                </a:lnTo>
                <a:lnTo>
                  <a:pt x="1359" y="3887"/>
                </a:lnTo>
                <a:lnTo>
                  <a:pt x="1318" y="3845"/>
                </a:lnTo>
                <a:lnTo>
                  <a:pt x="1288" y="3792"/>
                </a:lnTo>
                <a:lnTo>
                  <a:pt x="1211" y="3721"/>
                </a:lnTo>
                <a:lnTo>
                  <a:pt x="1163" y="3721"/>
                </a:lnTo>
                <a:lnTo>
                  <a:pt x="1134" y="3692"/>
                </a:lnTo>
                <a:lnTo>
                  <a:pt x="1151" y="3657"/>
                </a:lnTo>
                <a:lnTo>
                  <a:pt x="1140" y="3632"/>
                </a:lnTo>
                <a:lnTo>
                  <a:pt x="1140" y="3609"/>
                </a:lnTo>
                <a:lnTo>
                  <a:pt x="1116" y="3579"/>
                </a:lnTo>
                <a:lnTo>
                  <a:pt x="1034" y="3568"/>
                </a:lnTo>
                <a:lnTo>
                  <a:pt x="986" y="3550"/>
                </a:lnTo>
                <a:lnTo>
                  <a:pt x="927" y="3497"/>
                </a:lnTo>
                <a:lnTo>
                  <a:pt x="892" y="3408"/>
                </a:lnTo>
                <a:lnTo>
                  <a:pt x="844" y="3367"/>
                </a:lnTo>
                <a:lnTo>
                  <a:pt x="791" y="3355"/>
                </a:lnTo>
                <a:lnTo>
                  <a:pt x="649" y="3290"/>
                </a:lnTo>
                <a:lnTo>
                  <a:pt x="603" y="3290"/>
                </a:lnTo>
                <a:lnTo>
                  <a:pt x="537" y="3254"/>
                </a:lnTo>
                <a:lnTo>
                  <a:pt x="502" y="3219"/>
                </a:lnTo>
                <a:lnTo>
                  <a:pt x="502" y="3183"/>
                </a:lnTo>
                <a:lnTo>
                  <a:pt x="525" y="3155"/>
                </a:lnTo>
                <a:lnTo>
                  <a:pt x="537" y="3084"/>
                </a:lnTo>
                <a:lnTo>
                  <a:pt x="549" y="3042"/>
                </a:lnTo>
                <a:lnTo>
                  <a:pt x="555" y="3024"/>
                </a:lnTo>
                <a:lnTo>
                  <a:pt x="543" y="2971"/>
                </a:lnTo>
                <a:lnTo>
                  <a:pt x="507" y="2954"/>
                </a:lnTo>
                <a:lnTo>
                  <a:pt x="502" y="2906"/>
                </a:lnTo>
                <a:lnTo>
                  <a:pt x="514" y="2894"/>
                </a:lnTo>
                <a:lnTo>
                  <a:pt x="519" y="2894"/>
                </a:lnTo>
                <a:lnTo>
                  <a:pt x="525" y="2853"/>
                </a:lnTo>
                <a:lnTo>
                  <a:pt x="484" y="2823"/>
                </a:lnTo>
                <a:lnTo>
                  <a:pt x="390" y="2652"/>
                </a:lnTo>
                <a:lnTo>
                  <a:pt x="384" y="2605"/>
                </a:lnTo>
                <a:lnTo>
                  <a:pt x="366" y="2564"/>
                </a:lnTo>
                <a:lnTo>
                  <a:pt x="360" y="2528"/>
                </a:lnTo>
                <a:lnTo>
                  <a:pt x="289" y="2427"/>
                </a:lnTo>
                <a:lnTo>
                  <a:pt x="295" y="2321"/>
                </a:lnTo>
                <a:lnTo>
                  <a:pt x="313" y="2298"/>
                </a:lnTo>
                <a:lnTo>
                  <a:pt x="331" y="2298"/>
                </a:lnTo>
                <a:lnTo>
                  <a:pt x="366" y="2262"/>
                </a:lnTo>
                <a:lnTo>
                  <a:pt x="372" y="2191"/>
                </a:lnTo>
                <a:lnTo>
                  <a:pt x="349" y="2168"/>
                </a:lnTo>
                <a:lnTo>
                  <a:pt x="301" y="2144"/>
                </a:lnTo>
                <a:lnTo>
                  <a:pt x="248" y="2097"/>
                </a:lnTo>
                <a:lnTo>
                  <a:pt x="230" y="2049"/>
                </a:lnTo>
                <a:lnTo>
                  <a:pt x="230" y="1920"/>
                </a:lnTo>
                <a:lnTo>
                  <a:pt x="242" y="1897"/>
                </a:lnTo>
                <a:lnTo>
                  <a:pt x="236" y="1867"/>
                </a:lnTo>
                <a:lnTo>
                  <a:pt x="248" y="1861"/>
                </a:lnTo>
                <a:lnTo>
                  <a:pt x="260" y="1790"/>
                </a:lnTo>
                <a:lnTo>
                  <a:pt x="271" y="1790"/>
                </a:lnTo>
                <a:lnTo>
                  <a:pt x="289" y="1808"/>
                </a:lnTo>
                <a:lnTo>
                  <a:pt x="283" y="1861"/>
                </a:lnTo>
                <a:lnTo>
                  <a:pt x="295" y="1879"/>
                </a:lnTo>
                <a:lnTo>
                  <a:pt x="342" y="1914"/>
                </a:lnTo>
                <a:lnTo>
                  <a:pt x="349" y="1897"/>
                </a:lnTo>
                <a:lnTo>
                  <a:pt x="354" y="1867"/>
                </a:lnTo>
                <a:lnTo>
                  <a:pt x="331" y="1790"/>
                </a:lnTo>
                <a:lnTo>
                  <a:pt x="324" y="1748"/>
                </a:lnTo>
                <a:lnTo>
                  <a:pt x="331" y="1689"/>
                </a:lnTo>
                <a:lnTo>
                  <a:pt x="319" y="1684"/>
                </a:lnTo>
                <a:lnTo>
                  <a:pt x="289" y="1719"/>
                </a:lnTo>
                <a:lnTo>
                  <a:pt x="283" y="1742"/>
                </a:lnTo>
                <a:lnTo>
                  <a:pt x="271" y="1766"/>
                </a:lnTo>
                <a:lnTo>
                  <a:pt x="230" y="1748"/>
                </a:lnTo>
                <a:lnTo>
                  <a:pt x="182" y="1677"/>
                </a:lnTo>
                <a:lnTo>
                  <a:pt x="136" y="1659"/>
                </a:lnTo>
                <a:lnTo>
                  <a:pt x="159" y="1618"/>
                </a:lnTo>
                <a:lnTo>
                  <a:pt x="159" y="1464"/>
                </a:lnTo>
                <a:lnTo>
                  <a:pt x="100" y="1400"/>
                </a:lnTo>
                <a:lnTo>
                  <a:pt x="70" y="1347"/>
                </a:lnTo>
                <a:lnTo>
                  <a:pt x="23" y="1223"/>
                </a:lnTo>
                <a:lnTo>
                  <a:pt x="47" y="1182"/>
                </a:lnTo>
                <a:lnTo>
                  <a:pt x="35" y="1146"/>
                </a:lnTo>
                <a:lnTo>
                  <a:pt x="35" y="1111"/>
                </a:lnTo>
                <a:lnTo>
                  <a:pt x="58" y="1022"/>
                </a:lnTo>
                <a:lnTo>
                  <a:pt x="88" y="980"/>
                </a:lnTo>
                <a:lnTo>
                  <a:pt x="94" y="957"/>
                </a:lnTo>
                <a:lnTo>
                  <a:pt x="88" y="875"/>
                </a:lnTo>
                <a:lnTo>
                  <a:pt x="47" y="791"/>
                </a:lnTo>
                <a:lnTo>
                  <a:pt x="47" y="768"/>
                </a:lnTo>
                <a:lnTo>
                  <a:pt x="35" y="738"/>
                </a:lnTo>
                <a:lnTo>
                  <a:pt x="17" y="720"/>
                </a:lnTo>
                <a:lnTo>
                  <a:pt x="5" y="685"/>
                </a:lnTo>
                <a:lnTo>
                  <a:pt x="0" y="632"/>
                </a:lnTo>
                <a:lnTo>
                  <a:pt x="5" y="620"/>
                </a:lnTo>
                <a:lnTo>
                  <a:pt x="5" y="579"/>
                </a:lnTo>
                <a:lnTo>
                  <a:pt x="47" y="508"/>
                </a:lnTo>
                <a:lnTo>
                  <a:pt x="159" y="384"/>
                </a:lnTo>
                <a:lnTo>
                  <a:pt x="159" y="360"/>
                </a:lnTo>
                <a:lnTo>
                  <a:pt x="171" y="307"/>
                </a:lnTo>
                <a:lnTo>
                  <a:pt x="195" y="289"/>
                </a:lnTo>
                <a:lnTo>
                  <a:pt x="218" y="236"/>
                </a:lnTo>
                <a:lnTo>
                  <a:pt x="230" y="130"/>
                </a:lnTo>
                <a:lnTo>
                  <a:pt x="207" y="76"/>
                </a:lnTo>
                <a:lnTo>
                  <a:pt x="230" y="23"/>
                </a:lnTo>
                <a:lnTo>
                  <a:pt x="248" y="0"/>
                </a:lnTo>
                <a:lnTo>
                  <a:pt x="1453" y="330"/>
                </a:lnTo>
                <a:lnTo>
                  <a:pt x="1146" y="1524"/>
                </a:lnTo>
                <a:lnTo>
                  <a:pt x="2475" y="3479"/>
                </a:lnTo>
                <a:lnTo>
                  <a:pt x="2475" y="3538"/>
                </a:lnTo>
                <a:lnTo>
                  <a:pt x="2475" y="3556"/>
                </a:lnTo>
                <a:lnTo>
                  <a:pt x="2475" y="3574"/>
                </a:lnTo>
                <a:lnTo>
                  <a:pt x="2498" y="3621"/>
                </a:lnTo>
                <a:lnTo>
                  <a:pt x="2498" y="3662"/>
                </a:lnTo>
                <a:lnTo>
                  <a:pt x="2510" y="3692"/>
                </a:lnTo>
                <a:lnTo>
                  <a:pt x="2522" y="3739"/>
                </a:lnTo>
                <a:lnTo>
                  <a:pt x="2540" y="3751"/>
                </a:lnTo>
                <a:lnTo>
                  <a:pt x="2563" y="3774"/>
                </a:lnTo>
                <a:lnTo>
                  <a:pt x="2563" y="3816"/>
                </a:lnTo>
                <a:lnTo>
                  <a:pt x="2563" y="3827"/>
                </a:lnTo>
                <a:lnTo>
                  <a:pt x="2546" y="3816"/>
                </a:lnTo>
                <a:lnTo>
                  <a:pt x="2510" y="3852"/>
                </a:lnTo>
                <a:lnTo>
                  <a:pt x="2463" y="3869"/>
                </a:lnTo>
                <a:lnTo>
                  <a:pt x="2422" y="3911"/>
                </a:lnTo>
                <a:lnTo>
                  <a:pt x="2398" y="4017"/>
                </a:lnTo>
                <a:lnTo>
                  <a:pt x="2333" y="4099"/>
                </a:lnTo>
                <a:lnTo>
                  <a:pt x="2304" y="4099"/>
                </a:lnTo>
                <a:lnTo>
                  <a:pt x="2297" y="4123"/>
                </a:lnTo>
                <a:lnTo>
                  <a:pt x="2310" y="4152"/>
                </a:lnTo>
                <a:lnTo>
                  <a:pt x="2304" y="4177"/>
                </a:lnTo>
                <a:lnTo>
                  <a:pt x="2292" y="4230"/>
                </a:lnTo>
                <a:lnTo>
                  <a:pt x="2297" y="4247"/>
                </a:lnTo>
                <a:lnTo>
                  <a:pt x="2345" y="4288"/>
                </a:lnTo>
                <a:lnTo>
                  <a:pt x="2351" y="4306"/>
                </a:lnTo>
                <a:lnTo>
                  <a:pt x="2340" y="4324"/>
                </a:lnTo>
                <a:lnTo>
                  <a:pt x="2333" y="4347"/>
                </a:lnTo>
                <a:lnTo>
                  <a:pt x="2304" y="4377"/>
                </a:lnTo>
                <a:lnTo>
                  <a:pt x="2292" y="4372"/>
                </a:lnTo>
                <a:lnTo>
                  <a:pt x="2239" y="436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</a:t>
            </a:r>
            <a:r>
              <a:rPr lang="en-US" sz="1200" b="1" dirty="0">
                <a:latin typeface="Calibri" pitchFamily="34" charset="0"/>
                <a:cs typeface="Arial" pitchFamily="34" charset="0"/>
              </a:rPr>
              <a:t> 2%</a:t>
            </a: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3531968" y="2123921"/>
            <a:ext cx="765524" cy="1195131"/>
          </a:xfrm>
          <a:custGeom>
            <a:avLst/>
            <a:gdLst/>
            <a:ahLst/>
            <a:cxnLst>
              <a:cxn ang="0">
                <a:pos x="160" y="2050"/>
              </a:cxn>
              <a:cxn ang="0">
                <a:pos x="201" y="1949"/>
              </a:cxn>
              <a:cxn ang="0">
                <a:pos x="219" y="1931"/>
              </a:cxn>
              <a:cxn ang="0">
                <a:pos x="207" y="1878"/>
              </a:cxn>
              <a:cxn ang="0">
                <a:pos x="154" y="1831"/>
              </a:cxn>
              <a:cxn ang="0">
                <a:pos x="236" y="1671"/>
              </a:cxn>
              <a:cxn ang="0">
                <a:pos x="314" y="1618"/>
              </a:cxn>
              <a:cxn ang="0">
                <a:pos x="343" y="1566"/>
              </a:cxn>
              <a:cxn ang="0">
                <a:pos x="474" y="1300"/>
              </a:cxn>
              <a:cxn ang="0">
                <a:pos x="414" y="1264"/>
              </a:cxn>
              <a:cxn ang="0">
                <a:pos x="385" y="1193"/>
              </a:cxn>
              <a:cxn ang="0">
                <a:pos x="390" y="1122"/>
              </a:cxn>
              <a:cxn ang="0">
                <a:pos x="378" y="1069"/>
              </a:cxn>
              <a:cxn ang="0">
                <a:pos x="390" y="1021"/>
              </a:cxn>
              <a:cxn ang="0">
                <a:pos x="614" y="0"/>
              </a:cxn>
              <a:cxn ang="0">
                <a:pos x="804" y="455"/>
              </a:cxn>
              <a:cxn ang="0">
                <a:pos x="863" y="626"/>
              </a:cxn>
              <a:cxn ang="0">
                <a:pos x="827" y="685"/>
              </a:cxn>
              <a:cxn ang="0">
                <a:pos x="880" y="750"/>
              </a:cxn>
              <a:cxn ang="0">
                <a:pos x="999" y="927"/>
              </a:cxn>
              <a:cxn ang="0">
                <a:pos x="1034" y="1028"/>
              </a:cxn>
              <a:cxn ang="0">
                <a:pos x="1075" y="1062"/>
              </a:cxn>
              <a:cxn ang="0">
                <a:pos x="1159" y="1092"/>
              </a:cxn>
              <a:cxn ang="0">
                <a:pos x="1099" y="1246"/>
              </a:cxn>
              <a:cxn ang="0">
                <a:pos x="1070" y="1329"/>
              </a:cxn>
              <a:cxn ang="0">
                <a:pos x="1075" y="1371"/>
              </a:cxn>
              <a:cxn ang="0">
                <a:pos x="1029" y="1435"/>
              </a:cxn>
              <a:cxn ang="0">
                <a:pos x="1017" y="1495"/>
              </a:cxn>
              <a:cxn ang="0">
                <a:pos x="1093" y="1541"/>
              </a:cxn>
              <a:cxn ang="0">
                <a:pos x="1187" y="1465"/>
              </a:cxn>
              <a:cxn ang="0">
                <a:pos x="1212" y="1506"/>
              </a:cxn>
              <a:cxn ang="0">
                <a:pos x="1235" y="1524"/>
              </a:cxn>
              <a:cxn ang="0">
                <a:pos x="1230" y="1653"/>
              </a:cxn>
              <a:cxn ang="0">
                <a:pos x="1283" y="1754"/>
              </a:cxn>
              <a:cxn ang="0">
                <a:pos x="1258" y="1820"/>
              </a:cxn>
              <a:cxn ang="0">
                <a:pos x="1324" y="1866"/>
              </a:cxn>
              <a:cxn ang="0">
                <a:pos x="1359" y="1931"/>
              </a:cxn>
              <a:cxn ang="0">
                <a:pos x="1347" y="1997"/>
              </a:cxn>
              <a:cxn ang="0">
                <a:pos x="1407" y="2068"/>
              </a:cxn>
              <a:cxn ang="0">
                <a:pos x="1448" y="2015"/>
              </a:cxn>
              <a:cxn ang="0">
                <a:pos x="1537" y="2043"/>
              </a:cxn>
              <a:cxn ang="0">
                <a:pos x="1584" y="2015"/>
              </a:cxn>
              <a:cxn ang="0">
                <a:pos x="1678" y="2038"/>
              </a:cxn>
              <a:cxn ang="0">
                <a:pos x="1725" y="2043"/>
              </a:cxn>
              <a:cxn ang="0">
                <a:pos x="1803" y="2015"/>
              </a:cxn>
              <a:cxn ang="0">
                <a:pos x="1879" y="2026"/>
              </a:cxn>
              <a:cxn ang="0">
                <a:pos x="1920" y="2102"/>
              </a:cxn>
              <a:cxn ang="0">
                <a:pos x="880" y="2948"/>
              </a:cxn>
            </a:cxnLst>
            <a:rect l="0" t="0" r="r" b="b"/>
            <a:pathLst>
              <a:path w="1920" h="3108">
                <a:moveTo>
                  <a:pt x="0" y="2771"/>
                </a:moveTo>
                <a:lnTo>
                  <a:pt x="160" y="2050"/>
                </a:lnTo>
                <a:lnTo>
                  <a:pt x="201" y="1997"/>
                </a:lnTo>
                <a:lnTo>
                  <a:pt x="201" y="1949"/>
                </a:lnTo>
                <a:lnTo>
                  <a:pt x="213" y="1949"/>
                </a:lnTo>
                <a:lnTo>
                  <a:pt x="219" y="1931"/>
                </a:lnTo>
                <a:lnTo>
                  <a:pt x="231" y="1908"/>
                </a:lnTo>
                <a:lnTo>
                  <a:pt x="207" y="1878"/>
                </a:lnTo>
                <a:lnTo>
                  <a:pt x="165" y="1855"/>
                </a:lnTo>
                <a:lnTo>
                  <a:pt x="154" y="1831"/>
                </a:lnTo>
                <a:lnTo>
                  <a:pt x="165" y="1784"/>
                </a:lnTo>
                <a:lnTo>
                  <a:pt x="236" y="1671"/>
                </a:lnTo>
                <a:lnTo>
                  <a:pt x="284" y="1653"/>
                </a:lnTo>
                <a:lnTo>
                  <a:pt x="314" y="1618"/>
                </a:lnTo>
                <a:lnTo>
                  <a:pt x="319" y="1595"/>
                </a:lnTo>
                <a:lnTo>
                  <a:pt x="343" y="1566"/>
                </a:lnTo>
                <a:lnTo>
                  <a:pt x="479" y="1353"/>
                </a:lnTo>
                <a:lnTo>
                  <a:pt x="474" y="1300"/>
                </a:lnTo>
                <a:lnTo>
                  <a:pt x="444" y="1275"/>
                </a:lnTo>
                <a:lnTo>
                  <a:pt x="414" y="1264"/>
                </a:lnTo>
                <a:lnTo>
                  <a:pt x="390" y="1229"/>
                </a:lnTo>
                <a:lnTo>
                  <a:pt x="385" y="1193"/>
                </a:lnTo>
                <a:lnTo>
                  <a:pt x="378" y="1140"/>
                </a:lnTo>
                <a:lnTo>
                  <a:pt x="390" y="1122"/>
                </a:lnTo>
                <a:lnTo>
                  <a:pt x="403" y="1105"/>
                </a:lnTo>
                <a:lnTo>
                  <a:pt x="378" y="1069"/>
                </a:lnTo>
                <a:lnTo>
                  <a:pt x="378" y="1034"/>
                </a:lnTo>
                <a:lnTo>
                  <a:pt x="390" y="1021"/>
                </a:lnTo>
                <a:lnTo>
                  <a:pt x="621" y="0"/>
                </a:lnTo>
                <a:lnTo>
                  <a:pt x="614" y="0"/>
                </a:lnTo>
                <a:lnTo>
                  <a:pt x="869" y="65"/>
                </a:lnTo>
                <a:lnTo>
                  <a:pt x="804" y="455"/>
                </a:lnTo>
                <a:lnTo>
                  <a:pt x="845" y="560"/>
                </a:lnTo>
                <a:lnTo>
                  <a:pt x="863" y="626"/>
                </a:lnTo>
                <a:lnTo>
                  <a:pt x="845" y="667"/>
                </a:lnTo>
                <a:lnTo>
                  <a:pt x="827" y="685"/>
                </a:lnTo>
                <a:lnTo>
                  <a:pt x="852" y="709"/>
                </a:lnTo>
                <a:lnTo>
                  <a:pt x="880" y="750"/>
                </a:lnTo>
                <a:lnTo>
                  <a:pt x="951" y="821"/>
                </a:lnTo>
                <a:lnTo>
                  <a:pt x="999" y="927"/>
                </a:lnTo>
                <a:lnTo>
                  <a:pt x="1011" y="975"/>
                </a:lnTo>
                <a:lnTo>
                  <a:pt x="1034" y="1028"/>
                </a:lnTo>
                <a:lnTo>
                  <a:pt x="1075" y="1028"/>
                </a:lnTo>
                <a:lnTo>
                  <a:pt x="1075" y="1062"/>
                </a:lnTo>
                <a:lnTo>
                  <a:pt x="1141" y="1069"/>
                </a:lnTo>
                <a:lnTo>
                  <a:pt x="1159" y="1092"/>
                </a:lnTo>
                <a:lnTo>
                  <a:pt x="1093" y="1222"/>
                </a:lnTo>
                <a:lnTo>
                  <a:pt x="1099" y="1246"/>
                </a:lnTo>
                <a:lnTo>
                  <a:pt x="1075" y="1264"/>
                </a:lnTo>
                <a:lnTo>
                  <a:pt x="1070" y="1329"/>
                </a:lnTo>
                <a:lnTo>
                  <a:pt x="1075" y="1335"/>
                </a:lnTo>
                <a:lnTo>
                  <a:pt x="1075" y="1371"/>
                </a:lnTo>
                <a:lnTo>
                  <a:pt x="1029" y="1399"/>
                </a:lnTo>
                <a:lnTo>
                  <a:pt x="1029" y="1435"/>
                </a:lnTo>
                <a:lnTo>
                  <a:pt x="1034" y="1459"/>
                </a:lnTo>
                <a:lnTo>
                  <a:pt x="1017" y="1495"/>
                </a:lnTo>
                <a:lnTo>
                  <a:pt x="1075" y="1548"/>
                </a:lnTo>
                <a:lnTo>
                  <a:pt x="1093" y="1541"/>
                </a:lnTo>
                <a:lnTo>
                  <a:pt x="1176" y="1477"/>
                </a:lnTo>
                <a:lnTo>
                  <a:pt x="1187" y="1465"/>
                </a:lnTo>
                <a:lnTo>
                  <a:pt x="1200" y="1477"/>
                </a:lnTo>
                <a:lnTo>
                  <a:pt x="1212" y="1506"/>
                </a:lnTo>
                <a:lnTo>
                  <a:pt x="1223" y="1513"/>
                </a:lnTo>
                <a:lnTo>
                  <a:pt x="1235" y="1524"/>
                </a:lnTo>
                <a:lnTo>
                  <a:pt x="1230" y="1577"/>
                </a:lnTo>
                <a:lnTo>
                  <a:pt x="1230" y="1653"/>
                </a:lnTo>
                <a:lnTo>
                  <a:pt x="1247" y="1706"/>
                </a:lnTo>
                <a:lnTo>
                  <a:pt x="1283" y="1754"/>
                </a:lnTo>
                <a:lnTo>
                  <a:pt x="1276" y="1784"/>
                </a:lnTo>
                <a:lnTo>
                  <a:pt x="1258" y="1820"/>
                </a:lnTo>
                <a:lnTo>
                  <a:pt x="1288" y="1866"/>
                </a:lnTo>
                <a:lnTo>
                  <a:pt x="1324" y="1866"/>
                </a:lnTo>
                <a:lnTo>
                  <a:pt x="1354" y="1908"/>
                </a:lnTo>
                <a:lnTo>
                  <a:pt x="1359" y="1931"/>
                </a:lnTo>
                <a:lnTo>
                  <a:pt x="1347" y="1985"/>
                </a:lnTo>
                <a:lnTo>
                  <a:pt x="1347" y="1997"/>
                </a:lnTo>
                <a:lnTo>
                  <a:pt x="1371" y="2043"/>
                </a:lnTo>
                <a:lnTo>
                  <a:pt x="1407" y="2068"/>
                </a:lnTo>
                <a:lnTo>
                  <a:pt x="1425" y="2026"/>
                </a:lnTo>
                <a:lnTo>
                  <a:pt x="1448" y="2015"/>
                </a:lnTo>
                <a:lnTo>
                  <a:pt x="1507" y="2038"/>
                </a:lnTo>
                <a:lnTo>
                  <a:pt x="1537" y="2043"/>
                </a:lnTo>
                <a:lnTo>
                  <a:pt x="1566" y="2020"/>
                </a:lnTo>
                <a:lnTo>
                  <a:pt x="1584" y="2015"/>
                </a:lnTo>
                <a:lnTo>
                  <a:pt x="1601" y="2032"/>
                </a:lnTo>
                <a:lnTo>
                  <a:pt x="1678" y="2038"/>
                </a:lnTo>
                <a:lnTo>
                  <a:pt x="1714" y="2056"/>
                </a:lnTo>
                <a:lnTo>
                  <a:pt x="1725" y="2043"/>
                </a:lnTo>
                <a:lnTo>
                  <a:pt x="1808" y="2050"/>
                </a:lnTo>
                <a:lnTo>
                  <a:pt x="1803" y="2015"/>
                </a:lnTo>
                <a:lnTo>
                  <a:pt x="1838" y="1985"/>
                </a:lnTo>
                <a:lnTo>
                  <a:pt x="1879" y="2026"/>
                </a:lnTo>
                <a:lnTo>
                  <a:pt x="1891" y="2079"/>
                </a:lnTo>
                <a:lnTo>
                  <a:pt x="1920" y="2102"/>
                </a:lnTo>
                <a:lnTo>
                  <a:pt x="1773" y="3108"/>
                </a:lnTo>
                <a:lnTo>
                  <a:pt x="880" y="2948"/>
                </a:lnTo>
                <a:lnTo>
                  <a:pt x="0" y="2771"/>
                </a:lnTo>
              </a:path>
            </a:pathLst>
          </a:cu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11%</a:t>
            </a:r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3852140" y="2149447"/>
            <a:ext cx="1309575" cy="800622"/>
          </a:xfrm>
          <a:custGeom>
            <a:avLst/>
            <a:gdLst/>
            <a:ahLst/>
            <a:cxnLst>
              <a:cxn ang="0">
                <a:pos x="1146" y="1837"/>
              </a:cxn>
              <a:cxn ang="0">
                <a:pos x="1087" y="2014"/>
              </a:cxn>
              <a:cxn ang="0">
                <a:pos x="1034" y="1920"/>
              </a:cxn>
              <a:cxn ang="0">
                <a:pos x="1004" y="1985"/>
              </a:cxn>
              <a:cxn ang="0">
                <a:pos x="910" y="1991"/>
              </a:cxn>
              <a:cxn ang="0">
                <a:pos x="797" y="1967"/>
              </a:cxn>
              <a:cxn ang="0">
                <a:pos x="762" y="1955"/>
              </a:cxn>
              <a:cxn ang="0">
                <a:pos x="703" y="1973"/>
              </a:cxn>
              <a:cxn ang="0">
                <a:pos x="621" y="1961"/>
              </a:cxn>
              <a:cxn ang="0">
                <a:pos x="567" y="1978"/>
              </a:cxn>
              <a:cxn ang="0">
                <a:pos x="543" y="1920"/>
              </a:cxn>
              <a:cxn ang="0">
                <a:pos x="550" y="1843"/>
              </a:cxn>
              <a:cxn ang="0">
                <a:pos x="484" y="1801"/>
              </a:cxn>
              <a:cxn ang="0">
                <a:pos x="472" y="1719"/>
              </a:cxn>
              <a:cxn ang="0">
                <a:pos x="443" y="1641"/>
              </a:cxn>
              <a:cxn ang="0">
                <a:pos x="426" y="1512"/>
              </a:cxn>
              <a:cxn ang="0">
                <a:pos x="419" y="1448"/>
              </a:cxn>
              <a:cxn ang="0">
                <a:pos x="396" y="1412"/>
              </a:cxn>
              <a:cxn ang="0">
                <a:pos x="372" y="1412"/>
              </a:cxn>
              <a:cxn ang="0">
                <a:pos x="271" y="1483"/>
              </a:cxn>
              <a:cxn ang="0">
                <a:pos x="230" y="1394"/>
              </a:cxn>
              <a:cxn ang="0">
                <a:pos x="225" y="1334"/>
              </a:cxn>
              <a:cxn ang="0">
                <a:pos x="271" y="1270"/>
              </a:cxn>
              <a:cxn ang="0">
                <a:pos x="271" y="1199"/>
              </a:cxn>
              <a:cxn ang="0">
                <a:pos x="289" y="1157"/>
              </a:cxn>
              <a:cxn ang="0">
                <a:pos x="337" y="1004"/>
              </a:cxn>
              <a:cxn ang="0">
                <a:pos x="271" y="963"/>
              </a:cxn>
              <a:cxn ang="0">
                <a:pos x="207" y="910"/>
              </a:cxn>
              <a:cxn ang="0">
                <a:pos x="147" y="756"/>
              </a:cxn>
              <a:cxn ang="0">
                <a:pos x="48" y="644"/>
              </a:cxn>
              <a:cxn ang="0">
                <a:pos x="41" y="602"/>
              </a:cxn>
              <a:cxn ang="0">
                <a:pos x="41" y="495"/>
              </a:cxn>
              <a:cxn ang="0">
                <a:pos x="65" y="0"/>
              </a:cxn>
              <a:cxn ang="0">
                <a:pos x="1169" y="188"/>
              </a:cxn>
              <a:cxn ang="0">
                <a:pos x="3279" y="461"/>
              </a:cxn>
              <a:cxn ang="0">
                <a:pos x="3149" y="2085"/>
              </a:cxn>
            </a:cxnLst>
            <a:rect l="0" t="0" r="r" b="b"/>
            <a:pathLst>
              <a:path w="3279" h="2085">
                <a:moveTo>
                  <a:pt x="3149" y="2085"/>
                </a:moveTo>
                <a:lnTo>
                  <a:pt x="1146" y="1837"/>
                </a:lnTo>
                <a:lnTo>
                  <a:pt x="1116" y="2037"/>
                </a:lnTo>
                <a:lnTo>
                  <a:pt x="1087" y="2014"/>
                </a:lnTo>
                <a:lnTo>
                  <a:pt x="1075" y="1961"/>
                </a:lnTo>
                <a:lnTo>
                  <a:pt x="1034" y="1920"/>
                </a:lnTo>
                <a:lnTo>
                  <a:pt x="999" y="1950"/>
                </a:lnTo>
                <a:lnTo>
                  <a:pt x="1004" y="1985"/>
                </a:lnTo>
                <a:lnTo>
                  <a:pt x="921" y="1978"/>
                </a:lnTo>
                <a:lnTo>
                  <a:pt x="910" y="1991"/>
                </a:lnTo>
                <a:lnTo>
                  <a:pt x="874" y="1973"/>
                </a:lnTo>
                <a:lnTo>
                  <a:pt x="797" y="1967"/>
                </a:lnTo>
                <a:lnTo>
                  <a:pt x="780" y="1950"/>
                </a:lnTo>
                <a:lnTo>
                  <a:pt x="762" y="1955"/>
                </a:lnTo>
                <a:lnTo>
                  <a:pt x="733" y="1978"/>
                </a:lnTo>
                <a:lnTo>
                  <a:pt x="703" y="1973"/>
                </a:lnTo>
                <a:lnTo>
                  <a:pt x="644" y="1950"/>
                </a:lnTo>
                <a:lnTo>
                  <a:pt x="621" y="1961"/>
                </a:lnTo>
                <a:lnTo>
                  <a:pt x="603" y="2003"/>
                </a:lnTo>
                <a:lnTo>
                  <a:pt x="567" y="1978"/>
                </a:lnTo>
                <a:lnTo>
                  <a:pt x="543" y="1932"/>
                </a:lnTo>
                <a:lnTo>
                  <a:pt x="543" y="1920"/>
                </a:lnTo>
                <a:lnTo>
                  <a:pt x="555" y="1866"/>
                </a:lnTo>
                <a:lnTo>
                  <a:pt x="550" y="1843"/>
                </a:lnTo>
                <a:lnTo>
                  <a:pt x="520" y="1801"/>
                </a:lnTo>
                <a:lnTo>
                  <a:pt x="484" y="1801"/>
                </a:lnTo>
                <a:lnTo>
                  <a:pt x="454" y="1755"/>
                </a:lnTo>
                <a:lnTo>
                  <a:pt x="472" y="1719"/>
                </a:lnTo>
                <a:lnTo>
                  <a:pt x="479" y="1689"/>
                </a:lnTo>
                <a:lnTo>
                  <a:pt x="443" y="1641"/>
                </a:lnTo>
                <a:lnTo>
                  <a:pt x="426" y="1588"/>
                </a:lnTo>
                <a:lnTo>
                  <a:pt x="426" y="1512"/>
                </a:lnTo>
                <a:lnTo>
                  <a:pt x="431" y="1459"/>
                </a:lnTo>
                <a:lnTo>
                  <a:pt x="419" y="1448"/>
                </a:lnTo>
                <a:lnTo>
                  <a:pt x="408" y="1441"/>
                </a:lnTo>
                <a:lnTo>
                  <a:pt x="396" y="1412"/>
                </a:lnTo>
                <a:lnTo>
                  <a:pt x="383" y="1400"/>
                </a:lnTo>
                <a:lnTo>
                  <a:pt x="372" y="1412"/>
                </a:lnTo>
                <a:lnTo>
                  <a:pt x="289" y="1476"/>
                </a:lnTo>
                <a:lnTo>
                  <a:pt x="271" y="1483"/>
                </a:lnTo>
                <a:lnTo>
                  <a:pt x="213" y="1430"/>
                </a:lnTo>
                <a:lnTo>
                  <a:pt x="230" y="1394"/>
                </a:lnTo>
                <a:lnTo>
                  <a:pt x="225" y="1370"/>
                </a:lnTo>
                <a:lnTo>
                  <a:pt x="225" y="1334"/>
                </a:lnTo>
                <a:lnTo>
                  <a:pt x="271" y="1306"/>
                </a:lnTo>
                <a:lnTo>
                  <a:pt x="271" y="1270"/>
                </a:lnTo>
                <a:lnTo>
                  <a:pt x="266" y="1264"/>
                </a:lnTo>
                <a:lnTo>
                  <a:pt x="271" y="1199"/>
                </a:lnTo>
                <a:lnTo>
                  <a:pt x="295" y="1181"/>
                </a:lnTo>
                <a:lnTo>
                  <a:pt x="289" y="1157"/>
                </a:lnTo>
                <a:lnTo>
                  <a:pt x="355" y="1027"/>
                </a:lnTo>
                <a:lnTo>
                  <a:pt x="337" y="1004"/>
                </a:lnTo>
                <a:lnTo>
                  <a:pt x="271" y="997"/>
                </a:lnTo>
                <a:lnTo>
                  <a:pt x="271" y="963"/>
                </a:lnTo>
                <a:lnTo>
                  <a:pt x="230" y="963"/>
                </a:lnTo>
                <a:lnTo>
                  <a:pt x="207" y="910"/>
                </a:lnTo>
                <a:lnTo>
                  <a:pt x="195" y="862"/>
                </a:lnTo>
                <a:lnTo>
                  <a:pt x="147" y="756"/>
                </a:lnTo>
                <a:lnTo>
                  <a:pt x="76" y="685"/>
                </a:lnTo>
                <a:lnTo>
                  <a:pt x="48" y="644"/>
                </a:lnTo>
                <a:lnTo>
                  <a:pt x="23" y="620"/>
                </a:lnTo>
                <a:lnTo>
                  <a:pt x="41" y="602"/>
                </a:lnTo>
                <a:lnTo>
                  <a:pt x="59" y="561"/>
                </a:lnTo>
                <a:lnTo>
                  <a:pt x="41" y="495"/>
                </a:lnTo>
                <a:lnTo>
                  <a:pt x="0" y="390"/>
                </a:lnTo>
                <a:lnTo>
                  <a:pt x="65" y="0"/>
                </a:lnTo>
                <a:lnTo>
                  <a:pt x="366" y="53"/>
                </a:lnTo>
                <a:lnTo>
                  <a:pt x="1169" y="188"/>
                </a:lnTo>
                <a:lnTo>
                  <a:pt x="1996" y="330"/>
                </a:lnTo>
                <a:lnTo>
                  <a:pt x="3279" y="461"/>
                </a:lnTo>
                <a:lnTo>
                  <a:pt x="3178" y="1689"/>
                </a:lnTo>
                <a:lnTo>
                  <a:pt x="3149" y="208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5%</a:t>
            </a:r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4213236" y="2856082"/>
            <a:ext cx="895518" cy="712438"/>
          </a:xfrm>
          <a:custGeom>
            <a:avLst/>
            <a:gdLst/>
            <a:ahLst/>
            <a:cxnLst>
              <a:cxn ang="0">
                <a:pos x="2104" y="1855"/>
              </a:cxn>
              <a:cxn ang="0">
                <a:pos x="2175" y="1046"/>
              </a:cxn>
              <a:cxn ang="0">
                <a:pos x="2246" y="248"/>
              </a:cxn>
              <a:cxn ang="0">
                <a:pos x="243" y="0"/>
              </a:cxn>
              <a:cxn ang="0">
                <a:pos x="213" y="200"/>
              </a:cxn>
              <a:cxn ang="0">
                <a:pos x="66" y="1206"/>
              </a:cxn>
              <a:cxn ang="0">
                <a:pos x="0" y="1595"/>
              </a:cxn>
              <a:cxn ang="0">
                <a:pos x="598" y="1690"/>
              </a:cxn>
              <a:cxn ang="0">
                <a:pos x="2104" y="1855"/>
              </a:cxn>
            </a:cxnLst>
            <a:rect l="0" t="0" r="r" b="b"/>
            <a:pathLst>
              <a:path w="2246" h="1855">
                <a:moveTo>
                  <a:pt x="2104" y="1855"/>
                </a:moveTo>
                <a:lnTo>
                  <a:pt x="2175" y="1046"/>
                </a:lnTo>
                <a:lnTo>
                  <a:pt x="2246" y="248"/>
                </a:lnTo>
                <a:lnTo>
                  <a:pt x="243" y="0"/>
                </a:lnTo>
                <a:lnTo>
                  <a:pt x="213" y="200"/>
                </a:lnTo>
                <a:lnTo>
                  <a:pt x="66" y="1206"/>
                </a:lnTo>
                <a:lnTo>
                  <a:pt x="0" y="1595"/>
                </a:lnTo>
                <a:lnTo>
                  <a:pt x="598" y="1690"/>
                </a:lnTo>
                <a:lnTo>
                  <a:pt x="2104" y="185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-5%</a:t>
            </a:r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3064951" y="3109033"/>
            <a:ext cx="818484" cy="1211376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0" y="1194"/>
              </a:cxn>
              <a:cxn ang="0">
                <a:pos x="1329" y="3149"/>
              </a:cxn>
              <a:cxn ang="0">
                <a:pos x="1329" y="3126"/>
              </a:cxn>
              <a:cxn ang="0">
                <a:pos x="1341" y="3096"/>
              </a:cxn>
              <a:cxn ang="0">
                <a:pos x="1364" y="3020"/>
              </a:cxn>
              <a:cxn ang="0">
                <a:pos x="1352" y="2984"/>
              </a:cxn>
              <a:cxn ang="0">
                <a:pos x="1370" y="2795"/>
              </a:cxn>
              <a:cxn ang="0">
                <a:pos x="1359" y="2718"/>
              </a:cxn>
              <a:cxn ang="0">
                <a:pos x="1370" y="2700"/>
              </a:cxn>
              <a:cxn ang="0">
                <a:pos x="1417" y="2688"/>
              </a:cxn>
              <a:cxn ang="0">
                <a:pos x="1483" y="2706"/>
              </a:cxn>
              <a:cxn ang="0">
                <a:pos x="1506" y="2736"/>
              </a:cxn>
              <a:cxn ang="0">
                <a:pos x="1506" y="2747"/>
              </a:cxn>
              <a:cxn ang="0">
                <a:pos x="1529" y="2771"/>
              </a:cxn>
              <a:cxn ang="0">
                <a:pos x="1565" y="2771"/>
              </a:cxn>
              <a:cxn ang="0">
                <a:pos x="1625" y="2600"/>
              </a:cxn>
              <a:cxn ang="0">
                <a:pos x="1660" y="2387"/>
              </a:cxn>
              <a:cxn ang="0">
                <a:pos x="2049" y="385"/>
              </a:cxn>
              <a:cxn ang="0">
                <a:pos x="1169" y="208"/>
              </a:cxn>
              <a:cxn ang="0">
                <a:pos x="307" y="0"/>
              </a:cxn>
            </a:cxnLst>
            <a:rect l="0" t="0" r="r" b="b"/>
            <a:pathLst>
              <a:path w="2049" h="3149">
                <a:moveTo>
                  <a:pt x="307" y="0"/>
                </a:moveTo>
                <a:lnTo>
                  <a:pt x="0" y="1194"/>
                </a:lnTo>
                <a:lnTo>
                  <a:pt x="1329" y="3149"/>
                </a:lnTo>
                <a:lnTo>
                  <a:pt x="1329" y="3126"/>
                </a:lnTo>
                <a:lnTo>
                  <a:pt x="1341" y="3096"/>
                </a:lnTo>
                <a:lnTo>
                  <a:pt x="1364" y="3020"/>
                </a:lnTo>
                <a:lnTo>
                  <a:pt x="1352" y="2984"/>
                </a:lnTo>
                <a:lnTo>
                  <a:pt x="1370" y="2795"/>
                </a:lnTo>
                <a:lnTo>
                  <a:pt x="1359" y="2718"/>
                </a:lnTo>
                <a:lnTo>
                  <a:pt x="1370" y="2700"/>
                </a:lnTo>
                <a:lnTo>
                  <a:pt x="1417" y="2688"/>
                </a:lnTo>
                <a:lnTo>
                  <a:pt x="1483" y="2706"/>
                </a:lnTo>
                <a:lnTo>
                  <a:pt x="1506" y="2736"/>
                </a:lnTo>
                <a:lnTo>
                  <a:pt x="1506" y="2747"/>
                </a:lnTo>
                <a:lnTo>
                  <a:pt x="1529" y="2771"/>
                </a:lnTo>
                <a:lnTo>
                  <a:pt x="1565" y="2771"/>
                </a:lnTo>
                <a:lnTo>
                  <a:pt x="1625" y="2600"/>
                </a:lnTo>
                <a:lnTo>
                  <a:pt x="1660" y="2387"/>
                </a:lnTo>
                <a:lnTo>
                  <a:pt x="2049" y="385"/>
                </a:lnTo>
                <a:lnTo>
                  <a:pt x="1169" y="208"/>
                </a:lnTo>
                <a:lnTo>
                  <a:pt x="307" y="0"/>
                </a:lnTo>
              </a:path>
            </a:pathLst>
          </a:cu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3488637" y="4028008"/>
            <a:ext cx="876260" cy="973510"/>
          </a:xfrm>
          <a:custGeom>
            <a:avLst/>
            <a:gdLst/>
            <a:ahLst/>
            <a:cxnLst>
              <a:cxn ang="0">
                <a:pos x="1866" y="2535"/>
              </a:cxn>
              <a:cxn ang="0">
                <a:pos x="2192" y="254"/>
              </a:cxn>
              <a:cxn ang="0">
                <a:pos x="597" y="6"/>
              </a:cxn>
              <a:cxn ang="0">
                <a:pos x="597" y="0"/>
              </a:cxn>
              <a:cxn ang="0">
                <a:pos x="562" y="213"/>
              </a:cxn>
              <a:cxn ang="0">
                <a:pos x="502" y="384"/>
              </a:cxn>
              <a:cxn ang="0">
                <a:pos x="466" y="384"/>
              </a:cxn>
              <a:cxn ang="0">
                <a:pos x="443" y="360"/>
              </a:cxn>
              <a:cxn ang="0">
                <a:pos x="443" y="349"/>
              </a:cxn>
              <a:cxn ang="0">
                <a:pos x="420" y="319"/>
              </a:cxn>
              <a:cxn ang="0">
                <a:pos x="354" y="301"/>
              </a:cxn>
              <a:cxn ang="0">
                <a:pos x="307" y="313"/>
              </a:cxn>
              <a:cxn ang="0">
                <a:pos x="296" y="331"/>
              </a:cxn>
              <a:cxn ang="0">
                <a:pos x="307" y="408"/>
              </a:cxn>
              <a:cxn ang="0">
                <a:pos x="289" y="597"/>
              </a:cxn>
              <a:cxn ang="0">
                <a:pos x="301" y="633"/>
              </a:cxn>
              <a:cxn ang="0">
                <a:pos x="278" y="709"/>
              </a:cxn>
              <a:cxn ang="0">
                <a:pos x="266" y="739"/>
              </a:cxn>
              <a:cxn ang="0">
                <a:pos x="266" y="762"/>
              </a:cxn>
              <a:cxn ang="0">
                <a:pos x="266" y="821"/>
              </a:cxn>
              <a:cxn ang="0">
                <a:pos x="266" y="839"/>
              </a:cxn>
              <a:cxn ang="0">
                <a:pos x="266" y="857"/>
              </a:cxn>
              <a:cxn ang="0">
                <a:pos x="289" y="904"/>
              </a:cxn>
              <a:cxn ang="0">
                <a:pos x="289" y="945"/>
              </a:cxn>
              <a:cxn ang="0">
                <a:pos x="301" y="975"/>
              </a:cxn>
              <a:cxn ang="0">
                <a:pos x="313" y="1022"/>
              </a:cxn>
              <a:cxn ang="0">
                <a:pos x="331" y="1034"/>
              </a:cxn>
              <a:cxn ang="0">
                <a:pos x="354" y="1057"/>
              </a:cxn>
              <a:cxn ang="0">
                <a:pos x="354" y="1099"/>
              </a:cxn>
              <a:cxn ang="0">
                <a:pos x="354" y="1110"/>
              </a:cxn>
              <a:cxn ang="0">
                <a:pos x="337" y="1099"/>
              </a:cxn>
              <a:cxn ang="0">
                <a:pos x="301" y="1135"/>
              </a:cxn>
              <a:cxn ang="0">
                <a:pos x="254" y="1152"/>
              </a:cxn>
              <a:cxn ang="0">
                <a:pos x="213" y="1194"/>
              </a:cxn>
              <a:cxn ang="0">
                <a:pos x="189" y="1300"/>
              </a:cxn>
              <a:cxn ang="0">
                <a:pos x="124" y="1382"/>
              </a:cxn>
              <a:cxn ang="0">
                <a:pos x="95" y="1382"/>
              </a:cxn>
              <a:cxn ang="0">
                <a:pos x="88" y="1406"/>
              </a:cxn>
              <a:cxn ang="0">
                <a:pos x="101" y="1435"/>
              </a:cxn>
              <a:cxn ang="0">
                <a:pos x="95" y="1460"/>
              </a:cxn>
              <a:cxn ang="0">
                <a:pos x="83" y="1513"/>
              </a:cxn>
              <a:cxn ang="0">
                <a:pos x="88" y="1530"/>
              </a:cxn>
              <a:cxn ang="0">
                <a:pos x="136" y="1571"/>
              </a:cxn>
              <a:cxn ang="0">
                <a:pos x="142" y="1589"/>
              </a:cxn>
              <a:cxn ang="0">
                <a:pos x="131" y="1607"/>
              </a:cxn>
              <a:cxn ang="0">
                <a:pos x="124" y="1630"/>
              </a:cxn>
              <a:cxn ang="0">
                <a:pos x="95" y="1660"/>
              </a:cxn>
              <a:cxn ang="0">
                <a:pos x="83" y="1655"/>
              </a:cxn>
              <a:cxn ang="0">
                <a:pos x="30" y="1648"/>
              </a:cxn>
              <a:cxn ang="0">
                <a:pos x="0" y="1743"/>
              </a:cxn>
              <a:cxn ang="0">
                <a:pos x="1181" y="2428"/>
              </a:cxn>
              <a:cxn ang="0">
                <a:pos x="1866" y="2535"/>
              </a:cxn>
            </a:cxnLst>
            <a:rect l="0" t="0" r="r" b="b"/>
            <a:pathLst>
              <a:path w="2192" h="2535">
                <a:moveTo>
                  <a:pt x="1866" y="2535"/>
                </a:moveTo>
                <a:lnTo>
                  <a:pt x="2192" y="254"/>
                </a:lnTo>
                <a:lnTo>
                  <a:pt x="597" y="6"/>
                </a:lnTo>
                <a:lnTo>
                  <a:pt x="597" y="0"/>
                </a:lnTo>
                <a:lnTo>
                  <a:pt x="562" y="213"/>
                </a:lnTo>
                <a:lnTo>
                  <a:pt x="502" y="384"/>
                </a:lnTo>
                <a:lnTo>
                  <a:pt x="466" y="384"/>
                </a:lnTo>
                <a:lnTo>
                  <a:pt x="443" y="360"/>
                </a:lnTo>
                <a:lnTo>
                  <a:pt x="443" y="349"/>
                </a:lnTo>
                <a:lnTo>
                  <a:pt x="420" y="319"/>
                </a:lnTo>
                <a:lnTo>
                  <a:pt x="354" y="301"/>
                </a:lnTo>
                <a:lnTo>
                  <a:pt x="307" y="313"/>
                </a:lnTo>
                <a:lnTo>
                  <a:pt x="296" y="331"/>
                </a:lnTo>
                <a:lnTo>
                  <a:pt x="307" y="408"/>
                </a:lnTo>
                <a:lnTo>
                  <a:pt x="289" y="597"/>
                </a:lnTo>
                <a:lnTo>
                  <a:pt x="301" y="633"/>
                </a:lnTo>
                <a:lnTo>
                  <a:pt x="278" y="709"/>
                </a:lnTo>
                <a:lnTo>
                  <a:pt x="266" y="739"/>
                </a:lnTo>
                <a:lnTo>
                  <a:pt x="266" y="762"/>
                </a:lnTo>
                <a:lnTo>
                  <a:pt x="266" y="821"/>
                </a:lnTo>
                <a:lnTo>
                  <a:pt x="266" y="839"/>
                </a:lnTo>
                <a:lnTo>
                  <a:pt x="266" y="857"/>
                </a:lnTo>
                <a:lnTo>
                  <a:pt x="289" y="904"/>
                </a:lnTo>
                <a:lnTo>
                  <a:pt x="289" y="945"/>
                </a:lnTo>
                <a:lnTo>
                  <a:pt x="301" y="975"/>
                </a:lnTo>
                <a:lnTo>
                  <a:pt x="313" y="1022"/>
                </a:lnTo>
                <a:lnTo>
                  <a:pt x="331" y="1034"/>
                </a:lnTo>
                <a:lnTo>
                  <a:pt x="354" y="1057"/>
                </a:lnTo>
                <a:lnTo>
                  <a:pt x="354" y="1099"/>
                </a:lnTo>
                <a:lnTo>
                  <a:pt x="354" y="1110"/>
                </a:lnTo>
                <a:lnTo>
                  <a:pt x="337" y="1099"/>
                </a:lnTo>
                <a:lnTo>
                  <a:pt x="301" y="1135"/>
                </a:lnTo>
                <a:lnTo>
                  <a:pt x="254" y="1152"/>
                </a:lnTo>
                <a:lnTo>
                  <a:pt x="213" y="1194"/>
                </a:lnTo>
                <a:lnTo>
                  <a:pt x="189" y="1300"/>
                </a:lnTo>
                <a:lnTo>
                  <a:pt x="124" y="1382"/>
                </a:lnTo>
                <a:lnTo>
                  <a:pt x="95" y="1382"/>
                </a:lnTo>
                <a:lnTo>
                  <a:pt x="88" y="1406"/>
                </a:lnTo>
                <a:lnTo>
                  <a:pt x="101" y="1435"/>
                </a:lnTo>
                <a:lnTo>
                  <a:pt x="95" y="1460"/>
                </a:lnTo>
                <a:lnTo>
                  <a:pt x="83" y="1513"/>
                </a:lnTo>
                <a:lnTo>
                  <a:pt x="88" y="1530"/>
                </a:lnTo>
                <a:lnTo>
                  <a:pt x="136" y="1571"/>
                </a:lnTo>
                <a:lnTo>
                  <a:pt x="142" y="1589"/>
                </a:lnTo>
                <a:lnTo>
                  <a:pt x="131" y="1607"/>
                </a:lnTo>
                <a:lnTo>
                  <a:pt x="124" y="1630"/>
                </a:lnTo>
                <a:lnTo>
                  <a:pt x="95" y="1660"/>
                </a:lnTo>
                <a:lnTo>
                  <a:pt x="83" y="1655"/>
                </a:lnTo>
                <a:lnTo>
                  <a:pt x="30" y="1648"/>
                </a:lnTo>
                <a:lnTo>
                  <a:pt x="0" y="1743"/>
                </a:lnTo>
                <a:lnTo>
                  <a:pt x="1181" y="2428"/>
                </a:lnTo>
                <a:lnTo>
                  <a:pt x="1866" y="253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4364896" y="3505863"/>
            <a:ext cx="930424" cy="711277"/>
          </a:xfrm>
          <a:custGeom>
            <a:avLst/>
            <a:gdLst/>
            <a:ahLst/>
            <a:cxnLst>
              <a:cxn ang="0">
                <a:pos x="0" y="1612"/>
              </a:cxn>
              <a:cxn ang="0">
                <a:pos x="219" y="0"/>
              </a:cxn>
              <a:cxn ang="0">
                <a:pos x="1725" y="165"/>
              </a:cxn>
              <a:cxn ang="0">
                <a:pos x="2334" y="218"/>
              </a:cxn>
              <a:cxn ang="0">
                <a:pos x="2309" y="620"/>
              </a:cxn>
              <a:cxn ang="0">
                <a:pos x="2238" y="1849"/>
              </a:cxn>
              <a:cxn ang="0">
                <a:pos x="1926" y="1824"/>
              </a:cxn>
              <a:cxn ang="0">
                <a:pos x="0" y="1612"/>
              </a:cxn>
            </a:cxnLst>
            <a:rect l="0" t="0" r="r" b="b"/>
            <a:pathLst>
              <a:path w="2334" h="1849">
                <a:moveTo>
                  <a:pt x="0" y="1612"/>
                </a:moveTo>
                <a:lnTo>
                  <a:pt x="219" y="0"/>
                </a:lnTo>
                <a:lnTo>
                  <a:pt x="1725" y="165"/>
                </a:lnTo>
                <a:lnTo>
                  <a:pt x="2334" y="218"/>
                </a:lnTo>
                <a:lnTo>
                  <a:pt x="2309" y="620"/>
                </a:lnTo>
                <a:lnTo>
                  <a:pt x="2238" y="1849"/>
                </a:lnTo>
                <a:lnTo>
                  <a:pt x="1926" y="1824"/>
                </a:lnTo>
                <a:lnTo>
                  <a:pt x="0" y="161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4234902" y="4124316"/>
            <a:ext cx="897925" cy="891127"/>
          </a:xfrm>
          <a:custGeom>
            <a:avLst/>
            <a:gdLst/>
            <a:ahLst/>
            <a:cxnLst>
              <a:cxn ang="0">
                <a:pos x="326" y="0"/>
              </a:cxn>
              <a:cxn ang="0">
                <a:pos x="0" y="2281"/>
              </a:cxn>
              <a:cxn ang="0">
                <a:pos x="296" y="2316"/>
              </a:cxn>
              <a:cxn ang="0">
                <a:pos x="320" y="2132"/>
              </a:cxn>
              <a:cxn ang="0">
                <a:pos x="875" y="2203"/>
              </a:cxn>
              <a:cxn ang="0">
                <a:pos x="875" y="2198"/>
              </a:cxn>
              <a:cxn ang="0">
                <a:pos x="857" y="2168"/>
              </a:cxn>
              <a:cxn ang="0">
                <a:pos x="875" y="2144"/>
              </a:cxn>
              <a:cxn ang="0">
                <a:pos x="870" y="2132"/>
              </a:cxn>
              <a:cxn ang="0">
                <a:pos x="857" y="2121"/>
              </a:cxn>
              <a:cxn ang="0">
                <a:pos x="863" y="2114"/>
              </a:cxn>
              <a:cxn ang="0">
                <a:pos x="2074" y="2233"/>
              </a:cxn>
              <a:cxn ang="0">
                <a:pos x="2222" y="414"/>
              </a:cxn>
              <a:cxn ang="0">
                <a:pos x="2240" y="414"/>
              </a:cxn>
              <a:cxn ang="0">
                <a:pos x="2252" y="212"/>
              </a:cxn>
              <a:cxn ang="0">
                <a:pos x="326" y="0"/>
              </a:cxn>
            </a:cxnLst>
            <a:rect l="0" t="0" r="r" b="b"/>
            <a:pathLst>
              <a:path w="2252" h="2316">
                <a:moveTo>
                  <a:pt x="326" y="0"/>
                </a:moveTo>
                <a:lnTo>
                  <a:pt x="0" y="2281"/>
                </a:lnTo>
                <a:lnTo>
                  <a:pt x="296" y="2316"/>
                </a:lnTo>
                <a:lnTo>
                  <a:pt x="320" y="2132"/>
                </a:lnTo>
                <a:lnTo>
                  <a:pt x="875" y="2203"/>
                </a:lnTo>
                <a:lnTo>
                  <a:pt x="875" y="2198"/>
                </a:lnTo>
                <a:lnTo>
                  <a:pt x="857" y="2168"/>
                </a:lnTo>
                <a:lnTo>
                  <a:pt x="875" y="2144"/>
                </a:lnTo>
                <a:lnTo>
                  <a:pt x="870" y="2132"/>
                </a:lnTo>
                <a:lnTo>
                  <a:pt x="857" y="2121"/>
                </a:lnTo>
                <a:lnTo>
                  <a:pt x="863" y="2114"/>
                </a:lnTo>
                <a:lnTo>
                  <a:pt x="2074" y="2233"/>
                </a:lnTo>
                <a:lnTo>
                  <a:pt x="2222" y="414"/>
                </a:lnTo>
                <a:lnTo>
                  <a:pt x="2240" y="414"/>
                </a:lnTo>
                <a:lnTo>
                  <a:pt x="2252" y="212"/>
                </a:lnTo>
                <a:lnTo>
                  <a:pt x="326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-1%</a:t>
            </a:r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5120790" y="2326977"/>
            <a:ext cx="840150" cy="508221"/>
          </a:xfrm>
          <a:custGeom>
            <a:avLst/>
            <a:gdLst/>
            <a:ahLst/>
            <a:cxnLst>
              <a:cxn ang="0">
                <a:pos x="0" y="1228"/>
              </a:cxn>
              <a:cxn ang="0">
                <a:pos x="101" y="0"/>
              </a:cxn>
              <a:cxn ang="0">
                <a:pos x="1034" y="64"/>
              </a:cxn>
              <a:cxn ang="0">
                <a:pos x="1938" y="94"/>
              </a:cxn>
              <a:cxn ang="0">
                <a:pos x="1938" y="123"/>
              </a:cxn>
              <a:cxn ang="0">
                <a:pos x="1968" y="218"/>
              </a:cxn>
              <a:cxn ang="0">
                <a:pos x="1955" y="247"/>
              </a:cxn>
              <a:cxn ang="0">
                <a:pos x="1950" y="313"/>
              </a:cxn>
              <a:cxn ang="0">
                <a:pos x="1955" y="431"/>
              </a:cxn>
              <a:cxn ang="0">
                <a:pos x="1980" y="561"/>
              </a:cxn>
              <a:cxn ang="0">
                <a:pos x="2015" y="596"/>
              </a:cxn>
              <a:cxn ang="0">
                <a:pos x="2038" y="714"/>
              </a:cxn>
              <a:cxn ang="0">
                <a:pos x="2044" y="916"/>
              </a:cxn>
              <a:cxn ang="0">
                <a:pos x="2050" y="957"/>
              </a:cxn>
              <a:cxn ang="0">
                <a:pos x="2050" y="1028"/>
              </a:cxn>
              <a:cxn ang="0">
                <a:pos x="2056" y="1056"/>
              </a:cxn>
              <a:cxn ang="0">
                <a:pos x="2109" y="1205"/>
              </a:cxn>
              <a:cxn ang="0">
                <a:pos x="2097" y="1258"/>
              </a:cxn>
              <a:cxn ang="0">
                <a:pos x="2103" y="1322"/>
              </a:cxn>
              <a:cxn ang="0">
                <a:pos x="0" y="1228"/>
              </a:cxn>
            </a:cxnLst>
            <a:rect l="0" t="0" r="r" b="b"/>
            <a:pathLst>
              <a:path w="2109" h="1322">
                <a:moveTo>
                  <a:pt x="0" y="1228"/>
                </a:moveTo>
                <a:lnTo>
                  <a:pt x="101" y="0"/>
                </a:lnTo>
                <a:lnTo>
                  <a:pt x="1034" y="64"/>
                </a:lnTo>
                <a:lnTo>
                  <a:pt x="1938" y="94"/>
                </a:lnTo>
                <a:lnTo>
                  <a:pt x="1938" y="123"/>
                </a:lnTo>
                <a:lnTo>
                  <a:pt x="1968" y="218"/>
                </a:lnTo>
                <a:lnTo>
                  <a:pt x="1955" y="247"/>
                </a:lnTo>
                <a:lnTo>
                  <a:pt x="1950" y="313"/>
                </a:lnTo>
                <a:lnTo>
                  <a:pt x="1955" y="431"/>
                </a:lnTo>
                <a:lnTo>
                  <a:pt x="1980" y="561"/>
                </a:lnTo>
                <a:lnTo>
                  <a:pt x="2015" y="596"/>
                </a:lnTo>
                <a:lnTo>
                  <a:pt x="2038" y="714"/>
                </a:lnTo>
                <a:lnTo>
                  <a:pt x="2044" y="916"/>
                </a:lnTo>
                <a:lnTo>
                  <a:pt x="2050" y="957"/>
                </a:lnTo>
                <a:lnTo>
                  <a:pt x="2050" y="1028"/>
                </a:lnTo>
                <a:lnTo>
                  <a:pt x="2056" y="1056"/>
                </a:lnTo>
                <a:lnTo>
                  <a:pt x="2109" y="1205"/>
                </a:lnTo>
                <a:lnTo>
                  <a:pt x="2097" y="1258"/>
                </a:lnTo>
                <a:lnTo>
                  <a:pt x="2103" y="1322"/>
                </a:lnTo>
                <a:lnTo>
                  <a:pt x="0" y="1228"/>
                </a:ln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5%</a:t>
            </a:r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5079867" y="2798067"/>
            <a:ext cx="893111" cy="581321"/>
          </a:xfrm>
          <a:custGeom>
            <a:avLst/>
            <a:gdLst/>
            <a:ahLst/>
            <a:cxnLst>
              <a:cxn ang="0">
                <a:pos x="0" y="1194"/>
              </a:cxn>
              <a:cxn ang="0">
                <a:pos x="71" y="396"/>
              </a:cxn>
              <a:cxn ang="0">
                <a:pos x="100" y="0"/>
              </a:cxn>
              <a:cxn ang="0">
                <a:pos x="2203" y="94"/>
              </a:cxn>
              <a:cxn ang="0">
                <a:pos x="2203" y="124"/>
              </a:cxn>
              <a:cxn ang="0">
                <a:pos x="2185" y="165"/>
              </a:cxn>
              <a:cxn ang="0">
                <a:pos x="2132" y="219"/>
              </a:cxn>
              <a:cxn ang="0">
                <a:pos x="2138" y="254"/>
              </a:cxn>
              <a:cxn ang="0">
                <a:pos x="2238" y="348"/>
              </a:cxn>
              <a:cxn ang="0">
                <a:pos x="2238" y="1088"/>
              </a:cxn>
              <a:cxn ang="0">
                <a:pos x="2220" y="1088"/>
              </a:cxn>
              <a:cxn ang="0">
                <a:pos x="2197" y="1093"/>
              </a:cxn>
              <a:cxn ang="0">
                <a:pos x="2209" y="1116"/>
              </a:cxn>
              <a:cxn ang="0">
                <a:pos x="2220" y="1141"/>
              </a:cxn>
              <a:cxn ang="0">
                <a:pos x="2209" y="1182"/>
              </a:cxn>
              <a:cxn ang="0">
                <a:pos x="2227" y="1199"/>
              </a:cxn>
              <a:cxn ang="0">
                <a:pos x="2238" y="1258"/>
              </a:cxn>
              <a:cxn ang="0">
                <a:pos x="2215" y="1283"/>
              </a:cxn>
              <a:cxn ang="0">
                <a:pos x="2220" y="1318"/>
              </a:cxn>
              <a:cxn ang="0">
                <a:pos x="2197" y="1388"/>
              </a:cxn>
              <a:cxn ang="0">
                <a:pos x="2220" y="1465"/>
              </a:cxn>
              <a:cxn ang="0">
                <a:pos x="2233" y="1501"/>
              </a:cxn>
              <a:cxn ang="0">
                <a:pos x="2227" y="1512"/>
              </a:cxn>
              <a:cxn ang="0">
                <a:pos x="2167" y="1471"/>
              </a:cxn>
              <a:cxn ang="0">
                <a:pos x="2038" y="1388"/>
              </a:cxn>
              <a:cxn ang="0">
                <a:pos x="2009" y="1377"/>
              </a:cxn>
              <a:cxn ang="0">
                <a:pos x="1949" y="1377"/>
              </a:cxn>
              <a:cxn ang="0">
                <a:pos x="1908" y="1406"/>
              </a:cxn>
              <a:cxn ang="0">
                <a:pos x="1867" y="1418"/>
              </a:cxn>
              <a:cxn ang="0">
                <a:pos x="1825" y="1406"/>
              </a:cxn>
              <a:cxn ang="0">
                <a:pos x="1801" y="1354"/>
              </a:cxn>
              <a:cxn ang="0">
                <a:pos x="1766" y="1329"/>
              </a:cxn>
              <a:cxn ang="0">
                <a:pos x="1725" y="1341"/>
              </a:cxn>
              <a:cxn ang="0">
                <a:pos x="1677" y="1341"/>
              </a:cxn>
              <a:cxn ang="0">
                <a:pos x="1636" y="1283"/>
              </a:cxn>
              <a:cxn ang="0">
                <a:pos x="0" y="1194"/>
              </a:cxn>
            </a:cxnLst>
            <a:rect l="0" t="0" r="r" b="b"/>
            <a:pathLst>
              <a:path w="2238" h="1512">
                <a:moveTo>
                  <a:pt x="0" y="1194"/>
                </a:moveTo>
                <a:lnTo>
                  <a:pt x="71" y="396"/>
                </a:lnTo>
                <a:lnTo>
                  <a:pt x="100" y="0"/>
                </a:lnTo>
                <a:lnTo>
                  <a:pt x="2203" y="94"/>
                </a:lnTo>
                <a:lnTo>
                  <a:pt x="2203" y="124"/>
                </a:lnTo>
                <a:lnTo>
                  <a:pt x="2185" y="165"/>
                </a:lnTo>
                <a:lnTo>
                  <a:pt x="2132" y="219"/>
                </a:lnTo>
                <a:lnTo>
                  <a:pt x="2138" y="254"/>
                </a:lnTo>
                <a:lnTo>
                  <a:pt x="2238" y="348"/>
                </a:lnTo>
                <a:lnTo>
                  <a:pt x="2238" y="1088"/>
                </a:lnTo>
                <a:lnTo>
                  <a:pt x="2220" y="1088"/>
                </a:lnTo>
                <a:lnTo>
                  <a:pt x="2197" y="1093"/>
                </a:lnTo>
                <a:lnTo>
                  <a:pt x="2209" y="1116"/>
                </a:lnTo>
                <a:lnTo>
                  <a:pt x="2220" y="1141"/>
                </a:lnTo>
                <a:lnTo>
                  <a:pt x="2209" y="1182"/>
                </a:lnTo>
                <a:lnTo>
                  <a:pt x="2227" y="1199"/>
                </a:lnTo>
                <a:lnTo>
                  <a:pt x="2238" y="1258"/>
                </a:lnTo>
                <a:lnTo>
                  <a:pt x="2215" y="1283"/>
                </a:lnTo>
                <a:lnTo>
                  <a:pt x="2220" y="1318"/>
                </a:lnTo>
                <a:lnTo>
                  <a:pt x="2197" y="1388"/>
                </a:lnTo>
                <a:lnTo>
                  <a:pt x="2220" y="1465"/>
                </a:lnTo>
                <a:lnTo>
                  <a:pt x="2233" y="1501"/>
                </a:lnTo>
                <a:lnTo>
                  <a:pt x="2227" y="1512"/>
                </a:lnTo>
                <a:lnTo>
                  <a:pt x="2167" y="1471"/>
                </a:lnTo>
                <a:lnTo>
                  <a:pt x="2038" y="1388"/>
                </a:lnTo>
                <a:lnTo>
                  <a:pt x="2009" y="1377"/>
                </a:lnTo>
                <a:lnTo>
                  <a:pt x="1949" y="1377"/>
                </a:lnTo>
                <a:lnTo>
                  <a:pt x="1908" y="1406"/>
                </a:lnTo>
                <a:lnTo>
                  <a:pt x="1867" y="1418"/>
                </a:lnTo>
                <a:lnTo>
                  <a:pt x="1825" y="1406"/>
                </a:lnTo>
                <a:lnTo>
                  <a:pt x="1801" y="1354"/>
                </a:lnTo>
                <a:lnTo>
                  <a:pt x="1766" y="1329"/>
                </a:lnTo>
                <a:lnTo>
                  <a:pt x="1725" y="1341"/>
                </a:lnTo>
                <a:lnTo>
                  <a:pt x="1677" y="1341"/>
                </a:lnTo>
                <a:lnTo>
                  <a:pt x="1636" y="1283"/>
                </a:lnTo>
                <a:lnTo>
                  <a:pt x="0" y="119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5050978" y="3257554"/>
            <a:ext cx="1055604" cy="504740"/>
          </a:xfrm>
          <a:custGeom>
            <a:avLst/>
            <a:gdLst/>
            <a:ahLst/>
            <a:cxnLst>
              <a:cxn ang="0">
                <a:pos x="0" y="809"/>
              </a:cxn>
              <a:cxn ang="0">
                <a:pos x="71" y="0"/>
              </a:cxn>
              <a:cxn ang="0">
                <a:pos x="1707" y="89"/>
              </a:cxn>
              <a:cxn ang="0">
                <a:pos x="1748" y="147"/>
              </a:cxn>
              <a:cxn ang="0">
                <a:pos x="1796" y="147"/>
              </a:cxn>
              <a:cxn ang="0">
                <a:pos x="1837" y="135"/>
              </a:cxn>
              <a:cxn ang="0">
                <a:pos x="1872" y="160"/>
              </a:cxn>
              <a:cxn ang="0">
                <a:pos x="1896" y="212"/>
              </a:cxn>
              <a:cxn ang="0">
                <a:pos x="1938" y="224"/>
              </a:cxn>
              <a:cxn ang="0">
                <a:pos x="1979" y="212"/>
              </a:cxn>
              <a:cxn ang="0">
                <a:pos x="2020" y="183"/>
              </a:cxn>
              <a:cxn ang="0">
                <a:pos x="2080" y="183"/>
              </a:cxn>
              <a:cxn ang="0">
                <a:pos x="2109" y="194"/>
              </a:cxn>
              <a:cxn ang="0">
                <a:pos x="2238" y="277"/>
              </a:cxn>
              <a:cxn ang="0">
                <a:pos x="2298" y="318"/>
              </a:cxn>
              <a:cxn ang="0">
                <a:pos x="2304" y="366"/>
              </a:cxn>
              <a:cxn ang="0">
                <a:pos x="2345" y="389"/>
              </a:cxn>
              <a:cxn ang="0">
                <a:pos x="2345" y="419"/>
              </a:cxn>
              <a:cxn ang="0">
                <a:pos x="2327" y="472"/>
              </a:cxn>
              <a:cxn ang="0">
                <a:pos x="2357" y="502"/>
              </a:cxn>
              <a:cxn ang="0">
                <a:pos x="2380" y="566"/>
              </a:cxn>
              <a:cxn ang="0">
                <a:pos x="2410" y="602"/>
              </a:cxn>
              <a:cxn ang="0">
                <a:pos x="2398" y="632"/>
              </a:cxn>
              <a:cxn ang="0">
                <a:pos x="2410" y="667"/>
              </a:cxn>
              <a:cxn ang="0">
                <a:pos x="2458" y="697"/>
              </a:cxn>
              <a:cxn ang="0">
                <a:pos x="2463" y="731"/>
              </a:cxn>
              <a:cxn ang="0">
                <a:pos x="2458" y="761"/>
              </a:cxn>
              <a:cxn ang="0">
                <a:pos x="2446" y="827"/>
              </a:cxn>
              <a:cxn ang="0">
                <a:pos x="2487" y="850"/>
              </a:cxn>
              <a:cxn ang="0">
                <a:pos x="2499" y="880"/>
              </a:cxn>
              <a:cxn ang="0">
                <a:pos x="2475" y="909"/>
              </a:cxn>
              <a:cxn ang="0">
                <a:pos x="2487" y="944"/>
              </a:cxn>
              <a:cxn ang="0">
                <a:pos x="2511" y="974"/>
              </a:cxn>
              <a:cxn ang="0">
                <a:pos x="2499" y="1010"/>
              </a:cxn>
              <a:cxn ang="0">
                <a:pos x="2511" y="1051"/>
              </a:cxn>
              <a:cxn ang="0">
                <a:pos x="2522" y="1068"/>
              </a:cxn>
              <a:cxn ang="0">
                <a:pos x="2540" y="1104"/>
              </a:cxn>
              <a:cxn ang="0">
                <a:pos x="2575" y="1139"/>
              </a:cxn>
              <a:cxn ang="0">
                <a:pos x="2582" y="1193"/>
              </a:cxn>
              <a:cxn ang="0">
                <a:pos x="2628" y="1246"/>
              </a:cxn>
              <a:cxn ang="0">
                <a:pos x="2646" y="1258"/>
              </a:cxn>
              <a:cxn ang="0">
                <a:pos x="2641" y="1305"/>
              </a:cxn>
              <a:cxn ang="0">
                <a:pos x="2641" y="1311"/>
              </a:cxn>
              <a:cxn ang="0">
                <a:pos x="584" y="1264"/>
              </a:cxn>
              <a:cxn ang="0">
                <a:pos x="609" y="862"/>
              </a:cxn>
              <a:cxn ang="0">
                <a:pos x="0" y="809"/>
              </a:cxn>
            </a:cxnLst>
            <a:rect l="0" t="0" r="r" b="b"/>
            <a:pathLst>
              <a:path w="2646" h="1311">
                <a:moveTo>
                  <a:pt x="0" y="809"/>
                </a:moveTo>
                <a:lnTo>
                  <a:pt x="71" y="0"/>
                </a:lnTo>
                <a:lnTo>
                  <a:pt x="1707" y="89"/>
                </a:lnTo>
                <a:lnTo>
                  <a:pt x="1748" y="147"/>
                </a:lnTo>
                <a:lnTo>
                  <a:pt x="1796" y="147"/>
                </a:lnTo>
                <a:lnTo>
                  <a:pt x="1837" y="135"/>
                </a:lnTo>
                <a:lnTo>
                  <a:pt x="1872" y="160"/>
                </a:lnTo>
                <a:lnTo>
                  <a:pt x="1896" y="212"/>
                </a:lnTo>
                <a:lnTo>
                  <a:pt x="1938" y="224"/>
                </a:lnTo>
                <a:lnTo>
                  <a:pt x="1979" y="212"/>
                </a:lnTo>
                <a:lnTo>
                  <a:pt x="2020" y="183"/>
                </a:lnTo>
                <a:lnTo>
                  <a:pt x="2080" y="183"/>
                </a:lnTo>
                <a:lnTo>
                  <a:pt x="2109" y="194"/>
                </a:lnTo>
                <a:lnTo>
                  <a:pt x="2238" y="277"/>
                </a:lnTo>
                <a:lnTo>
                  <a:pt x="2298" y="318"/>
                </a:lnTo>
                <a:lnTo>
                  <a:pt x="2304" y="366"/>
                </a:lnTo>
                <a:lnTo>
                  <a:pt x="2345" y="389"/>
                </a:lnTo>
                <a:lnTo>
                  <a:pt x="2345" y="419"/>
                </a:lnTo>
                <a:lnTo>
                  <a:pt x="2327" y="472"/>
                </a:lnTo>
                <a:lnTo>
                  <a:pt x="2357" y="502"/>
                </a:lnTo>
                <a:lnTo>
                  <a:pt x="2380" y="566"/>
                </a:lnTo>
                <a:lnTo>
                  <a:pt x="2410" y="602"/>
                </a:lnTo>
                <a:lnTo>
                  <a:pt x="2398" y="632"/>
                </a:lnTo>
                <a:lnTo>
                  <a:pt x="2410" y="667"/>
                </a:lnTo>
                <a:lnTo>
                  <a:pt x="2458" y="697"/>
                </a:lnTo>
                <a:lnTo>
                  <a:pt x="2463" y="731"/>
                </a:lnTo>
                <a:lnTo>
                  <a:pt x="2458" y="761"/>
                </a:lnTo>
                <a:lnTo>
                  <a:pt x="2446" y="827"/>
                </a:lnTo>
                <a:lnTo>
                  <a:pt x="2487" y="850"/>
                </a:lnTo>
                <a:lnTo>
                  <a:pt x="2499" y="880"/>
                </a:lnTo>
                <a:lnTo>
                  <a:pt x="2475" y="909"/>
                </a:lnTo>
                <a:lnTo>
                  <a:pt x="2487" y="944"/>
                </a:lnTo>
                <a:lnTo>
                  <a:pt x="2511" y="974"/>
                </a:lnTo>
                <a:lnTo>
                  <a:pt x="2499" y="1010"/>
                </a:lnTo>
                <a:lnTo>
                  <a:pt x="2511" y="1051"/>
                </a:lnTo>
                <a:lnTo>
                  <a:pt x="2522" y="1068"/>
                </a:lnTo>
                <a:lnTo>
                  <a:pt x="2540" y="1104"/>
                </a:lnTo>
                <a:lnTo>
                  <a:pt x="2575" y="1139"/>
                </a:lnTo>
                <a:lnTo>
                  <a:pt x="2582" y="1193"/>
                </a:lnTo>
                <a:lnTo>
                  <a:pt x="2628" y="1246"/>
                </a:lnTo>
                <a:lnTo>
                  <a:pt x="2646" y="1258"/>
                </a:lnTo>
                <a:lnTo>
                  <a:pt x="2641" y="1305"/>
                </a:lnTo>
                <a:lnTo>
                  <a:pt x="2641" y="1311"/>
                </a:lnTo>
                <a:lnTo>
                  <a:pt x="584" y="1264"/>
                </a:lnTo>
                <a:lnTo>
                  <a:pt x="609" y="862"/>
                </a:lnTo>
                <a:lnTo>
                  <a:pt x="0" y="80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-0.4%</a:t>
            </a:r>
          </a:p>
        </p:txBody>
      </p:sp>
      <p:sp>
        <p:nvSpPr>
          <p:cNvPr id="19487" name="Freeform 31"/>
          <p:cNvSpPr>
            <a:spLocks/>
          </p:cNvSpPr>
          <p:nvPr/>
        </p:nvSpPr>
        <p:spPr bwMode="auto">
          <a:xfrm>
            <a:off x="5256804" y="3743729"/>
            <a:ext cx="948479" cy="491976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2128" y="47"/>
              </a:cxn>
              <a:cxn ang="0">
                <a:pos x="2263" y="154"/>
              </a:cxn>
              <a:cxn ang="0">
                <a:pos x="2222" y="200"/>
              </a:cxn>
              <a:cxn ang="0">
                <a:pos x="2216" y="248"/>
              </a:cxn>
              <a:cxn ang="0">
                <a:pos x="2234" y="278"/>
              </a:cxn>
              <a:cxn ang="0">
                <a:pos x="2270" y="289"/>
              </a:cxn>
              <a:cxn ang="0">
                <a:pos x="2287" y="360"/>
              </a:cxn>
              <a:cxn ang="0">
                <a:pos x="2323" y="384"/>
              </a:cxn>
              <a:cxn ang="0">
                <a:pos x="2352" y="390"/>
              </a:cxn>
              <a:cxn ang="0">
                <a:pos x="2364" y="402"/>
              </a:cxn>
              <a:cxn ang="0">
                <a:pos x="2376" y="1275"/>
              </a:cxn>
              <a:cxn ang="0">
                <a:pos x="0" y="1229"/>
              </a:cxn>
              <a:cxn ang="0">
                <a:pos x="71" y="0"/>
              </a:cxn>
            </a:cxnLst>
            <a:rect l="0" t="0" r="r" b="b"/>
            <a:pathLst>
              <a:path w="2376" h="1275">
                <a:moveTo>
                  <a:pt x="71" y="0"/>
                </a:moveTo>
                <a:lnTo>
                  <a:pt x="2128" y="47"/>
                </a:lnTo>
                <a:lnTo>
                  <a:pt x="2263" y="154"/>
                </a:lnTo>
                <a:lnTo>
                  <a:pt x="2222" y="200"/>
                </a:lnTo>
                <a:lnTo>
                  <a:pt x="2216" y="248"/>
                </a:lnTo>
                <a:lnTo>
                  <a:pt x="2234" y="278"/>
                </a:lnTo>
                <a:lnTo>
                  <a:pt x="2270" y="289"/>
                </a:lnTo>
                <a:lnTo>
                  <a:pt x="2287" y="360"/>
                </a:lnTo>
                <a:lnTo>
                  <a:pt x="2323" y="384"/>
                </a:lnTo>
                <a:lnTo>
                  <a:pt x="2352" y="390"/>
                </a:lnTo>
                <a:lnTo>
                  <a:pt x="2364" y="402"/>
                </a:lnTo>
                <a:lnTo>
                  <a:pt x="2376" y="1275"/>
                </a:lnTo>
                <a:lnTo>
                  <a:pt x="0" y="1229"/>
                </a:lnTo>
                <a:lnTo>
                  <a:pt x="71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-1%</a:t>
            </a: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5128013" y="4207858"/>
            <a:ext cx="1101343" cy="546512"/>
          </a:xfrm>
          <a:custGeom>
            <a:avLst/>
            <a:gdLst/>
            <a:ahLst/>
            <a:cxnLst>
              <a:cxn ang="0">
                <a:pos x="324" y="25"/>
              </a:cxn>
              <a:cxn ang="0">
                <a:pos x="0" y="202"/>
              </a:cxn>
              <a:cxn ang="0">
                <a:pos x="940" y="1035"/>
              </a:cxn>
              <a:cxn ang="0">
                <a:pos x="993" y="1052"/>
              </a:cxn>
              <a:cxn ang="0">
                <a:pos x="1063" y="1123"/>
              </a:cxn>
              <a:cxn ang="0">
                <a:pos x="1151" y="1100"/>
              </a:cxn>
              <a:cxn ang="0">
                <a:pos x="1199" y="1141"/>
              </a:cxn>
              <a:cxn ang="0">
                <a:pos x="1217" y="1189"/>
              </a:cxn>
              <a:cxn ang="0">
                <a:pos x="1311" y="1206"/>
              </a:cxn>
              <a:cxn ang="0">
                <a:pos x="1364" y="1224"/>
              </a:cxn>
              <a:cxn ang="0">
                <a:pos x="1400" y="1212"/>
              </a:cxn>
              <a:cxn ang="0">
                <a:pos x="1453" y="1260"/>
              </a:cxn>
              <a:cxn ang="0">
                <a:pos x="1559" y="1242"/>
              </a:cxn>
              <a:cxn ang="0">
                <a:pos x="1595" y="1288"/>
              </a:cxn>
              <a:cxn ang="0">
                <a:pos x="1607" y="1336"/>
              </a:cxn>
              <a:cxn ang="0">
                <a:pos x="1678" y="1306"/>
              </a:cxn>
              <a:cxn ang="0">
                <a:pos x="1790" y="1359"/>
              </a:cxn>
              <a:cxn ang="0">
                <a:pos x="1838" y="1336"/>
              </a:cxn>
              <a:cxn ang="0">
                <a:pos x="1866" y="1354"/>
              </a:cxn>
              <a:cxn ang="0">
                <a:pos x="1873" y="1407"/>
              </a:cxn>
              <a:cxn ang="0">
                <a:pos x="1891" y="1371"/>
              </a:cxn>
              <a:cxn ang="0">
                <a:pos x="1950" y="1318"/>
              </a:cxn>
              <a:cxn ang="0">
                <a:pos x="1967" y="1347"/>
              </a:cxn>
              <a:cxn ang="0">
                <a:pos x="2020" y="1359"/>
              </a:cxn>
              <a:cxn ang="0">
                <a:pos x="2056" y="1347"/>
              </a:cxn>
              <a:cxn ang="0">
                <a:pos x="2061" y="1359"/>
              </a:cxn>
              <a:cxn ang="0">
                <a:pos x="2145" y="1413"/>
              </a:cxn>
              <a:cxn ang="0">
                <a:pos x="2221" y="1359"/>
              </a:cxn>
              <a:cxn ang="0">
                <a:pos x="2351" y="1329"/>
              </a:cxn>
              <a:cxn ang="0">
                <a:pos x="2404" y="1324"/>
              </a:cxn>
              <a:cxn ang="0">
                <a:pos x="2523" y="1324"/>
              </a:cxn>
              <a:cxn ang="0">
                <a:pos x="2693" y="1400"/>
              </a:cxn>
              <a:cxn ang="0">
                <a:pos x="2735" y="1425"/>
              </a:cxn>
              <a:cxn ang="0">
                <a:pos x="2759" y="710"/>
              </a:cxn>
              <a:cxn ang="0">
                <a:pos x="2700" y="71"/>
              </a:cxn>
            </a:cxnLst>
            <a:rect l="0" t="0" r="r" b="b"/>
            <a:pathLst>
              <a:path w="2759" h="1425">
                <a:moveTo>
                  <a:pt x="2700" y="71"/>
                </a:moveTo>
                <a:lnTo>
                  <a:pt x="324" y="25"/>
                </a:lnTo>
                <a:lnTo>
                  <a:pt x="12" y="0"/>
                </a:lnTo>
                <a:lnTo>
                  <a:pt x="0" y="202"/>
                </a:lnTo>
                <a:lnTo>
                  <a:pt x="968" y="255"/>
                </a:lnTo>
                <a:lnTo>
                  <a:pt x="940" y="1035"/>
                </a:lnTo>
                <a:lnTo>
                  <a:pt x="975" y="1040"/>
                </a:lnTo>
                <a:lnTo>
                  <a:pt x="993" y="1052"/>
                </a:lnTo>
                <a:lnTo>
                  <a:pt x="1039" y="1118"/>
                </a:lnTo>
                <a:lnTo>
                  <a:pt x="1063" y="1123"/>
                </a:lnTo>
                <a:lnTo>
                  <a:pt x="1128" y="1118"/>
                </a:lnTo>
                <a:lnTo>
                  <a:pt x="1151" y="1100"/>
                </a:lnTo>
                <a:lnTo>
                  <a:pt x="1187" y="1118"/>
                </a:lnTo>
                <a:lnTo>
                  <a:pt x="1199" y="1141"/>
                </a:lnTo>
                <a:lnTo>
                  <a:pt x="1199" y="1153"/>
                </a:lnTo>
                <a:lnTo>
                  <a:pt x="1217" y="1189"/>
                </a:lnTo>
                <a:lnTo>
                  <a:pt x="1222" y="1194"/>
                </a:lnTo>
                <a:lnTo>
                  <a:pt x="1311" y="1206"/>
                </a:lnTo>
                <a:lnTo>
                  <a:pt x="1346" y="1224"/>
                </a:lnTo>
                <a:lnTo>
                  <a:pt x="1364" y="1224"/>
                </a:lnTo>
                <a:lnTo>
                  <a:pt x="1371" y="1217"/>
                </a:lnTo>
                <a:lnTo>
                  <a:pt x="1400" y="1212"/>
                </a:lnTo>
                <a:lnTo>
                  <a:pt x="1417" y="1242"/>
                </a:lnTo>
                <a:lnTo>
                  <a:pt x="1453" y="1260"/>
                </a:lnTo>
                <a:lnTo>
                  <a:pt x="1477" y="1235"/>
                </a:lnTo>
                <a:lnTo>
                  <a:pt x="1559" y="1242"/>
                </a:lnTo>
                <a:lnTo>
                  <a:pt x="1565" y="1260"/>
                </a:lnTo>
                <a:lnTo>
                  <a:pt x="1595" y="1288"/>
                </a:lnTo>
                <a:lnTo>
                  <a:pt x="1607" y="1295"/>
                </a:lnTo>
                <a:lnTo>
                  <a:pt x="1607" y="1336"/>
                </a:lnTo>
                <a:lnTo>
                  <a:pt x="1666" y="1354"/>
                </a:lnTo>
                <a:lnTo>
                  <a:pt x="1678" y="1306"/>
                </a:lnTo>
                <a:lnTo>
                  <a:pt x="1707" y="1301"/>
                </a:lnTo>
                <a:lnTo>
                  <a:pt x="1790" y="1359"/>
                </a:lnTo>
                <a:lnTo>
                  <a:pt x="1795" y="1359"/>
                </a:lnTo>
                <a:lnTo>
                  <a:pt x="1838" y="1336"/>
                </a:lnTo>
                <a:lnTo>
                  <a:pt x="1861" y="1336"/>
                </a:lnTo>
                <a:lnTo>
                  <a:pt x="1866" y="1354"/>
                </a:lnTo>
                <a:lnTo>
                  <a:pt x="1861" y="1383"/>
                </a:lnTo>
                <a:lnTo>
                  <a:pt x="1873" y="1407"/>
                </a:lnTo>
                <a:lnTo>
                  <a:pt x="1896" y="1395"/>
                </a:lnTo>
                <a:lnTo>
                  <a:pt x="1891" y="1371"/>
                </a:lnTo>
                <a:lnTo>
                  <a:pt x="1914" y="1336"/>
                </a:lnTo>
                <a:lnTo>
                  <a:pt x="1950" y="1318"/>
                </a:lnTo>
                <a:lnTo>
                  <a:pt x="1962" y="1318"/>
                </a:lnTo>
                <a:lnTo>
                  <a:pt x="1967" y="1347"/>
                </a:lnTo>
                <a:lnTo>
                  <a:pt x="2003" y="1359"/>
                </a:lnTo>
                <a:lnTo>
                  <a:pt x="2020" y="1359"/>
                </a:lnTo>
                <a:lnTo>
                  <a:pt x="2032" y="1342"/>
                </a:lnTo>
                <a:lnTo>
                  <a:pt x="2056" y="1347"/>
                </a:lnTo>
                <a:lnTo>
                  <a:pt x="2061" y="1354"/>
                </a:lnTo>
                <a:lnTo>
                  <a:pt x="2061" y="1359"/>
                </a:lnTo>
                <a:lnTo>
                  <a:pt x="2097" y="1377"/>
                </a:lnTo>
                <a:lnTo>
                  <a:pt x="2145" y="1413"/>
                </a:lnTo>
                <a:lnTo>
                  <a:pt x="2198" y="1371"/>
                </a:lnTo>
                <a:lnTo>
                  <a:pt x="2221" y="1359"/>
                </a:lnTo>
                <a:lnTo>
                  <a:pt x="2292" y="1354"/>
                </a:lnTo>
                <a:lnTo>
                  <a:pt x="2351" y="1329"/>
                </a:lnTo>
                <a:lnTo>
                  <a:pt x="2375" y="1324"/>
                </a:lnTo>
                <a:lnTo>
                  <a:pt x="2404" y="1324"/>
                </a:lnTo>
                <a:lnTo>
                  <a:pt x="2475" y="1336"/>
                </a:lnTo>
                <a:lnTo>
                  <a:pt x="2523" y="1324"/>
                </a:lnTo>
                <a:lnTo>
                  <a:pt x="2534" y="1318"/>
                </a:lnTo>
                <a:lnTo>
                  <a:pt x="2693" y="1400"/>
                </a:lnTo>
                <a:lnTo>
                  <a:pt x="2723" y="1407"/>
                </a:lnTo>
                <a:lnTo>
                  <a:pt x="2735" y="1425"/>
                </a:lnTo>
                <a:lnTo>
                  <a:pt x="2753" y="1425"/>
                </a:lnTo>
                <a:lnTo>
                  <a:pt x="2759" y="710"/>
                </a:lnTo>
                <a:lnTo>
                  <a:pt x="2700" y="273"/>
                </a:lnTo>
                <a:lnTo>
                  <a:pt x="2700" y="7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</a:t>
            </a:r>
            <a:r>
              <a:rPr lang="en-US" sz="1200" b="1" dirty="0"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4575536" y="4284439"/>
            <a:ext cx="1792239" cy="1683626"/>
          </a:xfrm>
          <a:custGeom>
            <a:avLst/>
            <a:gdLst/>
            <a:ahLst/>
            <a:cxnLst>
              <a:cxn ang="0">
                <a:pos x="4076" y="1198"/>
              </a:cxn>
              <a:cxn ang="0">
                <a:pos x="3787" y="1122"/>
              </a:cxn>
              <a:cxn ang="0">
                <a:pos x="3604" y="1157"/>
              </a:cxn>
              <a:cxn ang="0">
                <a:pos x="3444" y="1157"/>
              </a:cxn>
              <a:cxn ang="0">
                <a:pos x="3403" y="1157"/>
              </a:cxn>
              <a:cxn ang="0">
                <a:pos x="3333" y="1116"/>
              </a:cxn>
              <a:cxn ang="0">
                <a:pos x="3256" y="1205"/>
              </a:cxn>
              <a:cxn ang="0">
                <a:pos x="3221" y="1134"/>
              </a:cxn>
              <a:cxn ang="0">
                <a:pos x="3061" y="1104"/>
              </a:cxn>
              <a:cxn ang="0">
                <a:pos x="2978" y="1086"/>
              </a:cxn>
              <a:cxn ang="0">
                <a:pos x="2836" y="1058"/>
              </a:cxn>
              <a:cxn ang="0">
                <a:pos x="2747" y="1022"/>
              </a:cxn>
              <a:cxn ang="0">
                <a:pos x="2600" y="987"/>
              </a:cxn>
              <a:cxn ang="0">
                <a:pos x="2534" y="898"/>
              </a:cxn>
              <a:cxn ang="0">
                <a:pos x="2376" y="850"/>
              </a:cxn>
              <a:cxn ang="0">
                <a:pos x="1383" y="0"/>
              </a:cxn>
              <a:cxn ang="0">
                <a:pos x="0" y="1707"/>
              </a:cxn>
              <a:cxn ang="0">
                <a:pos x="18" y="1784"/>
              </a:cxn>
              <a:cxn ang="0">
                <a:pos x="125" y="1931"/>
              </a:cxn>
              <a:cxn ang="0">
                <a:pos x="544" y="2344"/>
              </a:cxn>
              <a:cxn ang="0">
                <a:pos x="603" y="2486"/>
              </a:cxn>
              <a:cxn ang="0">
                <a:pos x="898" y="2917"/>
              </a:cxn>
              <a:cxn ang="0">
                <a:pos x="1176" y="2965"/>
              </a:cxn>
              <a:cxn ang="0">
                <a:pos x="1329" y="2722"/>
              </a:cxn>
              <a:cxn ang="0">
                <a:pos x="1425" y="2694"/>
              </a:cxn>
              <a:cxn ang="0">
                <a:pos x="1595" y="2747"/>
              </a:cxn>
              <a:cxn ang="0">
                <a:pos x="1778" y="2835"/>
              </a:cxn>
              <a:cxn ang="0">
                <a:pos x="1838" y="2876"/>
              </a:cxn>
              <a:cxn ang="0">
                <a:pos x="1991" y="3072"/>
              </a:cxn>
              <a:cxn ang="0">
                <a:pos x="2234" y="3538"/>
              </a:cxn>
              <a:cxn ang="0">
                <a:pos x="2376" y="3698"/>
              </a:cxn>
              <a:cxn ang="0">
                <a:pos x="2435" y="3939"/>
              </a:cxn>
              <a:cxn ang="0">
                <a:pos x="2641" y="4188"/>
              </a:cxn>
              <a:cxn ang="0">
                <a:pos x="3008" y="4306"/>
              </a:cxn>
              <a:cxn ang="0">
                <a:pos x="3208" y="4335"/>
              </a:cxn>
              <a:cxn ang="0">
                <a:pos x="3185" y="4276"/>
              </a:cxn>
              <a:cxn ang="0">
                <a:pos x="3114" y="3857"/>
              </a:cxn>
              <a:cxn ang="0">
                <a:pos x="3084" y="3798"/>
              </a:cxn>
              <a:cxn ang="0">
                <a:pos x="3173" y="3650"/>
              </a:cxn>
              <a:cxn ang="0">
                <a:pos x="3196" y="3586"/>
              </a:cxn>
              <a:cxn ang="0">
                <a:pos x="3256" y="3444"/>
              </a:cxn>
              <a:cxn ang="0">
                <a:pos x="3315" y="3444"/>
              </a:cxn>
              <a:cxn ang="0">
                <a:pos x="3350" y="3384"/>
              </a:cxn>
              <a:cxn ang="0">
                <a:pos x="3397" y="3373"/>
              </a:cxn>
              <a:cxn ang="0">
                <a:pos x="3485" y="3325"/>
              </a:cxn>
              <a:cxn ang="0">
                <a:pos x="3533" y="3242"/>
              </a:cxn>
              <a:cxn ang="0">
                <a:pos x="3569" y="3272"/>
              </a:cxn>
              <a:cxn ang="0">
                <a:pos x="3923" y="3089"/>
              </a:cxn>
              <a:cxn ang="0">
                <a:pos x="3994" y="2889"/>
              </a:cxn>
              <a:cxn ang="0">
                <a:pos x="4065" y="2864"/>
              </a:cxn>
              <a:cxn ang="0">
                <a:pos x="4307" y="2829"/>
              </a:cxn>
              <a:cxn ang="0">
                <a:pos x="4378" y="2793"/>
              </a:cxn>
              <a:cxn ang="0">
                <a:pos x="4413" y="2699"/>
              </a:cxn>
              <a:cxn ang="0">
                <a:pos x="4425" y="2528"/>
              </a:cxn>
              <a:cxn ang="0">
                <a:pos x="4472" y="2392"/>
              </a:cxn>
              <a:cxn ang="0">
                <a:pos x="4449" y="2174"/>
              </a:cxn>
              <a:cxn ang="0">
                <a:pos x="4413" y="2085"/>
              </a:cxn>
              <a:cxn ang="0">
                <a:pos x="4367" y="1949"/>
              </a:cxn>
              <a:cxn ang="0">
                <a:pos x="4289" y="1258"/>
              </a:cxn>
              <a:cxn ang="0">
                <a:pos x="4136" y="1223"/>
              </a:cxn>
            </a:cxnLst>
            <a:rect l="0" t="0" r="r" b="b"/>
            <a:pathLst>
              <a:path w="4490" h="4377">
                <a:moveTo>
                  <a:pt x="4136" y="1223"/>
                </a:moveTo>
                <a:lnTo>
                  <a:pt x="4118" y="1223"/>
                </a:lnTo>
                <a:lnTo>
                  <a:pt x="4106" y="1205"/>
                </a:lnTo>
                <a:lnTo>
                  <a:pt x="4076" y="1198"/>
                </a:lnTo>
                <a:lnTo>
                  <a:pt x="3917" y="1116"/>
                </a:lnTo>
                <a:lnTo>
                  <a:pt x="3906" y="1122"/>
                </a:lnTo>
                <a:lnTo>
                  <a:pt x="3858" y="1134"/>
                </a:lnTo>
                <a:lnTo>
                  <a:pt x="3787" y="1122"/>
                </a:lnTo>
                <a:lnTo>
                  <a:pt x="3758" y="1122"/>
                </a:lnTo>
                <a:lnTo>
                  <a:pt x="3734" y="1127"/>
                </a:lnTo>
                <a:lnTo>
                  <a:pt x="3675" y="1152"/>
                </a:lnTo>
                <a:lnTo>
                  <a:pt x="3604" y="1157"/>
                </a:lnTo>
                <a:lnTo>
                  <a:pt x="3581" y="1169"/>
                </a:lnTo>
                <a:lnTo>
                  <a:pt x="3528" y="1211"/>
                </a:lnTo>
                <a:lnTo>
                  <a:pt x="3480" y="1175"/>
                </a:lnTo>
                <a:lnTo>
                  <a:pt x="3444" y="1157"/>
                </a:lnTo>
                <a:lnTo>
                  <a:pt x="3444" y="1152"/>
                </a:lnTo>
                <a:lnTo>
                  <a:pt x="3439" y="1145"/>
                </a:lnTo>
                <a:lnTo>
                  <a:pt x="3415" y="1140"/>
                </a:lnTo>
                <a:lnTo>
                  <a:pt x="3403" y="1157"/>
                </a:lnTo>
                <a:lnTo>
                  <a:pt x="3386" y="1157"/>
                </a:lnTo>
                <a:lnTo>
                  <a:pt x="3350" y="1145"/>
                </a:lnTo>
                <a:lnTo>
                  <a:pt x="3345" y="1116"/>
                </a:lnTo>
                <a:lnTo>
                  <a:pt x="3333" y="1116"/>
                </a:lnTo>
                <a:lnTo>
                  <a:pt x="3297" y="1134"/>
                </a:lnTo>
                <a:lnTo>
                  <a:pt x="3274" y="1169"/>
                </a:lnTo>
                <a:lnTo>
                  <a:pt x="3279" y="1193"/>
                </a:lnTo>
                <a:lnTo>
                  <a:pt x="3256" y="1205"/>
                </a:lnTo>
                <a:lnTo>
                  <a:pt x="3244" y="1181"/>
                </a:lnTo>
                <a:lnTo>
                  <a:pt x="3249" y="1152"/>
                </a:lnTo>
                <a:lnTo>
                  <a:pt x="3244" y="1134"/>
                </a:lnTo>
                <a:lnTo>
                  <a:pt x="3221" y="1134"/>
                </a:lnTo>
                <a:lnTo>
                  <a:pt x="3178" y="1157"/>
                </a:lnTo>
                <a:lnTo>
                  <a:pt x="3173" y="1157"/>
                </a:lnTo>
                <a:lnTo>
                  <a:pt x="3090" y="1099"/>
                </a:lnTo>
                <a:lnTo>
                  <a:pt x="3061" y="1104"/>
                </a:lnTo>
                <a:lnTo>
                  <a:pt x="3049" y="1152"/>
                </a:lnTo>
                <a:lnTo>
                  <a:pt x="2990" y="1134"/>
                </a:lnTo>
                <a:lnTo>
                  <a:pt x="2990" y="1093"/>
                </a:lnTo>
                <a:lnTo>
                  <a:pt x="2978" y="1086"/>
                </a:lnTo>
                <a:lnTo>
                  <a:pt x="2948" y="1058"/>
                </a:lnTo>
                <a:lnTo>
                  <a:pt x="2942" y="1040"/>
                </a:lnTo>
                <a:lnTo>
                  <a:pt x="2860" y="1033"/>
                </a:lnTo>
                <a:lnTo>
                  <a:pt x="2836" y="1058"/>
                </a:lnTo>
                <a:lnTo>
                  <a:pt x="2800" y="1040"/>
                </a:lnTo>
                <a:lnTo>
                  <a:pt x="2783" y="1010"/>
                </a:lnTo>
                <a:lnTo>
                  <a:pt x="2754" y="1015"/>
                </a:lnTo>
                <a:lnTo>
                  <a:pt x="2747" y="1022"/>
                </a:lnTo>
                <a:lnTo>
                  <a:pt x="2729" y="1022"/>
                </a:lnTo>
                <a:lnTo>
                  <a:pt x="2694" y="1004"/>
                </a:lnTo>
                <a:lnTo>
                  <a:pt x="2605" y="992"/>
                </a:lnTo>
                <a:lnTo>
                  <a:pt x="2600" y="987"/>
                </a:lnTo>
                <a:lnTo>
                  <a:pt x="2582" y="951"/>
                </a:lnTo>
                <a:lnTo>
                  <a:pt x="2582" y="939"/>
                </a:lnTo>
                <a:lnTo>
                  <a:pt x="2570" y="916"/>
                </a:lnTo>
                <a:lnTo>
                  <a:pt x="2534" y="898"/>
                </a:lnTo>
                <a:lnTo>
                  <a:pt x="2511" y="916"/>
                </a:lnTo>
                <a:lnTo>
                  <a:pt x="2446" y="921"/>
                </a:lnTo>
                <a:lnTo>
                  <a:pt x="2422" y="916"/>
                </a:lnTo>
                <a:lnTo>
                  <a:pt x="2376" y="850"/>
                </a:lnTo>
                <a:lnTo>
                  <a:pt x="2358" y="838"/>
                </a:lnTo>
                <a:lnTo>
                  <a:pt x="2323" y="833"/>
                </a:lnTo>
                <a:lnTo>
                  <a:pt x="2351" y="53"/>
                </a:lnTo>
                <a:lnTo>
                  <a:pt x="1383" y="0"/>
                </a:lnTo>
                <a:lnTo>
                  <a:pt x="1365" y="0"/>
                </a:lnTo>
                <a:lnTo>
                  <a:pt x="1217" y="1819"/>
                </a:lnTo>
                <a:lnTo>
                  <a:pt x="6" y="1700"/>
                </a:lnTo>
                <a:lnTo>
                  <a:pt x="0" y="1707"/>
                </a:lnTo>
                <a:lnTo>
                  <a:pt x="13" y="1718"/>
                </a:lnTo>
                <a:lnTo>
                  <a:pt x="18" y="1730"/>
                </a:lnTo>
                <a:lnTo>
                  <a:pt x="0" y="1754"/>
                </a:lnTo>
                <a:lnTo>
                  <a:pt x="18" y="1784"/>
                </a:lnTo>
                <a:lnTo>
                  <a:pt x="18" y="1789"/>
                </a:lnTo>
                <a:lnTo>
                  <a:pt x="83" y="1831"/>
                </a:lnTo>
                <a:lnTo>
                  <a:pt x="95" y="1878"/>
                </a:lnTo>
                <a:lnTo>
                  <a:pt x="125" y="1931"/>
                </a:lnTo>
                <a:lnTo>
                  <a:pt x="190" y="1973"/>
                </a:lnTo>
                <a:lnTo>
                  <a:pt x="373" y="2197"/>
                </a:lnTo>
                <a:lnTo>
                  <a:pt x="532" y="2321"/>
                </a:lnTo>
                <a:lnTo>
                  <a:pt x="544" y="2344"/>
                </a:lnTo>
                <a:lnTo>
                  <a:pt x="556" y="2374"/>
                </a:lnTo>
                <a:lnTo>
                  <a:pt x="550" y="2410"/>
                </a:lnTo>
                <a:lnTo>
                  <a:pt x="561" y="2428"/>
                </a:lnTo>
                <a:lnTo>
                  <a:pt x="603" y="2486"/>
                </a:lnTo>
                <a:lnTo>
                  <a:pt x="597" y="2610"/>
                </a:lnTo>
                <a:lnTo>
                  <a:pt x="609" y="2658"/>
                </a:lnTo>
                <a:lnTo>
                  <a:pt x="662" y="2747"/>
                </a:lnTo>
                <a:lnTo>
                  <a:pt x="898" y="2917"/>
                </a:lnTo>
                <a:lnTo>
                  <a:pt x="1063" y="3018"/>
                </a:lnTo>
                <a:lnTo>
                  <a:pt x="1106" y="3024"/>
                </a:lnTo>
                <a:lnTo>
                  <a:pt x="1134" y="3013"/>
                </a:lnTo>
                <a:lnTo>
                  <a:pt x="1176" y="2965"/>
                </a:lnTo>
                <a:lnTo>
                  <a:pt x="1200" y="2947"/>
                </a:lnTo>
                <a:lnTo>
                  <a:pt x="1271" y="2782"/>
                </a:lnTo>
                <a:lnTo>
                  <a:pt x="1306" y="2735"/>
                </a:lnTo>
                <a:lnTo>
                  <a:pt x="1329" y="2722"/>
                </a:lnTo>
                <a:lnTo>
                  <a:pt x="1383" y="2735"/>
                </a:lnTo>
                <a:lnTo>
                  <a:pt x="1395" y="2735"/>
                </a:lnTo>
                <a:lnTo>
                  <a:pt x="1407" y="2711"/>
                </a:lnTo>
                <a:lnTo>
                  <a:pt x="1425" y="2694"/>
                </a:lnTo>
                <a:lnTo>
                  <a:pt x="1454" y="2705"/>
                </a:lnTo>
                <a:lnTo>
                  <a:pt x="1484" y="2722"/>
                </a:lnTo>
                <a:lnTo>
                  <a:pt x="1578" y="2735"/>
                </a:lnTo>
                <a:lnTo>
                  <a:pt x="1595" y="2747"/>
                </a:lnTo>
                <a:lnTo>
                  <a:pt x="1661" y="2765"/>
                </a:lnTo>
                <a:lnTo>
                  <a:pt x="1690" y="2752"/>
                </a:lnTo>
                <a:lnTo>
                  <a:pt x="1761" y="2793"/>
                </a:lnTo>
                <a:lnTo>
                  <a:pt x="1778" y="2835"/>
                </a:lnTo>
                <a:lnTo>
                  <a:pt x="1791" y="2835"/>
                </a:lnTo>
                <a:lnTo>
                  <a:pt x="1796" y="2853"/>
                </a:lnTo>
                <a:lnTo>
                  <a:pt x="1808" y="2859"/>
                </a:lnTo>
                <a:lnTo>
                  <a:pt x="1838" y="2876"/>
                </a:lnTo>
                <a:lnTo>
                  <a:pt x="1885" y="2935"/>
                </a:lnTo>
                <a:lnTo>
                  <a:pt x="1950" y="2995"/>
                </a:lnTo>
                <a:lnTo>
                  <a:pt x="1986" y="3048"/>
                </a:lnTo>
                <a:lnTo>
                  <a:pt x="1991" y="3072"/>
                </a:lnTo>
                <a:lnTo>
                  <a:pt x="2098" y="3325"/>
                </a:lnTo>
                <a:lnTo>
                  <a:pt x="2110" y="3373"/>
                </a:lnTo>
                <a:lnTo>
                  <a:pt x="2227" y="3508"/>
                </a:lnTo>
                <a:lnTo>
                  <a:pt x="2234" y="3538"/>
                </a:lnTo>
                <a:lnTo>
                  <a:pt x="2310" y="3621"/>
                </a:lnTo>
                <a:lnTo>
                  <a:pt x="2334" y="3639"/>
                </a:lnTo>
                <a:lnTo>
                  <a:pt x="2369" y="3673"/>
                </a:lnTo>
                <a:lnTo>
                  <a:pt x="2376" y="3698"/>
                </a:lnTo>
                <a:lnTo>
                  <a:pt x="2369" y="3780"/>
                </a:lnTo>
                <a:lnTo>
                  <a:pt x="2394" y="3810"/>
                </a:lnTo>
                <a:lnTo>
                  <a:pt x="2405" y="3911"/>
                </a:lnTo>
                <a:lnTo>
                  <a:pt x="2435" y="3939"/>
                </a:lnTo>
                <a:lnTo>
                  <a:pt x="2511" y="4094"/>
                </a:lnTo>
                <a:lnTo>
                  <a:pt x="2523" y="4141"/>
                </a:lnTo>
                <a:lnTo>
                  <a:pt x="2577" y="4147"/>
                </a:lnTo>
                <a:lnTo>
                  <a:pt x="2641" y="4188"/>
                </a:lnTo>
                <a:lnTo>
                  <a:pt x="2712" y="4211"/>
                </a:lnTo>
                <a:lnTo>
                  <a:pt x="2825" y="4282"/>
                </a:lnTo>
                <a:lnTo>
                  <a:pt x="2978" y="4294"/>
                </a:lnTo>
                <a:lnTo>
                  <a:pt x="3008" y="4306"/>
                </a:lnTo>
                <a:lnTo>
                  <a:pt x="3090" y="4360"/>
                </a:lnTo>
                <a:lnTo>
                  <a:pt x="3132" y="4377"/>
                </a:lnTo>
                <a:lnTo>
                  <a:pt x="3173" y="4330"/>
                </a:lnTo>
                <a:lnTo>
                  <a:pt x="3208" y="4335"/>
                </a:lnTo>
                <a:lnTo>
                  <a:pt x="3214" y="4324"/>
                </a:lnTo>
                <a:lnTo>
                  <a:pt x="3214" y="4306"/>
                </a:lnTo>
                <a:lnTo>
                  <a:pt x="3178" y="4289"/>
                </a:lnTo>
                <a:lnTo>
                  <a:pt x="3185" y="4276"/>
                </a:lnTo>
                <a:lnTo>
                  <a:pt x="3150" y="4235"/>
                </a:lnTo>
                <a:lnTo>
                  <a:pt x="3102" y="4046"/>
                </a:lnTo>
                <a:lnTo>
                  <a:pt x="3079" y="3969"/>
                </a:lnTo>
                <a:lnTo>
                  <a:pt x="3114" y="3857"/>
                </a:lnTo>
                <a:lnTo>
                  <a:pt x="3114" y="3822"/>
                </a:lnTo>
                <a:lnTo>
                  <a:pt x="3096" y="3810"/>
                </a:lnTo>
                <a:lnTo>
                  <a:pt x="3090" y="3810"/>
                </a:lnTo>
                <a:lnTo>
                  <a:pt x="3084" y="3798"/>
                </a:lnTo>
                <a:lnTo>
                  <a:pt x="3084" y="3792"/>
                </a:lnTo>
                <a:lnTo>
                  <a:pt x="3090" y="3786"/>
                </a:lnTo>
                <a:lnTo>
                  <a:pt x="3143" y="3751"/>
                </a:lnTo>
                <a:lnTo>
                  <a:pt x="3173" y="3650"/>
                </a:lnTo>
                <a:lnTo>
                  <a:pt x="3150" y="3639"/>
                </a:lnTo>
                <a:lnTo>
                  <a:pt x="3137" y="3591"/>
                </a:lnTo>
                <a:lnTo>
                  <a:pt x="3161" y="3561"/>
                </a:lnTo>
                <a:lnTo>
                  <a:pt x="3196" y="3586"/>
                </a:lnTo>
                <a:lnTo>
                  <a:pt x="3256" y="3544"/>
                </a:lnTo>
                <a:lnTo>
                  <a:pt x="3267" y="3485"/>
                </a:lnTo>
                <a:lnTo>
                  <a:pt x="3244" y="3467"/>
                </a:lnTo>
                <a:lnTo>
                  <a:pt x="3256" y="3444"/>
                </a:lnTo>
                <a:lnTo>
                  <a:pt x="3267" y="3444"/>
                </a:lnTo>
                <a:lnTo>
                  <a:pt x="3285" y="3450"/>
                </a:lnTo>
                <a:lnTo>
                  <a:pt x="3297" y="3437"/>
                </a:lnTo>
                <a:lnTo>
                  <a:pt x="3315" y="3444"/>
                </a:lnTo>
                <a:lnTo>
                  <a:pt x="3333" y="3444"/>
                </a:lnTo>
                <a:lnTo>
                  <a:pt x="3350" y="3437"/>
                </a:lnTo>
                <a:lnTo>
                  <a:pt x="3350" y="3426"/>
                </a:lnTo>
                <a:lnTo>
                  <a:pt x="3350" y="3384"/>
                </a:lnTo>
                <a:lnTo>
                  <a:pt x="3362" y="3366"/>
                </a:lnTo>
                <a:lnTo>
                  <a:pt x="3374" y="3366"/>
                </a:lnTo>
                <a:lnTo>
                  <a:pt x="3386" y="3373"/>
                </a:lnTo>
                <a:lnTo>
                  <a:pt x="3397" y="3373"/>
                </a:lnTo>
                <a:lnTo>
                  <a:pt x="3480" y="3355"/>
                </a:lnTo>
                <a:lnTo>
                  <a:pt x="3492" y="3349"/>
                </a:lnTo>
                <a:lnTo>
                  <a:pt x="3492" y="3338"/>
                </a:lnTo>
                <a:lnTo>
                  <a:pt x="3485" y="3325"/>
                </a:lnTo>
                <a:lnTo>
                  <a:pt x="3444" y="3295"/>
                </a:lnTo>
                <a:lnTo>
                  <a:pt x="3444" y="3278"/>
                </a:lnTo>
                <a:lnTo>
                  <a:pt x="3521" y="3254"/>
                </a:lnTo>
                <a:lnTo>
                  <a:pt x="3533" y="3242"/>
                </a:lnTo>
                <a:lnTo>
                  <a:pt x="3563" y="3237"/>
                </a:lnTo>
                <a:lnTo>
                  <a:pt x="3563" y="3242"/>
                </a:lnTo>
                <a:lnTo>
                  <a:pt x="3556" y="3254"/>
                </a:lnTo>
                <a:lnTo>
                  <a:pt x="3569" y="3272"/>
                </a:lnTo>
                <a:lnTo>
                  <a:pt x="3581" y="3272"/>
                </a:lnTo>
                <a:lnTo>
                  <a:pt x="3592" y="3260"/>
                </a:lnTo>
                <a:lnTo>
                  <a:pt x="3716" y="3225"/>
                </a:lnTo>
                <a:lnTo>
                  <a:pt x="3923" y="3089"/>
                </a:lnTo>
                <a:lnTo>
                  <a:pt x="3934" y="3036"/>
                </a:lnTo>
                <a:lnTo>
                  <a:pt x="4030" y="2960"/>
                </a:lnTo>
                <a:lnTo>
                  <a:pt x="4035" y="2947"/>
                </a:lnTo>
                <a:lnTo>
                  <a:pt x="3994" y="2889"/>
                </a:lnTo>
                <a:lnTo>
                  <a:pt x="4000" y="2841"/>
                </a:lnTo>
                <a:lnTo>
                  <a:pt x="4065" y="2811"/>
                </a:lnTo>
                <a:lnTo>
                  <a:pt x="4076" y="2818"/>
                </a:lnTo>
                <a:lnTo>
                  <a:pt x="4065" y="2864"/>
                </a:lnTo>
                <a:lnTo>
                  <a:pt x="4076" y="2882"/>
                </a:lnTo>
                <a:lnTo>
                  <a:pt x="4147" y="2876"/>
                </a:lnTo>
                <a:lnTo>
                  <a:pt x="4159" y="2894"/>
                </a:lnTo>
                <a:lnTo>
                  <a:pt x="4307" y="2829"/>
                </a:lnTo>
                <a:lnTo>
                  <a:pt x="4390" y="2823"/>
                </a:lnTo>
                <a:lnTo>
                  <a:pt x="4396" y="2818"/>
                </a:lnTo>
                <a:lnTo>
                  <a:pt x="4390" y="2811"/>
                </a:lnTo>
                <a:lnTo>
                  <a:pt x="4378" y="2793"/>
                </a:lnTo>
                <a:lnTo>
                  <a:pt x="4367" y="2765"/>
                </a:lnTo>
                <a:lnTo>
                  <a:pt x="4378" y="2752"/>
                </a:lnTo>
                <a:lnTo>
                  <a:pt x="4390" y="2729"/>
                </a:lnTo>
                <a:lnTo>
                  <a:pt x="4413" y="2699"/>
                </a:lnTo>
                <a:lnTo>
                  <a:pt x="4443" y="2610"/>
                </a:lnTo>
                <a:lnTo>
                  <a:pt x="4419" y="2575"/>
                </a:lnTo>
                <a:lnTo>
                  <a:pt x="4419" y="2546"/>
                </a:lnTo>
                <a:lnTo>
                  <a:pt x="4425" y="2528"/>
                </a:lnTo>
                <a:lnTo>
                  <a:pt x="4425" y="2504"/>
                </a:lnTo>
                <a:lnTo>
                  <a:pt x="4437" y="2457"/>
                </a:lnTo>
                <a:lnTo>
                  <a:pt x="4461" y="2433"/>
                </a:lnTo>
                <a:lnTo>
                  <a:pt x="4472" y="2392"/>
                </a:lnTo>
                <a:lnTo>
                  <a:pt x="4490" y="2321"/>
                </a:lnTo>
                <a:lnTo>
                  <a:pt x="4490" y="2280"/>
                </a:lnTo>
                <a:lnTo>
                  <a:pt x="4472" y="2215"/>
                </a:lnTo>
                <a:lnTo>
                  <a:pt x="4449" y="2174"/>
                </a:lnTo>
                <a:lnTo>
                  <a:pt x="4437" y="2162"/>
                </a:lnTo>
                <a:lnTo>
                  <a:pt x="4437" y="2138"/>
                </a:lnTo>
                <a:lnTo>
                  <a:pt x="4431" y="2121"/>
                </a:lnTo>
                <a:lnTo>
                  <a:pt x="4413" y="2085"/>
                </a:lnTo>
                <a:lnTo>
                  <a:pt x="4390" y="2067"/>
                </a:lnTo>
                <a:lnTo>
                  <a:pt x="4378" y="2050"/>
                </a:lnTo>
                <a:lnTo>
                  <a:pt x="4396" y="2009"/>
                </a:lnTo>
                <a:lnTo>
                  <a:pt x="4367" y="1949"/>
                </a:lnTo>
                <a:lnTo>
                  <a:pt x="4319" y="1908"/>
                </a:lnTo>
                <a:lnTo>
                  <a:pt x="4301" y="1878"/>
                </a:lnTo>
                <a:lnTo>
                  <a:pt x="4296" y="1477"/>
                </a:lnTo>
                <a:lnTo>
                  <a:pt x="4289" y="1258"/>
                </a:lnTo>
                <a:lnTo>
                  <a:pt x="4243" y="1246"/>
                </a:lnTo>
                <a:lnTo>
                  <a:pt x="4195" y="1264"/>
                </a:lnTo>
                <a:lnTo>
                  <a:pt x="4183" y="1264"/>
                </a:lnTo>
                <a:lnTo>
                  <a:pt x="4136" y="122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2%</a:t>
            </a:r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5893535" y="2303770"/>
            <a:ext cx="842558" cy="914334"/>
          </a:xfrm>
          <a:custGeom>
            <a:avLst/>
            <a:gdLst/>
            <a:ahLst/>
            <a:cxnLst>
              <a:cxn ang="0">
                <a:pos x="200" y="1636"/>
              </a:cxn>
              <a:cxn ang="0">
                <a:pos x="94" y="1507"/>
              </a:cxn>
              <a:cxn ang="0">
                <a:pos x="165" y="1412"/>
              </a:cxn>
              <a:cxn ang="0">
                <a:pos x="159" y="1318"/>
              </a:cxn>
              <a:cxn ang="0">
                <a:pos x="118" y="1116"/>
              </a:cxn>
              <a:cxn ang="0">
                <a:pos x="112" y="1017"/>
              </a:cxn>
              <a:cxn ang="0">
                <a:pos x="100" y="774"/>
              </a:cxn>
              <a:cxn ang="0">
                <a:pos x="42" y="621"/>
              </a:cxn>
              <a:cxn ang="0">
                <a:pos x="12" y="373"/>
              </a:cxn>
              <a:cxn ang="0">
                <a:pos x="30" y="278"/>
              </a:cxn>
              <a:cxn ang="0">
                <a:pos x="0" y="154"/>
              </a:cxn>
              <a:cxn ang="0">
                <a:pos x="549" y="60"/>
              </a:cxn>
              <a:cxn ang="0">
                <a:pos x="603" y="0"/>
              </a:cxn>
              <a:cxn ang="0">
                <a:pos x="661" y="112"/>
              </a:cxn>
              <a:cxn ang="0">
                <a:pos x="674" y="231"/>
              </a:cxn>
              <a:cxn ang="0">
                <a:pos x="756" y="266"/>
              </a:cxn>
              <a:cxn ang="0">
                <a:pos x="821" y="296"/>
              </a:cxn>
              <a:cxn ang="0">
                <a:pos x="915" y="296"/>
              </a:cxn>
              <a:cxn ang="0">
                <a:pos x="927" y="332"/>
              </a:cxn>
              <a:cxn ang="0">
                <a:pos x="1034" y="302"/>
              </a:cxn>
              <a:cxn ang="0">
                <a:pos x="1222" y="314"/>
              </a:cxn>
              <a:cxn ang="0">
                <a:pos x="1234" y="337"/>
              </a:cxn>
              <a:cxn ang="0">
                <a:pos x="1270" y="355"/>
              </a:cxn>
              <a:cxn ang="0">
                <a:pos x="1293" y="420"/>
              </a:cxn>
              <a:cxn ang="0">
                <a:pos x="1353" y="396"/>
              </a:cxn>
              <a:cxn ang="0">
                <a:pos x="1400" y="396"/>
              </a:cxn>
              <a:cxn ang="0">
                <a:pos x="1483" y="449"/>
              </a:cxn>
              <a:cxn ang="0">
                <a:pos x="1530" y="497"/>
              </a:cxn>
              <a:cxn ang="0">
                <a:pos x="1612" y="485"/>
              </a:cxn>
              <a:cxn ang="0">
                <a:pos x="1737" y="426"/>
              </a:cxn>
              <a:cxn ang="0">
                <a:pos x="1919" y="456"/>
              </a:cxn>
              <a:cxn ang="0">
                <a:pos x="1967" y="473"/>
              </a:cxn>
              <a:cxn ang="0">
                <a:pos x="2038" y="485"/>
              </a:cxn>
              <a:cxn ang="0">
                <a:pos x="2074" y="520"/>
              </a:cxn>
              <a:cxn ang="0">
                <a:pos x="1926" y="591"/>
              </a:cxn>
              <a:cxn ang="0">
                <a:pos x="1849" y="644"/>
              </a:cxn>
              <a:cxn ang="0">
                <a:pos x="1731" y="710"/>
              </a:cxn>
              <a:cxn ang="0">
                <a:pos x="1406" y="1029"/>
              </a:cxn>
              <a:cxn ang="0">
                <a:pos x="1371" y="1075"/>
              </a:cxn>
              <a:cxn ang="0">
                <a:pos x="1353" y="1318"/>
              </a:cxn>
              <a:cxn ang="0">
                <a:pos x="1247" y="1400"/>
              </a:cxn>
              <a:cxn ang="0">
                <a:pos x="1229" y="1442"/>
              </a:cxn>
              <a:cxn ang="0">
                <a:pos x="1252" y="1531"/>
              </a:cxn>
              <a:cxn ang="0">
                <a:pos x="1258" y="1625"/>
              </a:cxn>
              <a:cxn ang="0">
                <a:pos x="1252" y="1732"/>
              </a:cxn>
              <a:cxn ang="0">
                <a:pos x="1270" y="1861"/>
              </a:cxn>
              <a:cxn ang="0">
                <a:pos x="1311" y="1902"/>
              </a:cxn>
              <a:cxn ang="0">
                <a:pos x="1394" y="1927"/>
              </a:cxn>
              <a:cxn ang="0">
                <a:pos x="1417" y="1955"/>
              </a:cxn>
              <a:cxn ang="0">
                <a:pos x="1536" y="2056"/>
              </a:cxn>
              <a:cxn ang="0">
                <a:pos x="1707" y="2180"/>
              </a:cxn>
              <a:cxn ang="0">
                <a:pos x="1719" y="2257"/>
              </a:cxn>
              <a:cxn ang="0">
                <a:pos x="200" y="2376"/>
              </a:cxn>
            </a:cxnLst>
            <a:rect l="0" t="0" r="r" b="b"/>
            <a:pathLst>
              <a:path w="2115" h="2376">
                <a:moveTo>
                  <a:pt x="200" y="2376"/>
                </a:moveTo>
                <a:lnTo>
                  <a:pt x="200" y="1636"/>
                </a:lnTo>
                <a:lnTo>
                  <a:pt x="100" y="1542"/>
                </a:lnTo>
                <a:lnTo>
                  <a:pt x="94" y="1507"/>
                </a:lnTo>
                <a:lnTo>
                  <a:pt x="147" y="1453"/>
                </a:lnTo>
                <a:lnTo>
                  <a:pt x="165" y="1412"/>
                </a:lnTo>
                <a:lnTo>
                  <a:pt x="165" y="1382"/>
                </a:lnTo>
                <a:lnTo>
                  <a:pt x="159" y="1318"/>
                </a:lnTo>
                <a:lnTo>
                  <a:pt x="171" y="1265"/>
                </a:lnTo>
                <a:lnTo>
                  <a:pt x="118" y="1116"/>
                </a:lnTo>
                <a:lnTo>
                  <a:pt x="112" y="1088"/>
                </a:lnTo>
                <a:lnTo>
                  <a:pt x="112" y="1017"/>
                </a:lnTo>
                <a:lnTo>
                  <a:pt x="106" y="976"/>
                </a:lnTo>
                <a:lnTo>
                  <a:pt x="100" y="774"/>
                </a:lnTo>
                <a:lnTo>
                  <a:pt x="77" y="656"/>
                </a:lnTo>
                <a:lnTo>
                  <a:pt x="42" y="621"/>
                </a:lnTo>
                <a:lnTo>
                  <a:pt x="17" y="491"/>
                </a:lnTo>
                <a:lnTo>
                  <a:pt x="12" y="373"/>
                </a:lnTo>
                <a:lnTo>
                  <a:pt x="17" y="307"/>
                </a:lnTo>
                <a:lnTo>
                  <a:pt x="30" y="278"/>
                </a:lnTo>
                <a:lnTo>
                  <a:pt x="0" y="183"/>
                </a:lnTo>
                <a:lnTo>
                  <a:pt x="0" y="154"/>
                </a:lnTo>
                <a:lnTo>
                  <a:pt x="549" y="154"/>
                </a:lnTo>
                <a:lnTo>
                  <a:pt x="549" y="60"/>
                </a:lnTo>
                <a:lnTo>
                  <a:pt x="555" y="0"/>
                </a:lnTo>
                <a:lnTo>
                  <a:pt x="603" y="0"/>
                </a:lnTo>
                <a:lnTo>
                  <a:pt x="656" y="25"/>
                </a:lnTo>
                <a:lnTo>
                  <a:pt x="661" y="112"/>
                </a:lnTo>
                <a:lnTo>
                  <a:pt x="679" y="172"/>
                </a:lnTo>
                <a:lnTo>
                  <a:pt x="674" y="231"/>
                </a:lnTo>
                <a:lnTo>
                  <a:pt x="732" y="272"/>
                </a:lnTo>
                <a:lnTo>
                  <a:pt x="756" y="266"/>
                </a:lnTo>
                <a:lnTo>
                  <a:pt x="798" y="272"/>
                </a:lnTo>
                <a:lnTo>
                  <a:pt x="821" y="296"/>
                </a:lnTo>
                <a:lnTo>
                  <a:pt x="862" y="289"/>
                </a:lnTo>
                <a:lnTo>
                  <a:pt x="915" y="296"/>
                </a:lnTo>
                <a:lnTo>
                  <a:pt x="927" y="319"/>
                </a:lnTo>
                <a:lnTo>
                  <a:pt x="927" y="332"/>
                </a:lnTo>
                <a:lnTo>
                  <a:pt x="1004" y="325"/>
                </a:lnTo>
                <a:lnTo>
                  <a:pt x="1034" y="302"/>
                </a:lnTo>
                <a:lnTo>
                  <a:pt x="1146" y="289"/>
                </a:lnTo>
                <a:lnTo>
                  <a:pt x="1222" y="314"/>
                </a:lnTo>
                <a:lnTo>
                  <a:pt x="1240" y="314"/>
                </a:lnTo>
                <a:lnTo>
                  <a:pt x="1234" y="337"/>
                </a:lnTo>
                <a:lnTo>
                  <a:pt x="1258" y="355"/>
                </a:lnTo>
                <a:lnTo>
                  <a:pt x="1270" y="355"/>
                </a:lnTo>
                <a:lnTo>
                  <a:pt x="1282" y="367"/>
                </a:lnTo>
                <a:lnTo>
                  <a:pt x="1293" y="420"/>
                </a:lnTo>
                <a:lnTo>
                  <a:pt x="1323" y="431"/>
                </a:lnTo>
                <a:lnTo>
                  <a:pt x="1353" y="396"/>
                </a:lnTo>
                <a:lnTo>
                  <a:pt x="1371" y="385"/>
                </a:lnTo>
                <a:lnTo>
                  <a:pt x="1400" y="396"/>
                </a:lnTo>
                <a:lnTo>
                  <a:pt x="1424" y="431"/>
                </a:lnTo>
                <a:lnTo>
                  <a:pt x="1483" y="449"/>
                </a:lnTo>
                <a:lnTo>
                  <a:pt x="1500" y="473"/>
                </a:lnTo>
                <a:lnTo>
                  <a:pt x="1530" y="497"/>
                </a:lnTo>
                <a:lnTo>
                  <a:pt x="1571" y="497"/>
                </a:lnTo>
                <a:lnTo>
                  <a:pt x="1612" y="485"/>
                </a:lnTo>
                <a:lnTo>
                  <a:pt x="1719" y="414"/>
                </a:lnTo>
                <a:lnTo>
                  <a:pt x="1737" y="426"/>
                </a:lnTo>
                <a:lnTo>
                  <a:pt x="1760" y="461"/>
                </a:lnTo>
                <a:lnTo>
                  <a:pt x="1919" y="456"/>
                </a:lnTo>
                <a:lnTo>
                  <a:pt x="1944" y="461"/>
                </a:lnTo>
                <a:lnTo>
                  <a:pt x="1967" y="473"/>
                </a:lnTo>
                <a:lnTo>
                  <a:pt x="2008" y="502"/>
                </a:lnTo>
                <a:lnTo>
                  <a:pt x="2038" y="485"/>
                </a:lnTo>
                <a:lnTo>
                  <a:pt x="2115" y="485"/>
                </a:lnTo>
                <a:lnTo>
                  <a:pt x="2074" y="520"/>
                </a:lnTo>
                <a:lnTo>
                  <a:pt x="1979" y="573"/>
                </a:lnTo>
                <a:lnTo>
                  <a:pt x="1926" y="591"/>
                </a:lnTo>
                <a:lnTo>
                  <a:pt x="1891" y="603"/>
                </a:lnTo>
                <a:lnTo>
                  <a:pt x="1849" y="644"/>
                </a:lnTo>
                <a:lnTo>
                  <a:pt x="1772" y="680"/>
                </a:lnTo>
                <a:lnTo>
                  <a:pt x="1731" y="710"/>
                </a:lnTo>
                <a:lnTo>
                  <a:pt x="1600" y="857"/>
                </a:lnTo>
                <a:lnTo>
                  <a:pt x="1406" y="1029"/>
                </a:lnTo>
                <a:lnTo>
                  <a:pt x="1389" y="1058"/>
                </a:lnTo>
                <a:lnTo>
                  <a:pt x="1371" y="1075"/>
                </a:lnTo>
                <a:lnTo>
                  <a:pt x="1376" y="1294"/>
                </a:lnTo>
                <a:lnTo>
                  <a:pt x="1353" y="1318"/>
                </a:lnTo>
                <a:lnTo>
                  <a:pt x="1329" y="1329"/>
                </a:lnTo>
                <a:lnTo>
                  <a:pt x="1247" y="1400"/>
                </a:lnTo>
                <a:lnTo>
                  <a:pt x="1240" y="1436"/>
                </a:lnTo>
                <a:lnTo>
                  <a:pt x="1229" y="1442"/>
                </a:lnTo>
                <a:lnTo>
                  <a:pt x="1211" y="1507"/>
                </a:lnTo>
                <a:lnTo>
                  <a:pt x="1252" y="1531"/>
                </a:lnTo>
                <a:lnTo>
                  <a:pt x="1282" y="1577"/>
                </a:lnTo>
                <a:lnTo>
                  <a:pt x="1258" y="1625"/>
                </a:lnTo>
                <a:lnTo>
                  <a:pt x="1264" y="1661"/>
                </a:lnTo>
                <a:lnTo>
                  <a:pt x="1252" y="1732"/>
                </a:lnTo>
                <a:lnTo>
                  <a:pt x="1252" y="1838"/>
                </a:lnTo>
                <a:lnTo>
                  <a:pt x="1270" y="1861"/>
                </a:lnTo>
                <a:lnTo>
                  <a:pt x="1300" y="1884"/>
                </a:lnTo>
                <a:lnTo>
                  <a:pt x="1311" y="1902"/>
                </a:lnTo>
                <a:lnTo>
                  <a:pt x="1382" y="1914"/>
                </a:lnTo>
                <a:lnTo>
                  <a:pt x="1394" y="1927"/>
                </a:lnTo>
                <a:lnTo>
                  <a:pt x="1400" y="1944"/>
                </a:lnTo>
                <a:lnTo>
                  <a:pt x="1417" y="1955"/>
                </a:lnTo>
                <a:lnTo>
                  <a:pt x="1506" y="1998"/>
                </a:lnTo>
                <a:lnTo>
                  <a:pt x="1536" y="2056"/>
                </a:lnTo>
                <a:lnTo>
                  <a:pt x="1618" y="2115"/>
                </a:lnTo>
                <a:lnTo>
                  <a:pt x="1707" y="2180"/>
                </a:lnTo>
                <a:lnTo>
                  <a:pt x="1719" y="2204"/>
                </a:lnTo>
                <a:lnTo>
                  <a:pt x="1719" y="2257"/>
                </a:lnTo>
                <a:lnTo>
                  <a:pt x="1724" y="2328"/>
                </a:lnTo>
                <a:lnTo>
                  <a:pt x="200" y="237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3%</a:t>
            </a:r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5956126" y="3199537"/>
            <a:ext cx="767931" cy="488496"/>
          </a:xfrm>
          <a:custGeom>
            <a:avLst/>
            <a:gdLst/>
            <a:ahLst/>
            <a:cxnLst>
              <a:cxn ang="0">
                <a:pos x="1565" y="0"/>
              </a:cxn>
              <a:cxn ang="0">
                <a:pos x="1619" y="83"/>
              </a:cxn>
              <a:cxn ang="0">
                <a:pos x="1590" y="142"/>
              </a:cxn>
              <a:cxn ang="0">
                <a:pos x="1636" y="307"/>
              </a:cxn>
              <a:cxn ang="0">
                <a:pos x="1755" y="366"/>
              </a:cxn>
              <a:cxn ang="0">
                <a:pos x="1778" y="425"/>
              </a:cxn>
              <a:cxn ang="0">
                <a:pos x="1849" y="502"/>
              </a:cxn>
              <a:cxn ang="0">
                <a:pos x="1926" y="608"/>
              </a:cxn>
              <a:cxn ang="0">
                <a:pos x="1902" y="685"/>
              </a:cxn>
              <a:cxn ang="0">
                <a:pos x="1885" y="738"/>
              </a:cxn>
              <a:cxn ang="0">
                <a:pos x="1778" y="816"/>
              </a:cxn>
              <a:cxn ang="0">
                <a:pos x="1702" y="833"/>
              </a:cxn>
              <a:cxn ang="0">
                <a:pos x="1654" y="892"/>
              </a:cxn>
              <a:cxn ang="0">
                <a:pos x="1696" y="963"/>
              </a:cxn>
              <a:cxn ang="0">
                <a:pos x="1696" y="1052"/>
              </a:cxn>
              <a:cxn ang="0">
                <a:pos x="1601" y="1181"/>
              </a:cxn>
              <a:cxn ang="0">
                <a:pos x="1590" y="1247"/>
              </a:cxn>
              <a:cxn ang="0">
                <a:pos x="1477" y="1187"/>
              </a:cxn>
              <a:cxn ang="0">
                <a:pos x="243" y="1205"/>
              </a:cxn>
              <a:cxn ang="0">
                <a:pos x="243" y="1128"/>
              </a:cxn>
              <a:cxn ang="0">
                <a:pos x="207" y="1063"/>
              </a:cxn>
              <a:cxn ang="0">
                <a:pos x="219" y="1004"/>
              </a:cxn>
              <a:cxn ang="0">
                <a:pos x="190" y="915"/>
              </a:cxn>
              <a:cxn ang="0">
                <a:pos x="190" y="851"/>
              </a:cxn>
              <a:cxn ang="0">
                <a:pos x="130" y="786"/>
              </a:cxn>
              <a:cxn ang="0">
                <a:pos x="112" y="720"/>
              </a:cxn>
              <a:cxn ang="0">
                <a:pos x="59" y="626"/>
              </a:cxn>
              <a:cxn ang="0">
                <a:pos x="77" y="543"/>
              </a:cxn>
              <a:cxn ang="0">
                <a:pos x="30" y="472"/>
              </a:cxn>
              <a:cxn ang="0">
                <a:pos x="23" y="425"/>
              </a:cxn>
              <a:cxn ang="0">
                <a:pos x="23" y="278"/>
              </a:cxn>
              <a:cxn ang="0">
                <a:pos x="41" y="218"/>
              </a:cxn>
              <a:cxn ang="0">
                <a:pos x="12" y="142"/>
              </a:cxn>
              <a:cxn ang="0">
                <a:pos x="12" y="76"/>
              </a:cxn>
              <a:cxn ang="0">
                <a:pos x="23" y="48"/>
              </a:cxn>
            </a:cxnLst>
            <a:rect l="0" t="0" r="r" b="b"/>
            <a:pathLst>
              <a:path w="1926" h="1276">
                <a:moveTo>
                  <a:pt x="41" y="48"/>
                </a:moveTo>
                <a:lnTo>
                  <a:pt x="1565" y="0"/>
                </a:lnTo>
                <a:lnTo>
                  <a:pt x="1583" y="48"/>
                </a:lnTo>
                <a:lnTo>
                  <a:pt x="1619" y="83"/>
                </a:lnTo>
                <a:lnTo>
                  <a:pt x="1613" y="106"/>
                </a:lnTo>
                <a:lnTo>
                  <a:pt x="1590" y="142"/>
                </a:lnTo>
                <a:lnTo>
                  <a:pt x="1608" y="195"/>
                </a:lnTo>
                <a:lnTo>
                  <a:pt x="1636" y="307"/>
                </a:lnTo>
                <a:lnTo>
                  <a:pt x="1725" y="342"/>
                </a:lnTo>
                <a:lnTo>
                  <a:pt x="1755" y="366"/>
                </a:lnTo>
                <a:lnTo>
                  <a:pt x="1767" y="401"/>
                </a:lnTo>
                <a:lnTo>
                  <a:pt x="1778" y="425"/>
                </a:lnTo>
                <a:lnTo>
                  <a:pt x="1844" y="466"/>
                </a:lnTo>
                <a:lnTo>
                  <a:pt x="1849" y="502"/>
                </a:lnTo>
                <a:lnTo>
                  <a:pt x="1902" y="537"/>
                </a:lnTo>
                <a:lnTo>
                  <a:pt x="1926" y="608"/>
                </a:lnTo>
                <a:lnTo>
                  <a:pt x="1926" y="644"/>
                </a:lnTo>
                <a:lnTo>
                  <a:pt x="1902" y="685"/>
                </a:lnTo>
                <a:lnTo>
                  <a:pt x="1885" y="703"/>
                </a:lnTo>
                <a:lnTo>
                  <a:pt x="1885" y="738"/>
                </a:lnTo>
                <a:lnTo>
                  <a:pt x="1831" y="798"/>
                </a:lnTo>
                <a:lnTo>
                  <a:pt x="1778" y="816"/>
                </a:lnTo>
                <a:lnTo>
                  <a:pt x="1767" y="833"/>
                </a:lnTo>
                <a:lnTo>
                  <a:pt x="1702" y="833"/>
                </a:lnTo>
                <a:lnTo>
                  <a:pt x="1672" y="851"/>
                </a:lnTo>
                <a:lnTo>
                  <a:pt x="1654" y="892"/>
                </a:lnTo>
                <a:lnTo>
                  <a:pt x="1661" y="928"/>
                </a:lnTo>
                <a:lnTo>
                  <a:pt x="1696" y="963"/>
                </a:lnTo>
                <a:lnTo>
                  <a:pt x="1707" y="992"/>
                </a:lnTo>
                <a:lnTo>
                  <a:pt x="1696" y="1052"/>
                </a:lnTo>
                <a:lnTo>
                  <a:pt x="1649" y="1152"/>
                </a:lnTo>
                <a:lnTo>
                  <a:pt x="1601" y="1181"/>
                </a:lnTo>
                <a:lnTo>
                  <a:pt x="1590" y="1211"/>
                </a:lnTo>
                <a:lnTo>
                  <a:pt x="1590" y="1247"/>
                </a:lnTo>
                <a:lnTo>
                  <a:pt x="1572" y="1276"/>
                </a:lnTo>
                <a:lnTo>
                  <a:pt x="1477" y="1187"/>
                </a:lnTo>
                <a:lnTo>
                  <a:pt x="254" y="1222"/>
                </a:lnTo>
                <a:lnTo>
                  <a:pt x="243" y="1205"/>
                </a:lnTo>
                <a:lnTo>
                  <a:pt x="231" y="1164"/>
                </a:lnTo>
                <a:lnTo>
                  <a:pt x="243" y="1128"/>
                </a:lnTo>
                <a:lnTo>
                  <a:pt x="219" y="1098"/>
                </a:lnTo>
                <a:lnTo>
                  <a:pt x="207" y="1063"/>
                </a:lnTo>
                <a:lnTo>
                  <a:pt x="231" y="1034"/>
                </a:lnTo>
                <a:lnTo>
                  <a:pt x="219" y="1004"/>
                </a:lnTo>
                <a:lnTo>
                  <a:pt x="178" y="981"/>
                </a:lnTo>
                <a:lnTo>
                  <a:pt x="190" y="915"/>
                </a:lnTo>
                <a:lnTo>
                  <a:pt x="195" y="885"/>
                </a:lnTo>
                <a:lnTo>
                  <a:pt x="190" y="851"/>
                </a:lnTo>
                <a:lnTo>
                  <a:pt x="142" y="821"/>
                </a:lnTo>
                <a:lnTo>
                  <a:pt x="130" y="786"/>
                </a:lnTo>
                <a:lnTo>
                  <a:pt x="142" y="756"/>
                </a:lnTo>
                <a:lnTo>
                  <a:pt x="112" y="720"/>
                </a:lnTo>
                <a:lnTo>
                  <a:pt x="89" y="656"/>
                </a:lnTo>
                <a:lnTo>
                  <a:pt x="59" y="626"/>
                </a:lnTo>
                <a:lnTo>
                  <a:pt x="77" y="573"/>
                </a:lnTo>
                <a:lnTo>
                  <a:pt x="77" y="543"/>
                </a:lnTo>
                <a:lnTo>
                  <a:pt x="36" y="520"/>
                </a:lnTo>
                <a:lnTo>
                  <a:pt x="30" y="472"/>
                </a:lnTo>
                <a:lnTo>
                  <a:pt x="36" y="461"/>
                </a:lnTo>
                <a:lnTo>
                  <a:pt x="23" y="425"/>
                </a:lnTo>
                <a:lnTo>
                  <a:pt x="0" y="348"/>
                </a:lnTo>
                <a:lnTo>
                  <a:pt x="23" y="278"/>
                </a:lnTo>
                <a:lnTo>
                  <a:pt x="18" y="243"/>
                </a:lnTo>
                <a:lnTo>
                  <a:pt x="41" y="218"/>
                </a:lnTo>
                <a:lnTo>
                  <a:pt x="30" y="159"/>
                </a:lnTo>
                <a:lnTo>
                  <a:pt x="12" y="142"/>
                </a:lnTo>
                <a:lnTo>
                  <a:pt x="23" y="101"/>
                </a:lnTo>
                <a:lnTo>
                  <a:pt x="12" y="76"/>
                </a:lnTo>
                <a:lnTo>
                  <a:pt x="0" y="53"/>
                </a:lnTo>
                <a:lnTo>
                  <a:pt x="23" y="48"/>
                </a:lnTo>
                <a:lnTo>
                  <a:pt x="41" y="4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1%</a:t>
            </a:r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6059640" y="3654384"/>
            <a:ext cx="855798" cy="717079"/>
          </a:xfrm>
          <a:custGeom>
            <a:avLst/>
            <a:gdLst/>
            <a:ahLst/>
            <a:cxnLst>
              <a:cxn ang="0">
                <a:pos x="1808" y="1648"/>
              </a:cxn>
              <a:cxn ang="0">
                <a:pos x="1831" y="1684"/>
              </a:cxn>
              <a:cxn ang="0">
                <a:pos x="1838" y="1749"/>
              </a:cxn>
              <a:cxn ang="0">
                <a:pos x="1755" y="1831"/>
              </a:cxn>
              <a:cxn ang="0">
                <a:pos x="1968" y="1843"/>
              </a:cxn>
              <a:cxn ang="0">
                <a:pos x="1980" y="1760"/>
              </a:cxn>
              <a:cxn ang="0">
                <a:pos x="2021" y="1637"/>
              </a:cxn>
              <a:cxn ang="0">
                <a:pos x="2080" y="1589"/>
              </a:cxn>
              <a:cxn ang="0">
                <a:pos x="2115" y="1584"/>
              </a:cxn>
              <a:cxn ang="0">
                <a:pos x="2139" y="1442"/>
              </a:cxn>
              <a:cxn ang="0">
                <a:pos x="2110" y="1430"/>
              </a:cxn>
              <a:cxn ang="0">
                <a:pos x="2097" y="1407"/>
              </a:cxn>
              <a:cxn ang="0">
                <a:pos x="2074" y="1430"/>
              </a:cxn>
              <a:cxn ang="0">
                <a:pos x="1991" y="1323"/>
              </a:cxn>
              <a:cxn ang="0">
                <a:pos x="2021" y="1282"/>
              </a:cxn>
              <a:cxn ang="0">
                <a:pos x="1991" y="1229"/>
              </a:cxn>
              <a:cxn ang="0">
                <a:pos x="1884" y="1082"/>
              </a:cxn>
              <a:cxn ang="0">
                <a:pos x="1749" y="1011"/>
              </a:cxn>
              <a:cxn ang="0">
                <a:pos x="1678" y="910"/>
              </a:cxn>
              <a:cxn ang="0">
                <a:pos x="1749" y="816"/>
              </a:cxn>
              <a:cxn ang="0">
                <a:pos x="1755" y="709"/>
              </a:cxn>
              <a:cxn ang="0">
                <a:pos x="1666" y="644"/>
              </a:cxn>
              <a:cxn ang="0">
                <a:pos x="1613" y="692"/>
              </a:cxn>
              <a:cxn ang="0">
                <a:pos x="1542" y="526"/>
              </a:cxn>
              <a:cxn ang="0">
                <a:pos x="1430" y="431"/>
              </a:cxn>
              <a:cxn ang="0">
                <a:pos x="1329" y="296"/>
              </a:cxn>
              <a:cxn ang="0">
                <a:pos x="1300" y="149"/>
              </a:cxn>
              <a:cxn ang="0">
                <a:pos x="1318" y="89"/>
              </a:cxn>
              <a:cxn ang="0">
                <a:pos x="0" y="35"/>
              </a:cxn>
              <a:cxn ang="0">
                <a:pos x="53" y="106"/>
              </a:cxn>
              <a:cxn ang="0">
                <a:pos x="106" y="213"/>
              </a:cxn>
              <a:cxn ang="0">
                <a:pos x="119" y="272"/>
              </a:cxn>
              <a:cxn ang="0">
                <a:pos x="254" y="385"/>
              </a:cxn>
              <a:cxn ang="0">
                <a:pos x="207" y="479"/>
              </a:cxn>
              <a:cxn ang="0">
                <a:pos x="261" y="520"/>
              </a:cxn>
              <a:cxn ang="0">
                <a:pos x="314" y="615"/>
              </a:cxn>
              <a:cxn ang="0">
                <a:pos x="355" y="633"/>
              </a:cxn>
              <a:cxn ang="0">
                <a:pos x="367" y="1708"/>
              </a:cxn>
            </a:cxnLst>
            <a:rect l="0" t="0" r="r" b="b"/>
            <a:pathLst>
              <a:path w="2151" h="1861">
                <a:moveTo>
                  <a:pt x="367" y="1708"/>
                </a:moveTo>
                <a:lnTo>
                  <a:pt x="1808" y="1648"/>
                </a:lnTo>
                <a:lnTo>
                  <a:pt x="1802" y="1666"/>
                </a:lnTo>
                <a:lnTo>
                  <a:pt x="1831" y="1684"/>
                </a:lnTo>
                <a:lnTo>
                  <a:pt x="1843" y="1719"/>
                </a:lnTo>
                <a:lnTo>
                  <a:pt x="1838" y="1749"/>
                </a:lnTo>
                <a:lnTo>
                  <a:pt x="1796" y="1785"/>
                </a:lnTo>
                <a:lnTo>
                  <a:pt x="1755" y="1831"/>
                </a:lnTo>
                <a:lnTo>
                  <a:pt x="1749" y="1861"/>
                </a:lnTo>
                <a:lnTo>
                  <a:pt x="1968" y="1843"/>
                </a:lnTo>
                <a:lnTo>
                  <a:pt x="1985" y="1785"/>
                </a:lnTo>
                <a:lnTo>
                  <a:pt x="1980" y="1760"/>
                </a:lnTo>
                <a:lnTo>
                  <a:pt x="1998" y="1696"/>
                </a:lnTo>
                <a:lnTo>
                  <a:pt x="2021" y="1637"/>
                </a:lnTo>
                <a:lnTo>
                  <a:pt x="2039" y="1602"/>
                </a:lnTo>
                <a:lnTo>
                  <a:pt x="2080" y="1589"/>
                </a:lnTo>
                <a:lnTo>
                  <a:pt x="2097" y="1595"/>
                </a:lnTo>
                <a:lnTo>
                  <a:pt x="2115" y="1584"/>
                </a:lnTo>
                <a:lnTo>
                  <a:pt x="2151" y="1483"/>
                </a:lnTo>
                <a:lnTo>
                  <a:pt x="2139" y="1442"/>
                </a:lnTo>
                <a:lnTo>
                  <a:pt x="2122" y="1430"/>
                </a:lnTo>
                <a:lnTo>
                  <a:pt x="2110" y="1430"/>
                </a:lnTo>
                <a:lnTo>
                  <a:pt x="2104" y="1418"/>
                </a:lnTo>
                <a:lnTo>
                  <a:pt x="2097" y="1407"/>
                </a:lnTo>
                <a:lnTo>
                  <a:pt x="2074" y="1407"/>
                </a:lnTo>
                <a:lnTo>
                  <a:pt x="2074" y="1430"/>
                </a:lnTo>
                <a:lnTo>
                  <a:pt x="2062" y="1430"/>
                </a:lnTo>
                <a:lnTo>
                  <a:pt x="1991" y="1323"/>
                </a:lnTo>
                <a:lnTo>
                  <a:pt x="1998" y="1306"/>
                </a:lnTo>
                <a:lnTo>
                  <a:pt x="2021" y="1282"/>
                </a:lnTo>
                <a:lnTo>
                  <a:pt x="2021" y="1265"/>
                </a:lnTo>
                <a:lnTo>
                  <a:pt x="1991" y="1229"/>
                </a:lnTo>
                <a:lnTo>
                  <a:pt x="1973" y="1158"/>
                </a:lnTo>
                <a:lnTo>
                  <a:pt x="1884" y="1082"/>
                </a:lnTo>
                <a:lnTo>
                  <a:pt x="1838" y="1064"/>
                </a:lnTo>
                <a:lnTo>
                  <a:pt x="1749" y="1011"/>
                </a:lnTo>
                <a:lnTo>
                  <a:pt x="1702" y="958"/>
                </a:lnTo>
                <a:lnTo>
                  <a:pt x="1678" y="910"/>
                </a:lnTo>
                <a:lnTo>
                  <a:pt x="1689" y="887"/>
                </a:lnTo>
                <a:lnTo>
                  <a:pt x="1749" y="816"/>
                </a:lnTo>
                <a:lnTo>
                  <a:pt x="1737" y="763"/>
                </a:lnTo>
                <a:lnTo>
                  <a:pt x="1755" y="709"/>
                </a:lnTo>
                <a:lnTo>
                  <a:pt x="1743" y="686"/>
                </a:lnTo>
                <a:lnTo>
                  <a:pt x="1666" y="644"/>
                </a:lnTo>
                <a:lnTo>
                  <a:pt x="1643" y="662"/>
                </a:lnTo>
                <a:lnTo>
                  <a:pt x="1613" y="692"/>
                </a:lnTo>
                <a:lnTo>
                  <a:pt x="1595" y="674"/>
                </a:lnTo>
                <a:lnTo>
                  <a:pt x="1542" y="526"/>
                </a:lnTo>
                <a:lnTo>
                  <a:pt x="1519" y="502"/>
                </a:lnTo>
                <a:lnTo>
                  <a:pt x="1430" y="431"/>
                </a:lnTo>
                <a:lnTo>
                  <a:pt x="1336" y="325"/>
                </a:lnTo>
                <a:lnTo>
                  <a:pt x="1329" y="296"/>
                </a:lnTo>
                <a:lnTo>
                  <a:pt x="1306" y="225"/>
                </a:lnTo>
                <a:lnTo>
                  <a:pt x="1300" y="149"/>
                </a:lnTo>
                <a:lnTo>
                  <a:pt x="1318" y="113"/>
                </a:lnTo>
                <a:lnTo>
                  <a:pt x="1318" y="89"/>
                </a:lnTo>
                <a:lnTo>
                  <a:pt x="1223" y="0"/>
                </a:lnTo>
                <a:lnTo>
                  <a:pt x="0" y="35"/>
                </a:lnTo>
                <a:lnTo>
                  <a:pt x="18" y="71"/>
                </a:lnTo>
                <a:lnTo>
                  <a:pt x="53" y="106"/>
                </a:lnTo>
                <a:lnTo>
                  <a:pt x="60" y="160"/>
                </a:lnTo>
                <a:lnTo>
                  <a:pt x="106" y="213"/>
                </a:lnTo>
                <a:lnTo>
                  <a:pt x="124" y="225"/>
                </a:lnTo>
                <a:lnTo>
                  <a:pt x="119" y="272"/>
                </a:lnTo>
                <a:lnTo>
                  <a:pt x="119" y="278"/>
                </a:lnTo>
                <a:lnTo>
                  <a:pt x="254" y="385"/>
                </a:lnTo>
                <a:lnTo>
                  <a:pt x="213" y="431"/>
                </a:lnTo>
                <a:lnTo>
                  <a:pt x="207" y="479"/>
                </a:lnTo>
                <a:lnTo>
                  <a:pt x="225" y="509"/>
                </a:lnTo>
                <a:lnTo>
                  <a:pt x="261" y="520"/>
                </a:lnTo>
                <a:lnTo>
                  <a:pt x="278" y="591"/>
                </a:lnTo>
                <a:lnTo>
                  <a:pt x="314" y="615"/>
                </a:lnTo>
                <a:lnTo>
                  <a:pt x="343" y="621"/>
                </a:lnTo>
                <a:lnTo>
                  <a:pt x="355" y="633"/>
                </a:lnTo>
                <a:lnTo>
                  <a:pt x="367" y="1506"/>
                </a:lnTo>
                <a:lnTo>
                  <a:pt x="367" y="170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500" name="Freeform 44"/>
          <p:cNvSpPr>
            <a:spLocks/>
          </p:cNvSpPr>
          <p:nvPr/>
        </p:nvSpPr>
        <p:spPr bwMode="auto">
          <a:xfrm>
            <a:off x="6288334" y="4840233"/>
            <a:ext cx="725803" cy="609169"/>
          </a:xfrm>
          <a:custGeom>
            <a:avLst/>
            <a:gdLst/>
            <a:ahLst/>
            <a:cxnLst>
              <a:cxn ang="0">
                <a:pos x="969" y="35"/>
              </a:cxn>
              <a:cxn ang="0">
                <a:pos x="1040" y="236"/>
              </a:cxn>
              <a:cxn ang="0">
                <a:pos x="1022" y="319"/>
              </a:cxn>
              <a:cxn ang="0">
                <a:pos x="926" y="514"/>
              </a:cxn>
              <a:cxn ang="0">
                <a:pos x="1500" y="785"/>
              </a:cxn>
              <a:cxn ang="0">
                <a:pos x="1500" y="957"/>
              </a:cxn>
              <a:cxn ang="0">
                <a:pos x="1489" y="1081"/>
              </a:cxn>
              <a:cxn ang="0">
                <a:pos x="1364" y="1051"/>
              </a:cxn>
              <a:cxn ang="0">
                <a:pos x="1322" y="1163"/>
              </a:cxn>
              <a:cxn ang="0">
                <a:pos x="1464" y="1146"/>
              </a:cxn>
              <a:cxn ang="0">
                <a:pos x="1553" y="1128"/>
              </a:cxn>
              <a:cxn ang="0">
                <a:pos x="1517" y="1181"/>
              </a:cxn>
              <a:cxn ang="0">
                <a:pos x="1571" y="1222"/>
              </a:cxn>
              <a:cxn ang="0">
                <a:pos x="1682" y="1135"/>
              </a:cxn>
              <a:cxn ang="0">
                <a:pos x="1742" y="1140"/>
              </a:cxn>
              <a:cxn ang="0">
                <a:pos x="1736" y="1211"/>
              </a:cxn>
              <a:cxn ang="0">
                <a:pos x="1600" y="1335"/>
              </a:cxn>
              <a:cxn ang="0">
                <a:pos x="1682" y="1442"/>
              </a:cxn>
              <a:cxn ang="0">
                <a:pos x="1807" y="1536"/>
              </a:cxn>
              <a:cxn ang="0">
                <a:pos x="1682" y="1506"/>
              </a:cxn>
              <a:cxn ang="0">
                <a:pos x="1512" y="1412"/>
              </a:cxn>
              <a:cxn ang="0">
                <a:pos x="1446" y="1483"/>
              </a:cxn>
              <a:cxn ang="0">
                <a:pos x="1405" y="1548"/>
              </a:cxn>
              <a:cxn ang="0">
                <a:pos x="1340" y="1500"/>
              </a:cxn>
              <a:cxn ang="0">
                <a:pos x="1276" y="1500"/>
              </a:cxn>
              <a:cxn ang="0">
                <a:pos x="1152" y="1536"/>
              </a:cxn>
              <a:cxn ang="0">
                <a:pos x="962" y="1412"/>
              </a:cxn>
              <a:cxn ang="0">
                <a:pos x="885" y="1359"/>
              </a:cxn>
              <a:cxn ang="0">
                <a:pos x="880" y="1329"/>
              </a:cxn>
              <a:cxn ang="0">
                <a:pos x="809" y="1318"/>
              </a:cxn>
              <a:cxn ang="0">
                <a:pos x="767" y="1288"/>
              </a:cxn>
              <a:cxn ang="0">
                <a:pos x="726" y="1394"/>
              </a:cxn>
              <a:cxn ang="0">
                <a:pos x="336" y="1329"/>
              </a:cxn>
              <a:cxn ang="0">
                <a:pos x="71" y="1318"/>
              </a:cxn>
              <a:cxn ang="0">
                <a:pos x="117" y="1252"/>
              </a:cxn>
              <a:cxn ang="0">
                <a:pos x="123" y="1099"/>
              </a:cxn>
              <a:cxn ang="0">
                <a:pos x="141" y="1010"/>
              </a:cxn>
              <a:cxn ang="0">
                <a:pos x="194" y="874"/>
              </a:cxn>
              <a:cxn ang="0">
                <a:pos x="153" y="727"/>
              </a:cxn>
              <a:cxn ang="0">
                <a:pos x="135" y="674"/>
              </a:cxn>
              <a:cxn ang="0">
                <a:pos x="82" y="603"/>
              </a:cxn>
              <a:cxn ang="0">
                <a:pos x="23" y="461"/>
              </a:cxn>
            </a:cxnLst>
            <a:rect l="0" t="0" r="r" b="b"/>
            <a:pathLst>
              <a:path w="1819" h="1584">
                <a:moveTo>
                  <a:pt x="0" y="30"/>
                </a:moveTo>
                <a:lnTo>
                  <a:pt x="974" y="0"/>
                </a:lnTo>
                <a:lnTo>
                  <a:pt x="969" y="35"/>
                </a:lnTo>
                <a:lnTo>
                  <a:pt x="1015" y="113"/>
                </a:lnTo>
                <a:lnTo>
                  <a:pt x="1022" y="189"/>
                </a:lnTo>
                <a:lnTo>
                  <a:pt x="1040" y="236"/>
                </a:lnTo>
                <a:lnTo>
                  <a:pt x="1063" y="253"/>
                </a:lnTo>
                <a:lnTo>
                  <a:pt x="1068" y="289"/>
                </a:lnTo>
                <a:lnTo>
                  <a:pt x="1022" y="319"/>
                </a:lnTo>
                <a:lnTo>
                  <a:pt x="1010" y="331"/>
                </a:lnTo>
                <a:lnTo>
                  <a:pt x="986" y="420"/>
                </a:lnTo>
                <a:lnTo>
                  <a:pt x="926" y="514"/>
                </a:lnTo>
                <a:lnTo>
                  <a:pt x="868" y="686"/>
                </a:lnTo>
                <a:lnTo>
                  <a:pt x="868" y="809"/>
                </a:lnTo>
                <a:lnTo>
                  <a:pt x="1500" y="785"/>
                </a:lnTo>
                <a:lnTo>
                  <a:pt x="1512" y="803"/>
                </a:lnTo>
                <a:lnTo>
                  <a:pt x="1494" y="862"/>
                </a:lnTo>
                <a:lnTo>
                  <a:pt x="1500" y="957"/>
                </a:lnTo>
                <a:lnTo>
                  <a:pt x="1565" y="1022"/>
                </a:lnTo>
                <a:lnTo>
                  <a:pt x="1583" y="1099"/>
                </a:lnTo>
                <a:lnTo>
                  <a:pt x="1489" y="1081"/>
                </a:lnTo>
                <a:lnTo>
                  <a:pt x="1405" y="1046"/>
                </a:lnTo>
                <a:lnTo>
                  <a:pt x="1388" y="1034"/>
                </a:lnTo>
                <a:lnTo>
                  <a:pt x="1364" y="1051"/>
                </a:lnTo>
                <a:lnTo>
                  <a:pt x="1304" y="1105"/>
                </a:lnTo>
                <a:lnTo>
                  <a:pt x="1299" y="1135"/>
                </a:lnTo>
                <a:lnTo>
                  <a:pt x="1322" y="1163"/>
                </a:lnTo>
                <a:lnTo>
                  <a:pt x="1358" y="1176"/>
                </a:lnTo>
                <a:lnTo>
                  <a:pt x="1423" y="1170"/>
                </a:lnTo>
                <a:lnTo>
                  <a:pt x="1464" y="1146"/>
                </a:lnTo>
                <a:lnTo>
                  <a:pt x="1489" y="1128"/>
                </a:lnTo>
                <a:lnTo>
                  <a:pt x="1530" y="1128"/>
                </a:lnTo>
                <a:lnTo>
                  <a:pt x="1553" y="1128"/>
                </a:lnTo>
                <a:lnTo>
                  <a:pt x="1553" y="1140"/>
                </a:lnTo>
                <a:lnTo>
                  <a:pt x="1542" y="1158"/>
                </a:lnTo>
                <a:lnTo>
                  <a:pt x="1517" y="1181"/>
                </a:lnTo>
                <a:lnTo>
                  <a:pt x="1524" y="1206"/>
                </a:lnTo>
                <a:lnTo>
                  <a:pt x="1547" y="1217"/>
                </a:lnTo>
                <a:lnTo>
                  <a:pt x="1571" y="1222"/>
                </a:lnTo>
                <a:lnTo>
                  <a:pt x="1588" y="1211"/>
                </a:lnTo>
                <a:lnTo>
                  <a:pt x="1612" y="1158"/>
                </a:lnTo>
                <a:lnTo>
                  <a:pt x="1682" y="1135"/>
                </a:lnTo>
                <a:lnTo>
                  <a:pt x="1707" y="1117"/>
                </a:lnTo>
                <a:lnTo>
                  <a:pt x="1725" y="1117"/>
                </a:lnTo>
                <a:lnTo>
                  <a:pt x="1742" y="1140"/>
                </a:lnTo>
                <a:lnTo>
                  <a:pt x="1730" y="1170"/>
                </a:lnTo>
                <a:lnTo>
                  <a:pt x="1742" y="1181"/>
                </a:lnTo>
                <a:lnTo>
                  <a:pt x="1736" y="1211"/>
                </a:lnTo>
                <a:lnTo>
                  <a:pt x="1700" y="1229"/>
                </a:lnTo>
                <a:lnTo>
                  <a:pt x="1654" y="1300"/>
                </a:lnTo>
                <a:lnTo>
                  <a:pt x="1600" y="1335"/>
                </a:lnTo>
                <a:lnTo>
                  <a:pt x="1600" y="1371"/>
                </a:lnTo>
                <a:lnTo>
                  <a:pt x="1612" y="1400"/>
                </a:lnTo>
                <a:lnTo>
                  <a:pt x="1682" y="1442"/>
                </a:lnTo>
                <a:lnTo>
                  <a:pt x="1801" y="1488"/>
                </a:lnTo>
                <a:lnTo>
                  <a:pt x="1819" y="1513"/>
                </a:lnTo>
                <a:lnTo>
                  <a:pt x="1807" y="1536"/>
                </a:lnTo>
                <a:lnTo>
                  <a:pt x="1783" y="1548"/>
                </a:lnTo>
                <a:lnTo>
                  <a:pt x="1695" y="1584"/>
                </a:lnTo>
                <a:lnTo>
                  <a:pt x="1682" y="1506"/>
                </a:lnTo>
                <a:lnTo>
                  <a:pt x="1629" y="1488"/>
                </a:lnTo>
                <a:lnTo>
                  <a:pt x="1524" y="1447"/>
                </a:lnTo>
                <a:lnTo>
                  <a:pt x="1512" y="1412"/>
                </a:lnTo>
                <a:lnTo>
                  <a:pt x="1494" y="1400"/>
                </a:lnTo>
                <a:lnTo>
                  <a:pt x="1464" y="1412"/>
                </a:lnTo>
                <a:lnTo>
                  <a:pt x="1446" y="1483"/>
                </a:lnTo>
                <a:lnTo>
                  <a:pt x="1459" y="1495"/>
                </a:lnTo>
                <a:lnTo>
                  <a:pt x="1459" y="1506"/>
                </a:lnTo>
                <a:lnTo>
                  <a:pt x="1405" y="1548"/>
                </a:lnTo>
                <a:lnTo>
                  <a:pt x="1388" y="1541"/>
                </a:lnTo>
                <a:lnTo>
                  <a:pt x="1358" y="1500"/>
                </a:lnTo>
                <a:lnTo>
                  <a:pt x="1340" y="1500"/>
                </a:lnTo>
                <a:lnTo>
                  <a:pt x="1304" y="1513"/>
                </a:lnTo>
                <a:lnTo>
                  <a:pt x="1287" y="1495"/>
                </a:lnTo>
                <a:lnTo>
                  <a:pt x="1276" y="1500"/>
                </a:lnTo>
                <a:lnTo>
                  <a:pt x="1228" y="1548"/>
                </a:lnTo>
                <a:lnTo>
                  <a:pt x="1169" y="1554"/>
                </a:lnTo>
                <a:lnTo>
                  <a:pt x="1152" y="1536"/>
                </a:lnTo>
                <a:lnTo>
                  <a:pt x="1098" y="1530"/>
                </a:lnTo>
                <a:lnTo>
                  <a:pt x="1015" y="1417"/>
                </a:lnTo>
                <a:lnTo>
                  <a:pt x="962" y="1412"/>
                </a:lnTo>
                <a:lnTo>
                  <a:pt x="915" y="1388"/>
                </a:lnTo>
                <a:lnTo>
                  <a:pt x="898" y="1359"/>
                </a:lnTo>
                <a:lnTo>
                  <a:pt x="885" y="1359"/>
                </a:lnTo>
                <a:lnTo>
                  <a:pt x="880" y="1353"/>
                </a:lnTo>
                <a:lnTo>
                  <a:pt x="880" y="1346"/>
                </a:lnTo>
                <a:lnTo>
                  <a:pt x="880" y="1329"/>
                </a:lnTo>
                <a:lnTo>
                  <a:pt x="856" y="1318"/>
                </a:lnTo>
                <a:lnTo>
                  <a:pt x="844" y="1329"/>
                </a:lnTo>
                <a:lnTo>
                  <a:pt x="809" y="1318"/>
                </a:lnTo>
                <a:lnTo>
                  <a:pt x="802" y="1311"/>
                </a:lnTo>
                <a:lnTo>
                  <a:pt x="791" y="1288"/>
                </a:lnTo>
                <a:lnTo>
                  <a:pt x="767" y="1288"/>
                </a:lnTo>
                <a:lnTo>
                  <a:pt x="703" y="1346"/>
                </a:lnTo>
                <a:lnTo>
                  <a:pt x="738" y="1388"/>
                </a:lnTo>
                <a:lnTo>
                  <a:pt x="726" y="1394"/>
                </a:lnTo>
                <a:lnTo>
                  <a:pt x="619" y="1400"/>
                </a:lnTo>
                <a:lnTo>
                  <a:pt x="437" y="1364"/>
                </a:lnTo>
                <a:lnTo>
                  <a:pt x="336" y="1329"/>
                </a:lnTo>
                <a:lnTo>
                  <a:pt x="94" y="1364"/>
                </a:lnTo>
                <a:lnTo>
                  <a:pt x="82" y="1346"/>
                </a:lnTo>
                <a:lnTo>
                  <a:pt x="71" y="1318"/>
                </a:lnTo>
                <a:lnTo>
                  <a:pt x="82" y="1305"/>
                </a:lnTo>
                <a:lnTo>
                  <a:pt x="94" y="1282"/>
                </a:lnTo>
                <a:lnTo>
                  <a:pt x="117" y="1252"/>
                </a:lnTo>
                <a:lnTo>
                  <a:pt x="147" y="1163"/>
                </a:lnTo>
                <a:lnTo>
                  <a:pt x="123" y="1128"/>
                </a:lnTo>
                <a:lnTo>
                  <a:pt x="123" y="1099"/>
                </a:lnTo>
                <a:lnTo>
                  <a:pt x="129" y="1081"/>
                </a:lnTo>
                <a:lnTo>
                  <a:pt x="129" y="1057"/>
                </a:lnTo>
                <a:lnTo>
                  <a:pt x="141" y="1010"/>
                </a:lnTo>
                <a:lnTo>
                  <a:pt x="165" y="986"/>
                </a:lnTo>
                <a:lnTo>
                  <a:pt x="176" y="945"/>
                </a:lnTo>
                <a:lnTo>
                  <a:pt x="194" y="874"/>
                </a:lnTo>
                <a:lnTo>
                  <a:pt x="194" y="833"/>
                </a:lnTo>
                <a:lnTo>
                  <a:pt x="176" y="768"/>
                </a:lnTo>
                <a:lnTo>
                  <a:pt x="153" y="727"/>
                </a:lnTo>
                <a:lnTo>
                  <a:pt x="141" y="715"/>
                </a:lnTo>
                <a:lnTo>
                  <a:pt x="141" y="691"/>
                </a:lnTo>
                <a:lnTo>
                  <a:pt x="135" y="674"/>
                </a:lnTo>
                <a:lnTo>
                  <a:pt x="117" y="638"/>
                </a:lnTo>
                <a:lnTo>
                  <a:pt x="94" y="620"/>
                </a:lnTo>
                <a:lnTo>
                  <a:pt x="82" y="603"/>
                </a:lnTo>
                <a:lnTo>
                  <a:pt x="100" y="562"/>
                </a:lnTo>
                <a:lnTo>
                  <a:pt x="71" y="502"/>
                </a:lnTo>
                <a:lnTo>
                  <a:pt x="23" y="461"/>
                </a:lnTo>
                <a:lnTo>
                  <a:pt x="5" y="431"/>
                </a:lnTo>
                <a:lnTo>
                  <a:pt x="0" y="30"/>
                </a:ln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1200" b="1" dirty="0"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7%</a:t>
            </a:r>
          </a:p>
        </p:txBody>
      </p:sp>
      <p:sp>
        <p:nvSpPr>
          <p:cNvPr id="19501" name="Freeform 45"/>
          <p:cNvSpPr>
            <a:spLocks/>
          </p:cNvSpPr>
          <p:nvPr/>
        </p:nvSpPr>
        <p:spPr bwMode="auto">
          <a:xfrm>
            <a:off x="6377404" y="2659989"/>
            <a:ext cx="672842" cy="693872"/>
          </a:xfrm>
          <a:custGeom>
            <a:avLst/>
            <a:gdLst/>
            <a:ahLst/>
            <a:cxnLst>
              <a:cxn ang="0">
                <a:pos x="703" y="1766"/>
              </a:cxn>
              <a:cxn ang="0">
                <a:pos x="584" y="1707"/>
              </a:cxn>
              <a:cxn ang="0">
                <a:pos x="538" y="1542"/>
              </a:cxn>
              <a:cxn ang="0">
                <a:pos x="567" y="1483"/>
              </a:cxn>
              <a:cxn ang="0">
                <a:pos x="513" y="1400"/>
              </a:cxn>
              <a:cxn ang="0">
                <a:pos x="508" y="1276"/>
              </a:cxn>
              <a:cxn ang="0">
                <a:pos x="407" y="1187"/>
              </a:cxn>
              <a:cxn ang="0">
                <a:pos x="295" y="1070"/>
              </a:cxn>
              <a:cxn ang="0">
                <a:pos x="189" y="1016"/>
              </a:cxn>
              <a:cxn ang="0">
                <a:pos x="171" y="986"/>
              </a:cxn>
              <a:cxn ang="0">
                <a:pos x="89" y="956"/>
              </a:cxn>
              <a:cxn ang="0">
                <a:pos x="41" y="910"/>
              </a:cxn>
              <a:cxn ang="0">
                <a:pos x="53" y="733"/>
              </a:cxn>
              <a:cxn ang="0">
                <a:pos x="71" y="649"/>
              </a:cxn>
              <a:cxn ang="0">
                <a:pos x="0" y="579"/>
              </a:cxn>
              <a:cxn ang="0">
                <a:pos x="29" y="508"/>
              </a:cxn>
              <a:cxn ang="0">
                <a:pos x="118" y="401"/>
              </a:cxn>
              <a:cxn ang="0">
                <a:pos x="165" y="366"/>
              </a:cxn>
              <a:cxn ang="0">
                <a:pos x="178" y="130"/>
              </a:cxn>
              <a:cxn ang="0">
                <a:pos x="224" y="119"/>
              </a:cxn>
              <a:cxn ang="0">
                <a:pos x="313" y="119"/>
              </a:cxn>
              <a:cxn ang="0">
                <a:pos x="531" y="5"/>
              </a:cxn>
              <a:cxn ang="0">
                <a:pos x="567" y="12"/>
              </a:cxn>
              <a:cxn ang="0">
                <a:pos x="556" y="71"/>
              </a:cxn>
              <a:cxn ang="0">
                <a:pos x="538" y="142"/>
              </a:cxn>
              <a:cxn ang="0">
                <a:pos x="620" y="119"/>
              </a:cxn>
              <a:cxn ang="0">
                <a:pos x="685" y="142"/>
              </a:cxn>
              <a:cxn ang="0">
                <a:pos x="738" y="172"/>
              </a:cxn>
              <a:cxn ang="0">
                <a:pos x="774" y="230"/>
              </a:cxn>
              <a:cxn ang="0">
                <a:pos x="1058" y="295"/>
              </a:cxn>
              <a:cxn ang="0">
                <a:pos x="1146" y="342"/>
              </a:cxn>
              <a:cxn ang="0">
                <a:pos x="1193" y="360"/>
              </a:cxn>
              <a:cxn ang="0">
                <a:pos x="1235" y="342"/>
              </a:cxn>
              <a:cxn ang="0">
                <a:pos x="1335" y="372"/>
              </a:cxn>
              <a:cxn ang="0">
                <a:pos x="1347" y="396"/>
              </a:cxn>
              <a:cxn ang="0">
                <a:pos x="1388" y="426"/>
              </a:cxn>
              <a:cxn ang="0">
                <a:pos x="1447" y="484"/>
              </a:cxn>
              <a:cxn ang="0">
                <a:pos x="1441" y="591"/>
              </a:cxn>
              <a:cxn ang="0">
                <a:pos x="1494" y="585"/>
              </a:cxn>
              <a:cxn ang="0">
                <a:pos x="1477" y="626"/>
              </a:cxn>
              <a:cxn ang="0">
                <a:pos x="1530" y="697"/>
              </a:cxn>
              <a:cxn ang="0">
                <a:pos x="1464" y="761"/>
              </a:cxn>
              <a:cxn ang="0">
                <a:pos x="1411" y="898"/>
              </a:cxn>
              <a:cxn ang="0">
                <a:pos x="1423" y="928"/>
              </a:cxn>
              <a:cxn ang="0">
                <a:pos x="1512" y="815"/>
              </a:cxn>
              <a:cxn ang="0">
                <a:pos x="1583" y="761"/>
              </a:cxn>
              <a:cxn ang="0">
                <a:pos x="1619" y="720"/>
              </a:cxn>
              <a:cxn ang="0">
                <a:pos x="1624" y="667"/>
              </a:cxn>
              <a:cxn ang="0">
                <a:pos x="1642" y="632"/>
              </a:cxn>
              <a:cxn ang="0">
                <a:pos x="1666" y="596"/>
              </a:cxn>
              <a:cxn ang="0">
                <a:pos x="1690" y="614"/>
              </a:cxn>
              <a:cxn ang="0">
                <a:pos x="1649" y="761"/>
              </a:cxn>
              <a:cxn ang="0">
                <a:pos x="1613" y="827"/>
              </a:cxn>
              <a:cxn ang="0">
                <a:pos x="1578" y="933"/>
              </a:cxn>
              <a:cxn ang="0">
                <a:pos x="1578" y="1057"/>
              </a:cxn>
              <a:cxn ang="0">
                <a:pos x="1530" y="1116"/>
              </a:cxn>
              <a:cxn ang="0">
                <a:pos x="1542" y="1276"/>
              </a:cxn>
              <a:cxn ang="0">
                <a:pos x="1494" y="1394"/>
              </a:cxn>
              <a:cxn ang="0">
                <a:pos x="1560" y="1648"/>
              </a:cxn>
              <a:cxn ang="0">
                <a:pos x="1553" y="1684"/>
              </a:cxn>
              <a:cxn ang="0">
                <a:pos x="1553" y="1748"/>
              </a:cxn>
            </a:cxnLst>
            <a:rect l="0" t="0" r="r" b="b"/>
            <a:pathLst>
              <a:path w="1690" h="1801">
                <a:moveTo>
                  <a:pt x="715" y="1801"/>
                </a:moveTo>
                <a:lnTo>
                  <a:pt x="703" y="1766"/>
                </a:lnTo>
                <a:lnTo>
                  <a:pt x="673" y="1742"/>
                </a:lnTo>
                <a:lnTo>
                  <a:pt x="584" y="1707"/>
                </a:lnTo>
                <a:lnTo>
                  <a:pt x="556" y="1595"/>
                </a:lnTo>
                <a:lnTo>
                  <a:pt x="538" y="1542"/>
                </a:lnTo>
                <a:lnTo>
                  <a:pt x="561" y="1506"/>
                </a:lnTo>
                <a:lnTo>
                  <a:pt x="567" y="1483"/>
                </a:lnTo>
                <a:lnTo>
                  <a:pt x="531" y="1448"/>
                </a:lnTo>
                <a:lnTo>
                  <a:pt x="513" y="1400"/>
                </a:lnTo>
                <a:lnTo>
                  <a:pt x="508" y="1329"/>
                </a:lnTo>
                <a:lnTo>
                  <a:pt x="508" y="1276"/>
                </a:lnTo>
                <a:lnTo>
                  <a:pt x="496" y="1252"/>
                </a:lnTo>
                <a:lnTo>
                  <a:pt x="407" y="1187"/>
                </a:lnTo>
                <a:lnTo>
                  <a:pt x="325" y="1128"/>
                </a:lnTo>
                <a:lnTo>
                  <a:pt x="295" y="1070"/>
                </a:lnTo>
                <a:lnTo>
                  <a:pt x="206" y="1027"/>
                </a:lnTo>
                <a:lnTo>
                  <a:pt x="189" y="1016"/>
                </a:lnTo>
                <a:lnTo>
                  <a:pt x="183" y="999"/>
                </a:lnTo>
                <a:lnTo>
                  <a:pt x="171" y="986"/>
                </a:lnTo>
                <a:lnTo>
                  <a:pt x="100" y="974"/>
                </a:lnTo>
                <a:lnTo>
                  <a:pt x="89" y="956"/>
                </a:lnTo>
                <a:lnTo>
                  <a:pt x="59" y="933"/>
                </a:lnTo>
                <a:lnTo>
                  <a:pt x="41" y="910"/>
                </a:lnTo>
                <a:lnTo>
                  <a:pt x="41" y="804"/>
                </a:lnTo>
                <a:lnTo>
                  <a:pt x="53" y="733"/>
                </a:lnTo>
                <a:lnTo>
                  <a:pt x="47" y="697"/>
                </a:lnTo>
                <a:lnTo>
                  <a:pt x="71" y="649"/>
                </a:lnTo>
                <a:lnTo>
                  <a:pt x="41" y="603"/>
                </a:lnTo>
                <a:lnTo>
                  <a:pt x="0" y="579"/>
                </a:lnTo>
                <a:lnTo>
                  <a:pt x="18" y="514"/>
                </a:lnTo>
                <a:lnTo>
                  <a:pt x="29" y="508"/>
                </a:lnTo>
                <a:lnTo>
                  <a:pt x="36" y="472"/>
                </a:lnTo>
                <a:lnTo>
                  <a:pt x="118" y="401"/>
                </a:lnTo>
                <a:lnTo>
                  <a:pt x="142" y="390"/>
                </a:lnTo>
                <a:lnTo>
                  <a:pt x="165" y="366"/>
                </a:lnTo>
                <a:lnTo>
                  <a:pt x="160" y="147"/>
                </a:lnTo>
                <a:lnTo>
                  <a:pt x="178" y="130"/>
                </a:lnTo>
                <a:lnTo>
                  <a:pt x="195" y="101"/>
                </a:lnTo>
                <a:lnTo>
                  <a:pt x="224" y="119"/>
                </a:lnTo>
                <a:lnTo>
                  <a:pt x="266" y="124"/>
                </a:lnTo>
                <a:lnTo>
                  <a:pt x="313" y="119"/>
                </a:lnTo>
                <a:lnTo>
                  <a:pt x="389" y="76"/>
                </a:lnTo>
                <a:lnTo>
                  <a:pt x="531" y="5"/>
                </a:lnTo>
                <a:lnTo>
                  <a:pt x="556" y="0"/>
                </a:lnTo>
                <a:lnTo>
                  <a:pt x="567" y="12"/>
                </a:lnTo>
                <a:lnTo>
                  <a:pt x="567" y="48"/>
                </a:lnTo>
                <a:lnTo>
                  <a:pt x="556" y="71"/>
                </a:lnTo>
                <a:lnTo>
                  <a:pt x="549" y="89"/>
                </a:lnTo>
                <a:lnTo>
                  <a:pt x="538" y="142"/>
                </a:lnTo>
                <a:lnTo>
                  <a:pt x="591" y="119"/>
                </a:lnTo>
                <a:lnTo>
                  <a:pt x="620" y="119"/>
                </a:lnTo>
                <a:lnTo>
                  <a:pt x="650" y="147"/>
                </a:lnTo>
                <a:lnTo>
                  <a:pt x="685" y="142"/>
                </a:lnTo>
                <a:lnTo>
                  <a:pt x="703" y="165"/>
                </a:lnTo>
                <a:lnTo>
                  <a:pt x="738" y="172"/>
                </a:lnTo>
                <a:lnTo>
                  <a:pt x="762" y="188"/>
                </a:lnTo>
                <a:lnTo>
                  <a:pt x="774" y="230"/>
                </a:lnTo>
                <a:lnTo>
                  <a:pt x="792" y="242"/>
                </a:lnTo>
                <a:lnTo>
                  <a:pt x="1058" y="295"/>
                </a:lnTo>
                <a:lnTo>
                  <a:pt x="1093" y="295"/>
                </a:lnTo>
                <a:lnTo>
                  <a:pt x="1146" y="342"/>
                </a:lnTo>
                <a:lnTo>
                  <a:pt x="1187" y="342"/>
                </a:lnTo>
                <a:lnTo>
                  <a:pt x="1193" y="360"/>
                </a:lnTo>
                <a:lnTo>
                  <a:pt x="1211" y="348"/>
                </a:lnTo>
                <a:lnTo>
                  <a:pt x="1235" y="342"/>
                </a:lnTo>
                <a:lnTo>
                  <a:pt x="1294" y="355"/>
                </a:lnTo>
                <a:lnTo>
                  <a:pt x="1335" y="372"/>
                </a:lnTo>
                <a:lnTo>
                  <a:pt x="1353" y="383"/>
                </a:lnTo>
                <a:lnTo>
                  <a:pt x="1347" y="396"/>
                </a:lnTo>
                <a:lnTo>
                  <a:pt x="1347" y="413"/>
                </a:lnTo>
                <a:lnTo>
                  <a:pt x="1388" y="426"/>
                </a:lnTo>
                <a:lnTo>
                  <a:pt x="1441" y="449"/>
                </a:lnTo>
                <a:lnTo>
                  <a:pt x="1447" y="484"/>
                </a:lnTo>
                <a:lnTo>
                  <a:pt x="1429" y="585"/>
                </a:lnTo>
                <a:lnTo>
                  <a:pt x="1441" y="591"/>
                </a:lnTo>
                <a:lnTo>
                  <a:pt x="1489" y="579"/>
                </a:lnTo>
                <a:lnTo>
                  <a:pt x="1494" y="585"/>
                </a:lnTo>
                <a:lnTo>
                  <a:pt x="1494" y="608"/>
                </a:lnTo>
                <a:lnTo>
                  <a:pt x="1477" y="626"/>
                </a:lnTo>
                <a:lnTo>
                  <a:pt x="1489" y="667"/>
                </a:lnTo>
                <a:lnTo>
                  <a:pt x="1530" y="697"/>
                </a:lnTo>
                <a:lnTo>
                  <a:pt x="1524" y="703"/>
                </a:lnTo>
                <a:lnTo>
                  <a:pt x="1464" y="761"/>
                </a:lnTo>
                <a:lnTo>
                  <a:pt x="1429" y="845"/>
                </a:lnTo>
                <a:lnTo>
                  <a:pt x="1411" y="898"/>
                </a:lnTo>
                <a:lnTo>
                  <a:pt x="1406" y="915"/>
                </a:lnTo>
                <a:lnTo>
                  <a:pt x="1423" y="928"/>
                </a:lnTo>
                <a:lnTo>
                  <a:pt x="1464" y="903"/>
                </a:lnTo>
                <a:lnTo>
                  <a:pt x="1512" y="815"/>
                </a:lnTo>
                <a:lnTo>
                  <a:pt x="1560" y="774"/>
                </a:lnTo>
                <a:lnTo>
                  <a:pt x="1583" y="761"/>
                </a:lnTo>
                <a:lnTo>
                  <a:pt x="1595" y="744"/>
                </a:lnTo>
                <a:lnTo>
                  <a:pt x="1619" y="720"/>
                </a:lnTo>
                <a:lnTo>
                  <a:pt x="1624" y="697"/>
                </a:lnTo>
                <a:lnTo>
                  <a:pt x="1624" y="667"/>
                </a:lnTo>
                <a:lnTo>
                  <a:pt x="1631" y="644"/>
                </a:lnTo>
                <a:lnTo>
                  <a:pt x="1642" y="632"/>
                </a:lnTo>
                <a:lnTo>
                  <a:pt x="1654" y="608"/>
                </a:lnTo>
                <a:lnTo>
                  <a:pt x="1666" y="596"/>
                </a:lnTo>
                <a:lnTo>
                  <a:pt x="1684" y="596"/>
                </a:lnTo>
                <a:lnTo>
                  <a:pt x="1690" y="614"/>
                </a:lnTo>
                <a:lnTo>
                  <a:pt x="1690" y="662"/>
                </a:lnTo>
                <a:lnTo>
                  <a:pt x="1649" y="761"/>
                </a:lnTo>
                <a:lnTo>
                  <a:pt x="1624" y="791"/>
                </a:lnTo>
                <a:lnTo>
                  <a:pt x="1613" y="827"/>
                </a:lnTo>
                <a:lnTo>
                  <a:pt x="1619" y="845"/>
                </a:lnTo>
                <a:lnTo>
                  <a:pt x="1578" y="933"/>
                </a:lnTo>
                <a:lnTo>
                  <a:pt x="1578" y="1004"/>
                </a:lnTo>
                <a:lnTo>
                  <a:pt x="1578" y="1057"/>
                </a:lnTo>
                <a:lnTo>
                  <a:pt x="1535" y="1098"/>
                </a:lnTo>
                <a:lnTo>
                  <a:pt x="1530" y="1116"/>
                </a:lnTo>
                <a:lnTo>
                  <a:pt x="1542" y="1176"/>
                </a:lnTo>
                <a:lnTo>
                  <a:pt x="1542" y="1276"/>
                </a:lnTo>
                <a:lnTo>
                  <a:pt x="1530" y="1293"/>
                </a:lnTo>
                <a:lnTo>
                  <a:pt x="1494" y="1394"/>
                </a:lnTo>
                <a:lnTo>
                  <a:pt x="1518" y="1547"/>
                </a:lnTo>
                <a:lnTo>
                  <a:pt x="1560" y="1648"/>
                </a:lnTo>
                <a:lnTo>
                  <a:pt x="1548" y="1666"/>
                </a:lnTo>
                <a:lnTo>
                  <a:pt x="1553" y="1684"/>
                </a:lnTo>
                <a:lnTo>
                  <a:pt x="1548" y="1701"/>
                </a:lnTo>
                <a:lnTo>
                  <a:pt x="1553" y="1748"/>
                </a:lnTo>
                <a:lnTo>
                  <a:pt x="715" y="180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6576008" y="3332975"/>
            <a:ext cx="510349" cy="872562"/>
          </a:xfrm>
          <a:custGeom>
            <a:avLst/>
            <a:gdLst/>
            <a:ahLst/>
            <a:cxnLst>
              <a:cxn ang="0">
                <a:pos x="213" y="53"/>
              </a:cxn>
              <a:cxn ang="0">
                <a:pos x="290" y="118"/>
              </a:cxn>
              <a:cxn ang="0">
                <a:pos x="348" y="189"/>
              </a:cxn>
              <a:cxn ang="0">
                <a:pos x="372" y="296"/>
              </a:cxn>
              <a:cxn ang="0">
                <a:pos x="331" y="355"/>
              </a:cxn>
              <a:cxn ang="0">
                <a:pos x="277" y="450"/>
              </a:cxn>
              <a:cxn ang="0">
                <a:pos x="213" y="485"/>
              </a:cxn>
              <a:cxn ang="0">
                <a:pos x="118" y="503"/>
              </a:cxn>
              <a:cxn ang="0">
                <a:pos x="107" y="580"/>
              </a:cxn>
              <a:cxn ang="0">
                <a:pos x="153" y="644"/>
              </a:cxn>
              <a:cxn ang="0">
                <a:pos x="95" y="804"/>
              </a:cxn>
              <a:cxn ang="0">
                <a:pos x="36" y="863"/>
              </a:cxn>
              <a:cxn ang="0">
                <a:pos x="18" y="928"/>
              </a:cxn>
              <a:cxn ang="0">
                <a:pos x="0" y="988"/>
              </a:cxn>
              <a:cxn ang="0">
                <a:pos x="29" y="1135"/>
              </a:cxn>
              <a:cxn ang="0">
                <a:pos x="130" y="1270"/>
              </a:cxn>
              <a:cxn ang="0">
                <a:pos x="242" y="1365"/>
              </a:cxn>
              <a:cxn ang="0">
                <a:pos x="313" y="1531"/>
              </a:cxn>
              <a:cxn ang="0">
                <a:pos x="366" y="1483"/>
              </a:cxn>
              <a:cxn ang="0">
                <a:pos x="455" y="1548"/>
              </a:cxn>
              <a:cxn ang="0">
                <a:pos x="449" y="1655"/>
              </a:cxn>
              <a:cxn ang="0">
                <a:pos x="378" y="1749"/>
              </a:cxn>
              <a:cxn ang="0">
                <a:pos x="449" y="1850"/>
              </a:cxn>
              <a:cxn ang="0">
                <a:pos x="584" y="1921"/>
              </a:cxn>
              <a:cxn ang="0">
                <a:pos x="691" y="2068"/>
              </a:cxn>
              <a:cxn ang="0">
                <a:pos x="721" y="2121"/>
              </a:cxn>
              <a:cxn ang="0">
                <a:pos x="691" y="2162"/>
              </a:cxn>
              <a:cxn ang="0">
                <a:pos x="774" y="2269"/>
              </a:cxn>
              <a:cxn ang="0">
                <a:pos x="797" y="2246"/>
              </a:cxn>
              <a:cxn ang="0">
                <a:pos x="822" y="2186"/>
              </a:cxn>
              <a:cxn ang="0">
                <a:pos x="916" y="2175"/>
              </a:cxn>
              <a:cxn ang="0">
                <a:pos x="992" y="2228"/>
              </a:cxn>
              <a:cxn ang="0">
                <a:pos x="1022" y="2127"/>
              </a:cxn>
              <a:cxn ang="0">
                <a:pos x="1046" y="2068"/>
              </a:cxn>
              <a:cxn ang="0">
                <a:pos x="1147" y="2027"/>
              </a:cxn>
              <a:cxn ang="0">
                <a:pos x="1117" y="1974"/>
              </a:cxn>
              <a:cxn ang="0">
                <a:pos x="1134" y="1932"/>
              </a:cxn>
              <a:cxn ang="0">
                <a:pos x="1140" y="1909"/>
              </a:cxn>
              <a:cxn ang="0">
                <a:pos x="1134" y="1873"/>
              </a:cxn>
              <a:cxn ang="0">
                <a:pos x="1152" y="1743"/>
              </a:cxn>
              <a:cxn ang="0">
                <a:pos x="1235" y="1630"/>
              </a:cxn>
              <a:cxn ang="0">
                <a:pos x="1276" y="1525"/>
              </a:cxn>
              <a:cxn ang="0">
                <a:pos x="1229" y="1365"/>
              </a:cxn>
              <a:cxn ang="0">
                <a:pos x="1235" y="1282"/>
              </a:cxn>
              <a:cxn ang="0">
                <a:pos x="1164" y="301"/>
              </a:cxn>
              <a:cxn ang="0">
                <a:pos x="1140" y="273"/>
              </a:cxn>
              <a:cxn ang="0">
                <a:pos x="1104" y="154"/>
              </a:cxn>
              <a:cxn ang="0">
                <a:pos x="1051" y="71"/>
              </a:cxn>
            </a:cxnLst>
            <a:rect l="0" t="0" r="r" b="b"/>
            <a:pathLst>
              <a:path w="1276" h="2269">
                <a:moveTo>
                  <a:pt x="1051" y="0"/>
                </a:moveTo>
                <a:lnTo>
                  <a:pt x="213" y="53"/>
                </a:lnTo>
                <a:lnTo>
                  <a:pt x="224" y="77"/>
                </a:lnTo>
                <a:lnTo>
                  <a:pt x="290" y="118"/>
                </a:lnTo>
                <a:lnTo>
                  <a:pt x="295" y="154"/>
                </a:lnTo>
                <a:lnTo>
                  <a:pt x="348" y="189"/>
                </a:lnTo>
                <a:lnTo>
                  <a:pt x="372" y="260"/>
                </a:lnTo>
                <a:lnTo>
                  <a:pt x="372" y="296"/>
                </a:lnTo>
                <a:lnTo>
                  <a:pt x="348" y="337"/>
                </a:lnTo>
                <a:lnTo>
                  <a:pt x="331" y="355"/>
                </a:lnTo>
                <a:lnTo>
                  <a:pt x="331" y="390"/>
                </a:lnTo>
                <a:lnTo>
                  <a:pt x="277" y="450"/>
                </a:lnTo>
                <a:lnTo>
                  <a:pt x="224" y="468"/>
                </a:lnTo>
                <a:lnTo>
                  <a:pt x="213" y="485"/>
                </a:lnTo>
                <a:lnTo>
                  <a:pt x="148" y="485"/>
                </a:lnTo>
                <a:lnTo>
                  <a:pt x="118" y="503"/>
                </a:lnTo>
                <a:lnTo>
                  <a:pt x="100" y="544"/>
                </a:lnTo>
                <a:lnTo>
                  <a:pt x="107" y="580"/>
                </a:lnTo>
                <a:lnTo>
                  <a:pt x="142" y="615"/>
                </a:lnTo>
                <a:lnTo>
                  <a:pt x="153" y="644"/>
                </a:lnTo>
                <a:lnTo>
                  <a:pt x="142" y="704"/>
                </a:lnTo>
                <a:lnTo>
                  <a:pt x="95" y="804"/>
                </a:lnTo>
                <a:lnTo>
                  <a:pt x="47" y="833"/>
                </a:lnTo>
                <a:lnTo>
                  <a:pt x="36" y="863"/>
                </a:lnTo>
                <a:lnTo>
                  <a:pt x="36" y="899"/>
                </a:lnTo>
                <a:lnTo>
                  <a:pt x="18" y="928"/>
                </a:lnTo>
                <a:lnTo>
                  <a:pt x="18" y="952"/>
                </a:lnTo>
                <a:lnTo>
                  <a:pt x="0" y="988"/>
                </a:lnTo>
                <a:lnTo>
                  <a:pt x="6" y="1064"/>
                </a:lnTo>
                <a:lnTo>
                  <a:pt x="29" y="1135"/>
                </a:lnTo>
                <a:lnTo>
                  <a:pt x="36" y="1164"/>
                </a:lnTo>
                <a:lnTo>
                  <a:pt x="130" y="1270"/>
                </a:lnTo>
                <a:lnTo>
                  <a:pt x="219" y="1341"/>
                </a:lnTo>
                <a:lnTo>
                  <a:pt x="242" y="1365"/>
                </a:lnTo>
                <a:lnTo>
                  <a:pt x="295" y="1513"/>
                </a:lnTo>
                <a:lnTo>
                  <a:pt x="313" y="1531"/>
                </a:lnTo>
                <a:lnTo>
                  <a:pt x="343" y="1501"/>
                </a:lnTo>
                <a:lnTo>
                  <a:pt x="366" y="1483"/>
                </a:lnTo>
                <a:lnTo>
                  <a:pt x="443" y="1525"/>
                </a:lnTo>
                <a:lnTo>
                  <a:pt x="455" y="1548"/>
                </a:lnTo>
                <a:lnTo>
                  <a:pt x="437" y="1602"/>
                </a:lnTo>
                <a:lnTo>
                  <a:pt x="449" y="1655"/>
                </a:lnTo>
                <a:lnTo>
                  <a:pt x="389" y="1726"/>
                </a:lnTo>
                <a:lnTo>
                  <a:pt x="378" y="1749"/>
                </a:lnTo>
                <a:lnTo>
                  <a:pt x="402" y="1797"/>
                </a:lnTo>
                <a:lnTo>
                  <a:pt x="449" y="1850"/>
                </a:lnTo>
                <a:lnTo>
                  <a:pt x="538" y="1903"/>
                </a:lnTo>
                <a:lnTo>
                  <a:pt x="584" y="1921"/>
                </a:lnTo>
                <a:lnTo>
                  <a:pt x="673" y="1997"/>
                </a:lnTo>
                <a:lnTo>
                  <a:pt x="691" y="2068"/>
                </a:lnTo>
                <a:lnTo>
                  <a:pt x="721" y="2104"/>
                </a:lnTo>
                <a:lnTo>
                  <a:pt x="721" y="2121"/>
                </a:lnTo>
                <a:lnTo>
                  <a:pt x="698" y="2145"/>
                </a:lnTo>
                <a:lnTo>
                  <a:pt x="691" y="2162"/>
                </a:lnTo>
                <a:lnTo>
                  <a:pt x="762" y="2269"/>
                </a:lnTo>
                <a:lnTo>
                  <a:pt x="774" y="2269"/>
                </a:lnTo>
                <a:lnTo>
                  <a:pt x="774" y="2246"/>
                </a:lnTo>
                <a:lnTo>
                  <a:pt x="797" y="2246"/>
                </a:lnTo>
                <a:lnTo>
                  <a:pt x="804" y="2257"/>
                </a:lnTo>
                <a:lnTo>
                  <a:pt x="822" y="2186"/>
                </a:lnTo>
                <a:lnTo>
                  <a:pt x="863" y="2168"/>
                </a:lnTo>
                <a:lnTo>
                  <a:pt x="916" y="2175"/>
                </a:lnTo>
                <a:lnTo>
                  <a:pt x="957" y="2198"/>
                </a:lnTo>
                <a:lnTo>
                  <a:pt x="992" y="2228"/>
                </a:lnTo>
                <a:lnTo>
                  <a:pt x="1040" y="2203"/>
                </a:lnTo>
                <a:lnTo>
                  <a:pt x="1022" y="2127"/>
                </a:lnTo>
                <a:lnTo>
                  <a:pt x="1016" y="2079"/>
                </a:lnTo>
                <a:lnTo>
                  <a:pt x="1046" y="2068"/>
                </a:lnTo>
                <a:lnTo>
                  <a:pt x="1140" y="2038"/>
                </a:lnTo>
                <a:lnTo>
                  <a:pt x="1147" y="2027"/>
                </a:lnTo>
                <a:lnTo>
                  <a:pt x="1117" y="1992"/>
                </a:lnTo>
                <a:lnTo>
                  <a:pt x="1117" y="1974"/>
                </a:lnTo>
                <a:lnTo>
                  <a:pt x="1122" y="1967"/>
                </a:lnTo>
                <a:lnTo>
                  <a:pt x="1134" y="1932"/>
                </a:lnTo>
                <a:lnTo>
                  <a:pt x="1147" y="1914"/>
                </a:lnTo>
                <a:lnTo>
                  <a:pt x="1140" y="1909"/>
                </a:lnTo>
                <a:lnTo>
                  <a:pt x="1134" y="1896"/>
                </a:lnTo>
                <a:lnTo>
                  <a:pt x="1134" y="1873"/>
                </a:lnTo>
                <a:lnTo>
                  <a:pt x="1152" y="1802"/>
                </a:lnTo>
                <a:lnTo>
                  <a:pt x="1152" y="1743"/>
                </a:lnTo>
                <a:lnTo>
                  <a:pt x="1205" y="1696"/>
                </a:lnTo>
                <a:lnTo>
                  <a:pt x="1235" y="1630"/>
                </a:lnTo>
                <a:lnTo>
                  <a:pt x="1235" y="1607"/>
                </a:lnTo>
                <a:lnTo>
                  <a:pt x="1276" y="1525"/>
                </a:lnTo>
                <a:lnTo>
                  <a:pt x="1264" y="1442"/>
                </a:lnTo>
                <a:lnTo>
                  <a:pt x="1229" y="1365"/>
                </a:lnTo>
                <a:lnTo>
                  <a:pt x="1241" y="1318"/>
                </a:lnTo>
                <a:lnTo>
                  <a:pt x="1235" y="1282"/>
                </a:lnTo>
                <a:lnTo>
                  <a:pt x="1246" y="1265"/>
                </a:lnTo>
                <a:lnTo>
                  <a:pt x="1164" y="301"/>
                </a:lnTo>
                <a:lnTo>
                  <a:pt x="1152" y="296"/>
                </a:lnTo>
                <a:lnTo>
                  <a:pt x="1140" y="273"/>
                </a:lnTo>
                <a:lnTo>
                  <a:pt x="1122" y="184"/>
                </a:lnTo>
                <a:lnTo>
                  <a:pt x="1104" y="154"/>
                </a:lnTo>
                <a:lnTo>
                  <a:pt x="1081" y="131"/>
                </a:lnTo>
                <a:lnTo>
                  <a:pt x="1051" y="71"/>
                </a:lnTo>
                <a:lnTo>
                  <a:pt x="1051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b="1" dirty="0">
                <a:latin typeface="Calibri" pitchFamily="34" charset="0"/>
                <a:cs typeface="Arial" pitchFamily="34" charset="0"/>
              </a:rPr>
              <a:t>-1%</a:t>
            </a:r>
          </a:p>
        </p:txBody>
      </p:sp>
      <p:grpSp>
        <p:nvGrpSpPr>
          <p:cNvPr id="4" name="Group 129"/>
          <p:cNvGrpSpPr/>
          <p:nvPr/>
        </p:nvGrpSpPr>
        <p:grpSpPr>
          <a:xfrm>
            <a:off x="6650634" y="2557881"/>
            <a:ext cx="966533" cy="881844"/>
            <a:chOff x="5421313" y="2084388"/>
            <a:chExt cx="1274762" cy="12065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505" name="Freeform 49"/>
            <p:cNvSpPr>
              <a:spLocks/>
            </p:cNvSpPr>
            <p:nvPr/>
          </p:nvSpPr>
          <p:spPr bwMode="auto">
            <a:xfrm>
              <a:off x="6038850" y="2387600"/>
              <a:ext cx="657225" cy="903288"/>
            </a:xfrm>
            <a:custGeom>
              <a:avLst/>
              <a:gdLst/>
              <a:ahLst/>
              <a:cxnLst>
                <a:cxn ang="0">
                  <a:pos x="620" y="1638"/>
                </a:cxn>
                <a:cxn ang="0">
                  <a:pos x="1016" y="1602"/>
                </a:cxn>
                <a:cxn ang="0">
                  <a:pos x="1069" y="1489"/>
                </a:cxn>
                <a:cxn ang="0">
                  <a:pos x="1081" y="1402"/>
                </a:cxn>
                <a:cxn ang="0">
                  <a:pos x="1152" y="1306"/>
                </a:cxn>
                <a:cxn ang="0">
                  <a:pos x="1158" y="1247"/>
                </a:cxn>
                <a:cxn ang="0">
                  <a:pos x="1193" y="1194"/>
                </a:cxn>
                <a:cxn ang="0">
                  <a:pos x="1216" y="1224"/>
                </a:cxn>
                <a:cxn ang="0">
                  <a:pos x="1241" y="1194"/>
                </a:cxn>
                <a:cxn ang="0">
                  <a:pos x="1234" y="1118"/>
                </a:cxn>
                <a:cxn ang="0">
                  <a:pos x="1223" y="999"/>
                </a:cxn>
                <a:cxn ang="0">
                  <a:pos x="1122" y="674"/>
                </a:cxn>
                <a:cxn ang="0">
                  <a:pos x="1004" y="669"/>
                </a:cxn>
                <a:cxn ang="0">
                  <a:pos x="856" y="864"/>
                </a:cxn>
                <a:cxn ang="0">
                  <a:pos x="838" y="857"/>
                </a:cxn>
                <a:cxn ang="0">
                  <a:pos x="780" y="828"/>
                </a:cxn>
                <a:cxn ang="0">
                  <a:pos x="780" y="728"/>
                </a:cxn>
                <a:cxn ang="0">
                  <a:pos x="851" y="669"/>
                </a:cxn>
                <a:cxn ang="0">
                  <a:pos x="863" y="621"/>
                </a:cxn>
                <a:cxn ang="0">
                  <a:pos x="892" y="574"/>
                </a:cxn>
                <a:cxn ang="0">
                  <a:pos x="916" y="426"/>
                </a:cxn>
                <a:cxn ang="0">
                  <a:pos x="886" y="350"/>
                </a:cxn>
                <a:cxn ang="0">
                  <a:pos x="845" y="291"/>
                </a:cxn>
                <a:cxn ang="0">
                  <a:pos x="886" y="255"/>
                </a:cxn>
                <a:cxn ang="0">
                  <a:pos x="851" y="167"/>
                </a:cxn>
                <a:cxn ang="0">
                  <a:pos x="714" y="114"/>
                </a:cxn>
                <a:cxn ang="0">
                  <a:pos x="608" y="66"/>
                </a:cxn>
                <a:cxn ang="0">
                  <a:pos x="496" y="36"/>
                </a:cxn>
                <a:cxn ang="0">
                  <a:pos x="432" y="30"/>
                </a:cxn>
                <a:cxn ang="0">
                  <a:pos x="366" y="96"/>
                </a:cxn>
                <a:cxn ang="0">
                  <a:pos x="366" y="160"/>
                </a:cxn>
                <a:cxn ang="0">
                  <a:pos x="389" y="178"/>
                </a:cxn>
                <a:cxn ang="0">
                  <a:pos x="348" y="196"/>
                </a:cxn>
                <a:cxn ang="0">
                  <a:pos x="307" y="243"/>
                </a:cxn>
                <a:cxn ang="0">
                  <a:pos x="295" y="320"/>
                </a:cxn>
                <a:cxn ang="0">
                  <a:pos x="277" y="414"/>
                </a:cxn>
                <a:cxn ang="0">
                  <a:pos x="236" y="396"/>
                </a:cxn>
                <a:cxn ang="0">
                  <a:pos x="236" y="314"/>
                </a:cxn>
                <a:cxn ang="0">
                  <a:pos x="236" y="284"/>
                </a:cxn>
                <a:cxn ang="0">
                  <a:pos x="201" y="320"/>
                </a:cxn>
                <a:cxn ang="0">
                  <a:pos x="183" y="385"/>
                </a:cxn>
                <a:cxn ang="0">
                  <a:pos x="123" y="414"/>
                </a:cxn>
                <a:cxn ang="0">
                  <a:pos x="106" y="467"/>
                </a:cxn>
                <a:cxn ang="0">
                  <a:pos x="70" y="568"/>
                </a:cxn>
                <a:cxn ang="0">
                  <a:pos x="59" y="687"/>
                </a:cxn>
                <a:cxn ang="0">
                  <a:pos x="17" y="769"/>
                </a:cxn>
                <a:cxn ang="0">
                  <a:pos x="47" y="893"/>
                </a:cxn>
                <a:cxn ang="0">
                  <a:pos x="52" y="994"/>
                </a:cxn>
                <a:cxn ang="0">
                  <a:pos x="153" y="1212"/>
                </a:cxn>
                <a:cxn ang="0">
                  <a:pos x="171" y="1313"/>
                </a:cxn>
                <a:cxn ang="0">
                  <a:pos x="159" y="1336"/>
                </a:cxn>
                <a:cxn ang="0">
                  <a:pos x="136" y="1484"/>
                </a:cxn>
                <a:cxn ang="0">
                  <a:pos x="59" y="1661"/>
                </a:cxn>
                <a:cxn ang="0">
                  <a:pos x="0" y="1714"/>
                </a:cxn>
              </a:cxnLst>
              <a:rect l="0" t="0" r="r" b="b"/>
              <a:pathLst>
                <a:path w="1246" h="1714">
                  <a:moveTo>
                    <a:pt x="0" y="1714"/>
                  </a:moveTo>
                  <a:lnTo>
                    <a:pt x="620" y="1638"/>
                  </a:lnTo>
                  <a:lnTo>
                    <a:pt x="626" y="1655"/>
                  </a:lnTo>
                  <a:lnTo>
                    <a:pt x="1016" y="1602"/>
                  </a:lnTo>
                  <a:lnTo>
                    <a:pt x="1021" y="1584"/>
                  </a:lnTo>
                  <a:lnTo>
                    <a:pt x="1069" y="1489"/>
                  </a:lnTo>
                  <a:lnTo>
                    <a:pt x="1087" y="1466"/>
                  </a:lnTo>
                  <a:lnTo>
                    <a:pt x="1081" y="1402"/>
                  </a:lnTo>
                  <a:lnTo>
                    <a:pt x="1104" y="1348"/>
                  </a:lnTo>
                  <a:lnTo>
                    <a:pt x="1152" y="1306"/>
                  </a:lnTo>
                  <a:lnTo>
                    <a:pt x="1152" y="1260"/>
                  </a:lnTo>
                  <a:lnTo>
                    <a:pt x="1158" y="1247"/>
                  </a:lnTo>
                  <a:lnTo>
                    <a:pt x="1163" y="1218"/>
                  </a:lnTo>
                  <a:lnTo>
                    <a:pt x="1193" y="1194"/>
                  </a:lnTo>
                  <a:lnTo>
                    <a:pt x="1205" y="1218"/>
                  </a:lnTo>
                  <a:lnTo>
                    <a:pt x="1216" y="1224"/>
                  </a:lnTo>
                  <a:lnTo>
                    <a:pt x="1234" y="1212"/>
                  </a:lnTo>
                  <a:lnTo>
                    <a:pt x="1241" y="1194"/>
                  </a:lnTo>
                  <a:lnTo>
                    <a:pt x="1246" y="1171"/>
                  </a:lnTo>
                  <a:lnTo>
                    <a:pt x="1234" y="1118"/>
                  </a:lnTo>
                  <a:lnTo>
                    <a:pt x="1246" y="1047"/>
                  </a:lnTo>
                  <a:lnTo>
                    <a:pt x="1223" y="999"/>
                  </a:lnTo>
                  <a:lnTo>
                    <a:pt x="1216" y="905"/>
                  </a:lnTo>
                  <a:lnTo>
                    <a:pt x="1122" y="674"/>
                  </a:lnTo>
                  <a:lnTo>
                    <a:pt x="1033" y="644"/>
                  </a:lnTo>
                  <a:lnTo>
                    <a:pt x="1004" y="669"/>
                  </a:lnTo>
                  <a:lnTo>
                    <a:pt x="963" y="710"/>
                  </a:lnTo>
                  <a:lnTo>
                    <a:pt x="856" y="864"/>
                  </a:lnTo>
                  <a:lnTo>
                    <a:pt x="845" y="864"/>
                  </a:lnTo>
                  <a:lnTo>
                    <a:pt x="838" y="857"/>
                  </a:lnTo>
                  <a:lnTo>
                    <a:pt x="792" y="840"/>
                  </a:lnTo>
                  <a:lnTo>
                    <a:pt x="780" y="828"/>
                  </a:lnTo>
                  <a:lnTo>
                    <a:pt x="767" y="793"/>
                  </a:lnTo>
                  <a:lnTo>
                    <a:pt x="780" y="728"/>
                  </a:lnTo>
                  <a:lnTo>
                    <a:pt x="797" y="704"/>
                  </a:lnTo>
                  <a:lnTo>
                    <a:pt x="851" y="669"/>
                  </a:lnTo>
                  <a:lnTo>
                    <a:pt x="863" y="644"/>
                  </a:lnTo>
                  <a:lnTo>
                    <a:pt x="863" y="621"/>
                  </a:lnTo>
                  <a:lnTo>
                    <a:pt x="874" y="591"/>
                  </a:lnTo>
                  <a:lnTo>
                    <a:pt x="892" y="574"/>
                  </a:lnTo>
                  <a:lnTo>
                    <a:pt x="916" y="527"/>
                  </a:lnTo>
                  <a:lnTo>
                    <a:pt x="916" y="426"/>
                  </a:lnTo>
                  <a:lnTo>
                    <a:pt x="904" y="373"/>
                  </a:lnTo>
                  <a:lnTo>
                    <a:pt x="886" y="350"/>
                  </a:lnTo>
                  <a:lnTo>
                    <a:pt x="856" y="309"/>
                  </a:lnTo>
                  <a:lnTo>
                    <a:pt x="845" y="291"/>
                  </a:lnTo>
                  <a:lnTo>
                    <a:pt x="851" y="267"/>
                  </a:lnTo>
                  <a:lnTo>
                    <a:pt x="886" y="255"/>
                  </a:lnTo>
                  <a:lnTo>
                    <a:pt x="892" y="243"/>
                  </a:lnTo>
                  <a:lnTo>
                    <a:pt x="851" y="167"/>
                  </a:lnTo>
                  <a:lnTo>
                    <a:pt x="815" y="149"/>
                  </a:lnTo>
                  <a:lnTo>
                    <a:pt x="714" y="114"/>
                  </a:lnTo>
                  <a:lnTo>
                    <a:pt x="638" y="96"/>
                  </a:lnTo>
                  <a:lnTo>
                    <a:pt x="608" y="66"/>
                  </a:lnTo>
                  <a:lnTo>
                    <a:pt x="549" y="48"/>
                  </a:lnTo>
                  <a:lnTo>
                    <a:pt x="496" y="36"/>
                  </a:lnTo>
                  <a:lnTo>
                    <a:pt x="449" y="0"/>
                  </a:lnTo>
                  <a:lnTo>
                    <a:pt x="432" y="30"/>
                  </a:lnTo>
                  <a:lnTo>
                    <a:pt x="396" y="43"/>
                  </a:lnTo>
                  <a:lnTo>
                    <a:pt x="366" y="96"/>
                  </a:lnTo>
                  <a:lnTo>
                    <a:pt x="361" y="142"/>
                  </a:lnTo>
                  <a:lnTo>
                    <a:pt x="366" y="160"/>
                  </a:lnTo>
                  <a:lnTo>
                    <a:pt x="384" y="160"/>
                  </a:lnTo>
                  <a:lnTo>
                    <a:pt x="389" y="178"/>
                  </a:lnTo>
                  <a:lnTo>
                    <a:pt x="378" y="184"/>
                  </a:lnTo>
                  <a:lnTo>
                    <a:pt x="348" y="196"/>
                  </a:lnTo>
                  <a:lnTo>
                    <a:pt x="331" y="208"/>
                  </a:lnTo>
                  <a:lnTo>
                    <a:pt x="307" y="243"/>
                  </a:lnTo>
                  <a:lnTo>
                    <a:pt x="290" y="279"/>
                  </a:lnTo>
                  <a:lnTo>
                    <a:pt x="295" y="320"/>
                  </a:lnTo>
                  <a:lnTo>
                    <a:pt x="301" y="367"/>
                  </a:lnTo>
                  <a:lnTo>
                    <a:pt x="277" y="414"/>
                  </a:lnTo>
                  <a:lnTo>
                    <a:pt x="242" y="432"/>
                  </a:lnTo>
                  <a:lnTo>
                    <a:pt x="236" y="396"/>
                  </a:lnTo>
                  <a:lnTo>
                    <a:pt x="248" y="355"/>
                  </a:lnTo>
                  <a:lnTo>
                    <a:pt x="236" y="314"/>
                  </a:lnTo>
                  <a:lnTo>
                    <a:pt x="242" y="291"/>
                  </a:lnTo>
                  <a:lnTo>
                    <a:pt x="236" y="284"/>
                  </a:lnTo>
                  <a:lnTo>
                    <a:pt x="219" y="291"/>
                  </a:lnTo>
                  <a:lnTo>
                    <a:pt x="201" y="320"/>
                  </a:lnTo>
                  <a:lnTo>
                    <a:pt x="194" y="362"/>
                  </a:lnTo>
                  <a:lnTo>
                    <a:pt x="183" y="385"/>
                  </a:lnTo>
                  <a:lnTo>
                    <a:pt x="159" y="385"/>
                  </a:lnTo>
                  <a:lnTo>
                    <a:pt x="123" y="414"/>
                  </a:lnTo>
                  <a:lnTo>
                    <a:pt x="106" y="444"/>
                  </a:lnTo>
                  <a:lnTo>
                    <a:pt x="106" y="467"/>
                  </a:lnTo>
                  <a:lnTo>
                    <a:pt x="70" y="503"/>
                  </a:lnTo>
                  <a:lnTo>
                    <a:pt x="70" y="568"/>
                  </a:lnTo>
                  <a:lnTo>
                    <a:pt x="65" y="639"/>
                  </a:lnTo>
                  <a:lnTo>
                    <a:pt x="59" y="687"/>
                  </a:lnTo>
                  <a:lnTo>
                    <a:pt x="35" y="740"/>
                  </a:lnTo>
                  <a:lnTo>
                    <a:pt x="17" y="769"/>
                  </a:lnTo>
                  <a:lnTo>
                    <a:pt x="17" y="804"/>
                  </a:lnTo>
                  <a:lnTo>
                    <a:pt x="47" y="893"/>
                  </a:lnTo>
                  <a:lnTo>
                    <a:pt x="29" y="946"/>
                  </a:lnTo>
                  <a:lnTo>
                    <a:pt x="52" y="994"/>
                  </a:lnTo>
                  <a:lnTo>
                    <a:pt x="112" y="1111"/>
                  </a:lnTo>
                  <a:lnTo>
                    <a:pt x="153" y="1212"/>
                  </a:lnTo>
                  <a:lnTo>
                    <a:pt x="153" y="1295"/>
                  </a:lnTo>
                  <a:lnTo>
                    <a:pt x="171" y="1313"/>
                  </a:lnTo>
                  <a:lnTo>
                    <a:pt x="171" y="1324"/>
                  </a:lnTo>
                  <a:lnTo>
                    <a:pt x="159" y="1336"/>
                  </a:lnTo>
                  <a:lnTo>
                    <a:pt x="148" y="1425"/>
                  </a:lnTo>
                  <a:lnTo>
                    <a:pt x="136" y="1484"/>
                  </a:lnTo>
                  <a:lnTo>
                    <a:pt x="106" y="1542"/>
                  </a:lnTo>
                  <a:lnTo>
                    <a:pt x="59" y="1661"/>
                  </a:lnTo>
                  <a:lnTo>
                    <a:pt x="17" y="1702"/>
                  </a:lnTo>
                  <a:lnTo>
                    <a:pt x="0" y="17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6%</a:t>
              </a:r>
            </a:p>
          </p:txBody>
        </p:sp>
        <p:sp>
          <p:nvSpPr>
            <p:cNvPr id="19507" name="Freeform 51"/>
            <p:cNvSpPr>
              <a:spLocks/>
            </p:cNvSpPr>
            <p:nvPr/>
          </p:nvSpPr>
          <p:spPr bwMode="auto">
            <a:xfrm>
              <a:off x="5421313" y="2084388"/>
              <a:ext cx="1028700" cy="508000"/>
            </a:xfrm>
            <a:custGeom>
              <a:avLst/>
              <a:gdLst/>
              <a:ahLst/>
              <a:cxnLst>
                <a:cxn ang="0">
                  <a:pos x="83" y="372"/>
                </a:cxn>
                <a:cxn ang="0">
                  <a:pos x="183" y="301"/>
                </a:cxn>
                <a:cxn ang="0">
                  <a:pos x="461" y="130"/>
                </a:cxn>
                <a:cxn ang="0">
                  <a:pos x="609" y="12"/>
                </a:cxn>
                <a:cxn ang="0">
                  <a:pos x="721" y="18"/>
                </a:cxn>
                <a:cxn ang="0">
                  <a:pos x="644" y="89"/>
                </a:cxn>
                <a:cxn ang="0">
                  <a:pos x="538" y="201"/>
                </a:cxn>
                <a:cxn ang="0">
                  <a:pos x="550" y="278"/>
                </a:cxn>
                <a:cxn ang="0">
                  <a:pos x="656" y="225"/>
                </a:cxn>
                <a:cxn ang="0">
                  <a:pos x="921" y="367"/>
                </a:cxn>
                <a:cxn ang="0">
                  <a:pos x="1010" y="385"/>
                </a:cxn>
                <a:cxn ang="0">
                  <a:pos x="1040" y="402"/>
                </a:cxn>
                <a:cxn ang="0">
                  <a:pos x="1152" y="307"/>
                </a:cxn>
                <a:cxn ang="0">
                  <a:pos x="1501" y="195"/>
                </a:cxn>
                <a:cxn ang="0">
                  <a:pos x="1494" y="266"/>
                </a:cxn>
                <a:cxn ang="0">
                  <a:pos x="1560" y="325"/>
                </a:cxn>
                <a:cxn ang="0">
                  <a:pos x="1702" y="314"/>
                </a:cxn>
                <a:cxn ang="0">
                  <a:pos x="1790" y="426"/>
                </a:cxn>
                <a:cxn ang="0">
                  <a:pos x="1938" y="438"/>
                </a:cxn>
                <a:cxn ang="0">
                  <a:pos x="1926" y="496"/>
                </a:cxn>
                <a:cxn ang="0">
                  <a:pos x="1861" y="484"/>
                </a:cxn>
                <a:cxn ang="0">
                  <a:pos x="1778" y="496"/>
                </a:cxn>
                <a:cxn ang="0">
                  <a:pos x="1643" y="496"/>
                </a:cxn>
                <a:cxn ang="0">
                  <a:pos x="1625" y="561"/>
                </a:cxn>
                <a:cxn ang="0">
                  <a:pos x="1459" y="502"/>
                </a:cxn>
                <a:cxn ang="0">
                  <a:pos x="1342" y="550"/>
                </a:cxn>
                <a:cxn ang="0">
                  <a:pos x="1282" y="578"/>
                </a:cxn>
                <a:cxn ang="0">
                  <a:pos x="1187" y="585"/>
                </a:cxn>
                <a:cxn ang="0">
                  <a:pos x="1081" y="720"/>
                </a:cxn>
                <a:cxn ang="0">
                  <a:pos x="1099" y="649"/>
                </a:cxn>
                <a:cxn ang="0">
                  <a:pos x="1028" y="674"/>
                </a:cxn>
                <a:cxn ang="0">
                  <a:pos x="981" y="626"/>
                </a:cxn>
                <a:cxn ang="0">
                  <a:pos x="934" y="745"/>
                </a:cxn>
                <a:cxn ang="0">
                  <a:pos x="850" y="904"/>
                </a:cxn>
                <a:cxn ang="0">
                  <a:pos x="804" y="933"/>
                </a:cxn>
                <a:cxn ang="0">
                  <a:pos x="809" y="851"/>
                </a:cxn>
                <a:cxn ang="0">
                  <a:pos x="744" y="851"/>
                </a:cxn>
                <a:cxn ang="0">
                  <a:pos x="703" y="692"/>
                </a:cxn>
                <a:cxn ang="0">
                  <a:pos x="668" y="649"/>
                </a:cxn>
                <a:cxn ang="0">
                  <a:pos x="550" y="608"/>
                </a:cxn>
                <a:cxn ang="0">
                  <a:pos x="502" y="608"/>
                </a:cxn>
                <a:cxn ang="0">
                  <a:pos x="373" y="561"/>
                </a:cxn>
                <a:cxn ang="0">
                  <a:pos x="77" y="454"/>
                </a:cxn>
                <a:cxn ang="0">
                  <a:pos x="0" y="408"/>
                </a:cxn>
              </a:cxnLst>
              <a:rect l="0" t="0" r="r" b="b"/>
              <a:pathLst>
                <a:path w="1956" h="963">
                  <a:moveTo>
                    <a:pt x="0" y="408"/>
                  </a:moveTo>
                  <a:lnTo>
                    <a:pt x="59" y="390"/>
                  </a:lnTo>
                  <a:lnTo>
                    <a:pt x="83" y="372"/>
                  </a:lnTo>
                  <a:lnTo>
                    <a:pt x="148" y="337"/>
                  </a:lnTo>
                  <a:lnTo>
                    <a:pt x="160" y="307"/>
                  </a:lnTo>
                  <a:lnTo>
                    <a:pt x="183" y="301"/>
                  </a:lnTo>
                  <a:lnTo>
                    <a:pt x="295" y="266"/>
                  </a:lnTo>
                  <a:lnTo>
                    <a:pt x="366" y="225"/>
                  </a:lnTo>
                  <a:lnTo>
                    <a:pt x="461" y="130"/>
                  </a:lnTo>
                  <a:lnTo>
                    <a:pt x="485" y="124"/>
                  </a:lnTo>
                  <a:lnTo>
                    <a:pt x="561" y="41"/>
                  </a:lnTo>
                  <a:lnTo>
                    <a:pt x="609" y="12"/>
                  </a:lnTo>
                  <a:lnTo>
                    <a:pt x="697" y="0"/>
                  </a:lnTo>
                  <a:lnTo>
                    <a:pt x="715" y="5"/>
                  </a:lnTo>
                  <a:lnTo>
                    <a:pt x="721" y="18"/>
                  </a:lnTo>
                  <a:lnTo>
                    <a:pt x="674" y="48"/>
                  </a:lnTo>
                  <a:lnTo>
                    <a:pt x="662" y="53"/>
                  </a:lnTo>
                  <a:lnTo>
                    <a:pt x="644" y="89"/>
                  </a:lnTo>
                  <a:lnTo>
                    <a:pt x="586" y="154"/>
                  </a:lnTo>
                  <a:lnTo>
                    <a:pt x="556" y="183"/>
                  </a:lnTo>
                  <a:lnTo>
                    <a:pt x="538" y="201"/>
                  </a:lnTo>
                  <a:lnTo>
                    <a:pt x="526" y="260"/>
                  </a:lnTo>
                  <a:lnTo>
                    <a:pt x="538" y="301"/>
                  </a:lnTo>
                  <a:lnTo>
                    <a:pt x="550" y="278"/>
                  </a:lnTo>
                  <a:lnTo>
                    <a:pt x="597" y="236"/>
                  </a:lnTo>
                  <a:lnTo>
                    <a:pt x="632" y="236"/>
                  </a:lnTo>
                  <a:lnTo>
                    <a:pt x="656" y="225"/>
                  </a:lnTo>
                  <a:lnTo>
                    <a:pt x="768" y="278"/>
                  </a:lnTo>
                  <a:lnTo>
                    <a:pt x="857" y="378"/>
                  </a:lnTo>
                  <a:lnTo>
                    <a:pt x="921" y="367"/>
                  </a:lnTo>
                  <a:lnTo>
                    <a:pt x="964" y="367"/>
                  </a:lnTo>
                  <a:lnTo>
                    <a:pt x="987" y="385"/>
                  </a:lnTo>
                  <a:lnTo>
                    <a:pt x="1010" y="385"/>
                  </a:lnTo>
                  <a:lnTo>
                    <a:pt x="1017" y="378"/>
                  </a:lnTo>
                  <a:lnTo>
                    <a:pt x="1040" y="390"/>
                  </a:lnTo>
                  <a:lnTo>
                    <a:pt x="1040" y="402"/>
                  </a:lnTo>
                  <a:lnTo>
                    <a:pt x="1058" y="390"/>
                  </a:lnTo>
                  <a:lnTo>
                    <a:pt x="1075" y="367"/>
                  </a:lnTo>
                  <a:lnTo>
                    <a:pt x="1152" y="307"/>
                  </a:lnTo>
                  <a:lnTo>
                    <a:pt x="1406" y="243"/>
                  </a:lnTo>
                  <a:lnTo>
                    <a:pt x="1471" y="207"/>
                  </a:lnTo>
                  <a:lnTo>
                    <a:pt x="1501" y="195"/>
                  </a:lnTo>
                  <a:lnTo>
                    <a:pt x="1512" y="213"/>
                  </a:lnTo>
                  <a:lnTo>
                    <a:pt x="1494" y="248"/>
                  </a:lnTo>
                  <a:lnTo>
                    <a:pt x="1494" y="266"/>
                  </a:lnTo>
                  <a:lnTo>
                    <a:pt x="1524" y="325"/>
                  </a:lnTo>
                  <a:lnTo>
                    <a:pt x="1542" y="337"/>
                  </a:lnTo>
                  <a:lnTo>
                    <a:pt x="1560" y="325"/>
                  </a:lnTo>
                  <a:lnTo>
                    <a:pt x="1601" y="331"/>
                  </a:lnTo>
                  <a:lnTo>
                    <a:pt x="1619" y="319"/>
                  </a:lnTo>
                  <a:lnTo>
                    <a:pt x="1702" y="314"/>
                  </a:lnTo>
                  <a:lnTo>
                    <a:pt x="1737" y="337"/>
                  </a:lnTo>
                  <a:lnTo>
                    <a:pt x="1766" y="396"/>
                  </a:lnTo>
                  <a:lnTo>
                    <a:pt x="1790" y="426"/>
                  </a:lnTo>
                  <a:lnTo>
                    <a:pt x="1855" y="449"/>
                  </a:lnTo>
                  <a:lnTo>
                    <a:pt x="1920" y="438"/>
                  </a:lnTo>
                  <a:lnTo>
                    <a:pt x="1938" y="438"/>
                  </a:lnTo>
                  <a:lnTo>
                    <a:pt x="1956" y="449"/>
                  </a:lnTo>
                  <a:lnTo>
                    <a:pt x="1956" y="472"/>
                  </a:lnTo>
                  <a:lnTo>
                    <a:pt x="1926" y="496"/>
                  </a:lnTo>
                  <a:lnTo>
                    <a:pt x="1885" y="502"/>
                  </a:lnTo>
                  <a:lnTo>
                    <a:pt x="1867" y="496"/>
                  </a:lnTo>
                  <a:lnTo>
                    <a:pt x="1861" y="484"/>
                  </a:lnTo>
                  <a:lnTo>
                    <a:pt x="1849" y="484"/>
                  </a:lnTo>
                  <a:lnTo>
                    <a:pt x="1808" y="508"/>
                  </a:lnTo>
                  <a:lnTo>
                    <a:pt x="1778" y="496"/>
                  </a:lnTo>
                  <a:lnTo>
                    <a:pt x="1755" y="496"/>
                  </a:lnTo>
                  <a:lnTo>
                    <a:pt x="1684" y="508"/>
                  </a:lnTo>
                  <a:lnTo>
                    <a:pt x="1643" y="496"/>
                  </a:lnTo>
                  <a:lnTo>
                    <a:pt x="1625" y="508"/>
                  </a:lnTo>
                  <a:lnTo>
                    <a:pt x="1636" y="550"/>
                  </a:lnTo>
                  <a:lnTo>
                    <a:pt x="1625" y="561"/>
                  </a:lnTo>
                  <a:lnTo>
                    <a:pt x="1608" y="555"/>
                  </a:lnTo>
                  <a:lnTo>
                    <a:pt x="1565" y="520"/>
                  </a:lnTo>
                  <a:lnTo>
                    <a:pt x="1459" y="502"/>
                  </a:lnTo>
                  <a:lnTo>
                    <a:pt x="1436" y="508"/>
                  </a:lnTo>
                  <a:lnTo>
                    <a:pt x="1412" y="496"/>
                  </a:lnTo>
                  <a:lnTo>
                    <a:pt x="1342" y="550"/>
                  </a:lnTo>
                  <a:lnTo>
                    <a:pt x="1324" y="550"/>
                  </a:lnTo>
                  <a:lnTo>
                    <a:pt x="1294" y="567"/>
                  </a:lnTo>
                  <a:lnTo>
                    <a:pt x="1282" y="578"/>
                  </a:lnTo>
                  <a:lnTo>
                    <a:pt x="1271" y="585"/>
                  </a:lnTo>
                  <a:lnTo>
                    <a:pt x="1228" y="578"/>
                  </a:lnTo>
                  <a:lnTo>
                    <a:pt x="1187" y="585"/>
                  </a:lnTo>
                  <a:lnTo>
                    <a:pt x="1182" y="621"/>
                  </a:lnTo>
                  <a:lnTo>
                    <a:pt x="1170" y="638"/>
                  </a:lnTo>
                  <a:lnTo>
                    <a:pt x="1081" y="720"/>
                  </a:lnTo>
                  <a:lnTo>
                    <a:pt x="1070" y="715"/>
                  </a:lnTo>
                  <a:lnTo>
                    <a:pt x="1063" y="703"/>
                  </a:lnTo>
                  <a:lnTo>
                    <a:pt x="1099" y="649"/>
                  </a:lnTo>
                  <a:lnTo>
                    <a:pt x="1093" y="626"/>
                  </a:lnTo>
                  <a:lnTo>
                    <a:pt x="1046" y="626"/>
                  </a:lnTo>
                  <a:lnTo>
                    <a:pt x="1028" y="674"/>
                  </a:lnTo>
                  <a:lnTo>
                    <a:pt x="1010" y="697"/>
                  </a:lnTo>
                  <a:lnTo>
                    <a:pt x="992" y="667"/>
                  </a:lnTo>
                  <a:lnTo>
                    <a:pt x="981" y="626"/>
                  </a:lnTo>
                  <a:lnTo>
                    <a:pt x="975" y="632"/>
                  </a:lnTo>
                  <a:lnTo>
                    <a:pt x="964" y="692"/>
                  </a:lnTo>
                  <a:lnTo>
                    <a:pt x="934" y="745"/>
                  </a:lnTo>
                  <a:lnTo>
                    <a:pt x="910" y="803"/>
                  </a:lnTo>
                  <a:lnTo>
                    <a:pt x="893" y="839"/>
                  </a:lnTo>
                  <a:lnTo>
                    <a:pt x="850" y="904"/>
                  </a:lnTo>
                  <a:lnTo>
                    <a:pt x="850" y="945"/>
                  </a:lnTo>
                  <a:lnTo>
                    <a:pt x="845" y="963"/>
                  </a:lnTo>
                  <a:lnTo>
                    <a:pt x="804" y="933"/>
                  </a:lnTo>
                  <a:lnTo>
                    <a:pt x="792" y="892"/>
                  </a:lnTo>
                  <a:lnTo>
                    <a:pt x="809" y="874"/>
                  </a:lnTo>
                  <a:lnTo>
                    <a:pt x="809" y="851"/>
                  </a:lnTo>
                  <a:lnTo>
                    <a:pt x="804" y="845"/>
                  </a:lnTo>
                  <a:lnTo>
                    <a:pt x="756" y="857"/>
                  </a:lnTo>
                  <a:lnTo>
                    <a:pt x="744" y="851"/>
                  </a:lnTo>
                  <a:lnTo>
                    <a:pt x="762" y="750"/>
                  </a:lnTo>
                  <a:lnTo>
                    <a:pt x="756" y="715"/>
                  </a:lnTo>
                  <a:lnTo>
                    <a:pt x="703" y="692"/>
                  </a:lnTo>
                  <a:lnTo>
                    <a:pt x="662" y="679"/>
                  </a:lnTo>
                  <a:lnTo>
                    <a:pt x="662" y="662"/>
                  </a:lnTo>
                  <a:lnTo>
                    <a:pt x="668" y="649"/>
                  </a:lnTo>
                  <a:lnTo>
                    <a:pt x="650" y="638"/>
                  </a:lnTo>
                  <a:lnTo>
                    <a:pt x="609" y="621"/>
                  </a:lnTo>
                  <a:lnTo>
                    <a:pt x="550" y="608"/>
                  </a:lnTo>
                  <a:lnTo>
                    <a:pt x="526" y="614"/>
                  </a:lnTo>
                  <a:lnTo>
                    <a:pt x="508" y="626"/>
                  </a:lnTo>
                  <a:lnTo>
                    <a:pt x="502" y="608"/>
                  </a:lnTo>
                  <a:lnTo>
                    <a:pt x="461" y="608"/>
                  </a:lnTo>
                  <a:lnTo>
                    <a:pt x="408" y="561"/>
                  </a:lnTo>
                  <a:lnTo>
                    <a:pt x="373" y="561"/>
                  </a:lnTo>
                  <a:lnTo>
                    <a:pt x="107" y="508"/>
                  </a:lnTo>
                  <a:lnTo>
                    <a:pt x="89" y="496"/>
                  </a:lnTo>
                  <a:lnTo>
                    <a:pt x="77" y="454"/>
                  </a:lnTo>
                  <a:lnTo>
                    <a:pt x="53" y="438"/>
                  </a:lnTo>
                  <a:lnTo>
                    <a:pt x="18" y="431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9509" name="Freeform 53"/>
          <p:cNvSpPr>
            <a:spLocks/>
          </p:cNvSpPr>
          <p:nvPr/>
        </p:nvSpPr>
        <p:spPr bwMode="auto">
          <a:xfrm>
            <a:off x="7028581" y="3409557"/>
            <a:ext cx="389984" cy="660223"/>
          </a:xfrm>
          <a:custGeom>
            <a:avLst/>
            <a:gdLst/>
            <a:ahLst/>
            <a:cxnLst>
              <a:cxn ang="0">
                <a:pos x="30" y="99"/>
              </a:cxn>
              <a:cxn ang="0">
                <a:pos x="112" y="1063"/>
              </a:cxn>
              <a:cxn ang="0">
                <a:pos x="101" y="1080"/>
              </a:cxn>
              <a:cxn ang="0">
                <a:pos x="107" y="1116"/>
              </a:cxn>
              <a:cxn ang="0">
                <a:pos x="95" y="1163"/>
              </a:cxn>
              <a:cxn ang="0">
                <a:pos x="130" y="1240"/>
              </a:cxn>
              <a:cxn ang="0">
                <a:pos x="142" y="1323"/>
              </a:cxn>
              <a:cxn ang="0">
                <a:pos x="101" y="1405"/>
              </a:cxn>
              <a:cxn ang="0">
                <a:pos x="101" y="1428"/>
              </a:cxn>
              <a:cxn ang="0">
                <a:pos x="71" y="1494"/>
              </a:cxn>
              <a:cxn ang="0">
                <a:pos x="18" y="1541"/>
              </a:cxn>
              <a:cxn ang="0">
                <a:pos x="18" y="1600"/>
              </a:cxn>
              <a:cxn ang="0">
                <a:pos x="0" y="1671"/>
              </a:cxn>
              <a:cxn ang="0">
                <a:pos x="0" y="1694"/>
              </a:cxn>
              <a:cxn ang="0">
                <a:pos x="6" y="1707"/>
              </a:cxn>
              <a:cxn ang="0">
                <a:pos x="30" y="1712"/>
              </a:cxn>
              <a:cxn ang="0">
                <a:pos x="59" y="1701"/>
              </a:cxn>
              <a:cxn ang="0">
                <a:pos x="54" y="1694"/>
              </a:cxn>
              <a:cxn ang="0">
                <a:pos x="66" y="1659"/>
              </a:cxn>
              <a:cxn ang="0">
                <a:pos x="124" y="1666"/>
              </a:cxn>
              <a:cxn ang="0">
                <a:pos x="201" y="1636"/>
              </a:cxn>
              <a:cxn ang="0">
                <a:pos x="295" y="1677"/>
              </a:cxn>
              <a:cxn ang="0">
                <a:pos x="302" y="1689"/>
              </a:cxn>
              <a:cxn ang="0">
                <a:pos x="325" y="1683"/>
              </a:cxn>
              <a:cxn ang="0">
                <a:pos x="343" y="1623"/>
              </a:cxn>
              <a:cxn ang="0">
                <a:pos x="396" y="1600"/>
              </a:cxn>
              <a:cxn ang="0">
                <a:pos x="414" y="1630"/>
              </a:cxn>
              <a:cxn ang="0">
                <a:pos x="449" y="1653"/>
              </a:cxn>
              <a:cxn ang="0">
                <a:pos x="473" y="1630"/>
              </a:cxn>
              <a:cxn ang="0">
                <a:pos x="497" y="1547"/>
              </a:cxn>
              <a:cxn ang="0">
                <a:pos x="520" y="1524"/>
              </a:cxn>
              <a:cxn ang="0">
                <a:pos x="543" y="1524"/>
              </a:cxn>
              <a:cxn ang="0">
                <a:pos x="579" y="1565"/>
              </a:cxn>
              <a:cxn ang="0">
                <a:pos x="657" y="1565"/>
              </a:cxn>
              <a:cxn ang="0">
                <a:pos x="674" y="1494"/>
              </a:cxn>
              <a:cxn ang="0">
                <a:pos x="804" y="1323"/>
              </a:cxn>
              <a:cxn ang="0">
                <a:pos x="804" y="1263"/>
              </a:cxn>
              <a:cxn ang="0">
                <a:pos x="833" y="1252"/>
              </a:cxn>
              <a:cxn ang="0">
                <a:pos x="886" y="1258"/>
              </a:cxn>
              <a:cxn ang="0">
                <a:pos x="928" y="1222"/>
              </a:cxn>
              <a:cxn ang="0">
                <a:pos x="964" y="1217"/>
              </a:cxn>
              <a:cxn ang="0">
                <a:pos x="975" y="1187"/>
              </a:cxn>
              <a:cxn ang="0">
                <a:pos x="957" y="1121"/>
              </a:cxn>
              <a:cxn ang="0">
                <a:pos x="957" y="1098"/>
              </a:cxn>
              <a:cxn ang="0">
                <a:pos x="969" y="1068"/>
              </a:cxn>
              <a:cxn ang="0">
                <a:pos x="851" y="17"/>
              </a:cxn>
              <a:cxn ang="0">
                <a:pos x="845" y="0"/>
              </a:cxn>
              <a:cxn ang="0">
                <a:pos x="225" y="76"/>
              </a:cxn>
              <a:cxn ang="0">
                <a:pos x="208" y="94"/>
              </a:cxn>
              <a:cxn ang="0">
                <a:pos x="160" y="112"/>
              </a:cxn>
              <a:cxn ang="0">
                <a:pos x="130" y="124"/>
              </a:cxn>
              <a:cxn ang="0">
                <a:pos x="77" y="135"/>
              </a:cxn>
              <a:cxn ang="0">
                <a:pos x="30" y="99"/>
              </a:cxn>
            </a:cxnLst>
            <a:rect l="0" t="0" r="r" b="b"/>
            <a:pathLst>
              <a:path w="975" h="1712">
                <a:moveTo>
                  <a:pt x="30" y="99"/>
                </a:moveTo>
                <a:lnTo>
                  <a:pt x="112" y="1063"/>
                </a:lnTo>
                <a:lnTo>
                  <a:pt x="101" y="1080"/>
                </a:lnTo>
                <a:lnTo>
                  <a:pt x="107" y="1116"/>
                </a:lnTo>
                <a:lnTo>
                  <a:pt x="95" y="1163"/>
                </a:lnTo>
                <a:lnTo>
                  <a:pt x="130" y="1240"/>
                </a:lnTo>
                <a:lnTo>
                  <a:pt x="142" y="1323"/>
                </a:lnTo>
                <a:lnTo>
                  <a:pt x="101" y="1405"/>
                </a:lnTo>
                <a:lnTo>
                  <a:pt x="101" y="1428"/>
                </a:lnTo>
                <a:lnTo>
                  <a:pt x="71" y="1494"/>
                </a:lnTo>
                <a:lnTo>
                  <a:pt x="18" y="1541"/>
                </a:lnTo>
                <a:lnTo>
                  <a:pt x="18" y="1600"/>
                </a:lnTo>
                <a:lnTo>
                  <a:pt x="0" y="1671"/>
                </a:lnTo>
                <a:lnTo>
                  <a:pt x="0" y="1694"/>
                </a:lnTo>
                <a:lnTo>
                  <a:pt x="6" y="1707"/>
                </a:lnTo>
                <a:lnTo>
                  <a:pt x="30" y="1712"/>
                </a:lnTo>
                <a:lnTo>
                  <a:pt x="59" y="1701"/>
                </a:lnTo>
                <a:lnTo>
                  <a:pt x="54" y="1694"/>
                </a:lnTo>
                <a:lnTo>
                  <a:pt x="66" y="1659"/>
                </a:lnTo>
                <a:lnTo>
                  <a:pt x="124" y="1666"/>
                </a:lnTo>
                <a:lnTo>
                  <a:pt x="201" y="1636"/>
                </a:lnTo>
                <a:lnTo>
                  <a:pt x="295" y="1677"/>
                </a:lnTo>
                <a:lnTo>
                  <a:pt x="302" y="1689"/>
                </a:lnTo>
                <a:lnTo>
                  <a:pt x="325" y="1683"/>
                </a:lnTo>
                <a:lnTo>
                  <a:pt x="343" y="1623"/>
                </a:lnTo>
                <a:lnTo>
                  <a:pt x="396" y="1600"/>
                </a:lnTo>
                <a:lnTo>
                  <a:pt x="414" y="1630"/>
                </a:lnTo>
                <a:lnTo>
                  <a:pt x="449" y="1653"/>
                </a:lnTo>
                <a:lnTo>
                  <a:pt x="473" y="1630"/>
                </a:lnTo>
                <a:lnTo>
                  <a:pt x="497" y="1547"/>
                </a:lnTo>
                <a:lnTo>
                  <a:pt x="520" y="1524"/>
                </a:lnTo>
                <a:lnTo>
                  <a:pt x="543" y="1524"/>
                </a:lnTo>
                <a:lnTo>
                  <a:pt x="579" y="1565"/>
                </a:lnTo>
                <a:lnTo>
                  <a:pt x="657" y="1565"/>
                </a:lnTo>
                <a:lnTo>
                  <a:pt x="674" y="1494"/>
                </a:lnTo>
                <a:lnTo>
                  <a:pt x="804" y="1323"/>
                </a:lnTo>
                <a:lnTo>
                  <a:pt x="804" y="1263"/>
                </a:lnTo>
                <a:lnTo>
                  <a:pt x="833" y="1252"/>
                </a:lnTo>
                <a:lnTo>
                  <a:pt x="886" y="1258"/>
                </a:lnTo>
                <a:lnTo>
                  <a:pt x="928" y="1222"/>
                </a:lnTo>
                <a:lnTo>
                  <a:pt x="964" y="1217"/>
                </a:lnTo>
                <a:lnTo>
                  <a:pt x="975" y="1187"/>
                </a:lnTo>
                <a:lnTo>
                  <a:pt x="957" y="1121"/>
                </a:lnTo>
                <a:lnTo>
                  <a:pt x="957" y="1098"/>
                </a:lnTo>
                <a:lnTo>
                  <a:pt x="969" y="1068"/>
                </a:lnTo>
                <a:lnTo>
                  <a:pt x="851" y="17"/>
                </a:lnTo>
                <a:lnTo>
                  <a:pt x="845" y="0"/>
                </a:lnTo>
                <a:lnTo>
                  <a:pt x="225" y="76"/>
                </a:lnTo>
                <a:lnTo>
                  <a:pt x="208" y="94"/>
                </a:lnTo>
                <a:lnTo>
                  <a:pt x="160" y="112"/>
                </a:lnTo>
                <a:lnTo>
                  <a:pt x="130" y="124"/>
                </a:lnTo>
                <a:lnTo>
                  <a:pt x="77" y="135"/>
                </a:lnTo>
                <a:lnTo>
                  <a:pt x="30" y="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3% </a:t>
            </a:r>
          </a:p>
        </p:txBody>
      </p:sp>
      <p:sp>
        <p:nvSpPr>
          <p:cNvPr id="19512" name="Freeform 56"/>
          <p:cNvSpPr>
            <a:spLocks/>
          </p:cNvSpPr>
          <p:nvPr/>
        </p:nvSpPr>
        <p:spPr bwMode="auto">
          <a:xfrm>
            <a:off x="6863681" y="3817991"/>
            <a:ext cx="940053" cy="466449"/>
          </a:xfrm>
          <a:custGeom>
            <a:avLst/>
            <a:gdLst/>
            <a:ahLst/>
            <a:cxnLst>
              <a:cxn ang="0">
                <a:pos x="472" y="1176"/>
              </a:cxn>
              <a:cxn ang="0">
                <a:pos x="461" y="1110"/>
              </a:cxn>
              <a:cxn ang="0">
                <a:pos x="532" y="1116"/>
              </a:cxn>
              <a:cxn ang="0">
                <a:pos x="1890" y="974"/>
              </a:cxn>
              <a:cxn ang="0">
                <a:pos x="2026" y="903"/>
              </a:cxn>
              <a:cxn ang="0">
                <a:pos x="2103" y="826"/>
              </a:cxn>
              <a:cxn ang="0">
                <a:pos x="2115" y="785"/>
              </a:cxn>
              <a:cxn ang="0">
                <a:pos x="2150" y="732"/>
              </a:cxn>
              <a:cxn ang="0">
                <a:pos x="2345" y="560"/>
              </a:cxn>
              <a:cxn ang="0">
                <a:pos x="2333" y="532"/>
              </a:cxn>
              <a:cxn ang="0">
                <a:pos x="2303" y="507"/>
              </a:cxn>
              <a:cxn ang="0">
                <a:pos x="2262" y="484"/>
              </a:cxn>
              <a:cxn ang="0">
                <a:pos x="2239" y="478"/>
              </a:cxn>
              <a:cxn ang="0">
                <a:pos x="2133" y="337"/>
              </a:cxn>
              <a:cxn ang="0">
                <a:pos x="2126" y="283"/>
              </a:cxn>
              <a:cxn ang="0">
                <a:pos x="2120" y="195"/>
              </a:cxn>
              <a:cxn ang="0">
                <a:pos x="2074" y="159"/>
              </a:cxn>
              <a:cxn ang="0">
                <a:pos x="2003" y="100"/>
              </a:cxn>
              <a:cxn ang="0">
                <a:pos x="1950" y="106"/>
              </a:cxn>
              <a:cxn ang="0">
                <a:pos x="1914" y="136"/>
              </a:cxn>
              <a:cxn ang="0">
                <a:pos x="1861" y="154"/>
              </a:cxn>
              <a:cxn ang="0">
                <a:pos x="1783" y="136"/>
              </a:cxn>
              <a:cxn ang="0">
                <a:pos x="1689" y="118"/>
              </a:cxn>
              <a:cxn ang="0">
                <a:pos x="1583" y="106"/>
              </a:cxn>
              <a:cxn ang="0">
                <a:pos x="1489" y="0"/>
              </a:cxn>
              <a:cxn ang="0">
                <a:pos x="1441" y="23"/>
              </a:cxn>
              <a:cxn ang="0">
                <a:pos x="1382" y="5"/>
              </a:cxn>
              <a:cxn ang="0">
                <a:pos x="1370" y="58"/>
              </a:cxn>
              <a:cxn ang="0">
                <a:pos x="1377" y="154"/>
              </a:cxn>
              <a:cxn ang="0">
                <a:pos x="1299" y="195"/>
              </a:cxn>
              <a:cxn ang="0">
                <a:pos x="1217" y="200"/>
              </a:cxn>
              <a:cxn ang="0">
                <a:pos x="1087" y="431"/>
              </a:cxn>
              <a:cxn ang="0">
                <a:pos x="992" y="502"/>
              </a:cxn>
              <a:cxn ang="0">
                <a:pos x="933" y="461"/>
              </a:cxn>
              <a:cxn ang="0">
                <a:pos x="886" y="567"/>
              </a:cxn>
              <a:cxn ang="0">
                <a:pos x="827" y="567"/>
              </a:cxn>
              <a:cxn ang="0">
                <a:pos x="756" y="560"/>
              </a:cxn>
              <a:cxn ang="0">
                <a:pos x="715" y="626"/>
              </a:cxn>
              <a:cxn ang="0">
                <a:pos x="614" y="573"/>
              </a:cxn>
              <a:cxn ang="0">
                <a:pos x="479" y="596"/>
              </a:cxn>
              <a:cxn ang="0">
                <a:pos x="472" y="638"/>
              </a:cxn>
              <a:cxn ang="0">
                <a:pos x="419" y="644"/>
              </a:cxn>
              <a:cxn ang="0">
                <a:pos x="413" y="667"/>
              </a:cxn>
              <a:cxn ang="0">
                <a:pos x="396" y="709"/>
              </a:cxn>
              <a:cxn ang="0">
                <a:pos x="426" y="762"/>
              </a:cxn>
              <a:cxn ang="0">
                <a:pos x="325" y="803"/>
              </a:cxn>
              <a:cxn ang="0">
                <a:pos x="301" y="862"/>
              </a:cxn>
              <a:cxn ang="0">
                <a:pos x="271" y="963"/>
              </a:cxn>
              <a:cxn ang="0">
                <a:pos x="195" y="910"/>
              </a:cxn>
              <a:cxn ang="0">
                <a:pos x="101" y="921"/>
              </a:cxn>
              <a:cxn ang="0">
                <a:pos x="89" y="1004"/>
              </a:cxn>
              <a:cxn ang="0">
                <a:pos x="118" y="1016"/>
              </a:cxn>
              <a:cxn ang="0">
                <a:pos x="94" y="1158"/>
              </a:cxn>
              <a:cxn ang="0">
                <a:pos x="59" y="1163"/>
              </a:cxn>
              <a:cxn ang="0">
                <a:pos x="0" y="1211"/>
              </a:cxn>
            </a:cxnLst>
            <a:rect l="0" t="0" r="r" b="b"/>
            <a:pathLst>
              <a:path w="2357" h="1211">
                <a:moveTo>
                  <a:pt x="0" y="1211"/>
                </a:moveTo>
                <a:lnTo>
                  <a:pt x="472" y="1176"/>
                </a:lnTo>
                <a:lnTo>
                  <a:pt x="472" y="1134"/>
                </a:lnTo>
                <a:lnTo>
                  <a:pt x="461" y="1110"/>
                </a:lnTo>
                <a:lnTo>
                  <a:pt x="514" y="1105"/>
                </a:lnTo>
                <a:lnTo>
                  <a:pt x="532" y="1116"/>
                </a:lnTo>
                <a:lnTo>
                  <a:pt x="1867" y="998"/>
                </a:lnTo>
                <a:lnTo>
                  <a:pt x="1890" y="974"/>
                </a:lnTo>
                <a:lnTo>
                  <a:pt x="1914" y="956"/>
                </a:lnTo>
                <a:lnTo>
                  <a:pt x="2026" y="903"/>
                </a:lnTo>
                <a:lnTo>
                  <a:pt x="2044" y="874"/>
                </a:lnTo>
                <a:lnTo>
                  <a:pt x="2103" y="826"/>
                </a:lnTo>
                <a:lnTo>
                  <a:pt x="2109" y="797"/>
                </a:lnTo>
                <a:lnTo>
                  <a:pt x="2115" y="785"/>
                </a:lnTo>
                <a:lnTo>
                  <a:pt x="2150" y="768"/>
                </a:lnTo>
                <a:lnTo>
                  <a:pt x="2150" y="732"/>
                </a:lnTo>
                <a:lnTo>
                  <a:pt x="2186" y="702"/>
                </a:lnTo>
                <a:lnTo>
                  <a:pt x="2345" y="560"/>
                </a:lnTo>
                <a:lnTo>
                  <a:pt x="2357" y="532"/>
                </a:lnTo>
                <a:lnTo>
                  <a:pt x="2333" y="532"/>
                </a:lnTo>
                <a:lnTo>
                  <a:pt x="2315" y="514"/>
                </a:lnTo>
                <a:lnTo>
                  <a:pt x="2303" y="507"/>
                </a:lnTo>
                <a:lnTo>
                  <a:pt x="2298" y="502"/>
                </a:lnTo>
                <a:lnTo>
                  <a:pt x="2262" y="484"/>
                </a:lnTo>
                <a:lnTo>
                  <a:pt x="2250" y="490"/>
                </a:lnTo>
                <a:lnTo>
                  <a:pt x="2239" y="478"/>
                </a:lnTo>
                <a:lnTo>
                  <a:pt x="2197" y="419"/>
                </a:lnTo>
                <a:lnTo>
                  <a:pt x="2133" y="337"/>
                </a:lnTo>
                <a:lnTo>
                  <a:pt x="2126" y="307"/>
                </a:lnTo>
                <a:lnTo>
                  <a:pt x="2126" y="283"/>
                </a:lnTo>
                <a:lnTo>
                  <a:pt x="2126" y="248"/>
                </a:lnTo>
                <a:lnTo>
                  <a:pt x="2120" y="195"/>
                </a:lnTo>
                <a:lnTo>
                  <a:pt x="2103" y="182"/>
                </a:lnTo>
                <a:lnTo>
                  <a:pt x="2074" y="159"/>
                </a:lnTo>
                <a:lnTo>
                  <a:pt x="2032" y="147"/>
                </a:lnTo>
                <a:lnTo>
                  <a:pt x="2003" y="100"/>
                </a:lnTo>
                <a:lnTo>
                  <a:pt x="1991" y="76"/>
                </a:lnTo>
                <a:lnTo>
                  <a:pt x="1950" y="106"/>
                </a:lnTo>
                <a:lnTo>
                  <a:pt x="1943" y="124"/>
                </a:lnTo>
                <a:lnTo>
                  <a:pt x="1914" y="136"/>
                </a:lnTo>
                <a:lnTo>
                  <a:pt x="1908" y="147"/>
                </a:lnTo>
                <a:lnTo>
                  <a:pt x="1861" y="154"/>
                </a:lnTo>
                <a:lnTo>
                  <a:pt x="1808" y="124"/>
                </a:lnTo>
                <a:lnTo>
                  <a:pt x="1783" y="136"/>
                </a:lnTo>
                <a:lnTo>
                  <a:pt x="1760" y="165"/>
                </a:lnTo>
                <a:lnTo>
                  <a:pt x="1689" y="118"/>
                </a:lnTo>
                <a:lnTo>
                  <a:pt x="1630" y="124"/>
                </a:lnTo>
                <a:lnTo>
                  <a:pt x="1583" y="106"/>
                </a:lnTo>
                <a:lnTo>
                  <a:pt x="1554" y="47"/>
                </a:lnTo>
                <a:lnTo>
                  <a:pt x="1489" y="0"/>
                </a:lnTo>
                <a:lnTo>
                  <a:pt x="1459" y="23"/>
                </a:lnTo>
                <a:lnTo>
                  <a:pt x="1441" y="23"/>
                </a:lnTo>
                <a:lnTo>
                  <a:pt x="1412" y="5"/>
                </a:lnTo>
                <a:lnTo>
                  <a:pt x="1382" y="5"/>
                </a:lnTo>
                <a:lnTo>
                  <a:pt x="1370" y="35"/>
                </a:lnTo>
                <a:lnTo>
                  <a:pt x="1370" y="58"/>
                </a:lnTo>
                <a:lnTo>
                  <a:pt x="1388" y="124"/>
                </a:lnTo>
                <a:lnTo>
                  <a:pt x="1377" y="154"/>
                </a:lnTo>
                <a:lnTo>
                  <a:pt x="1341" y="159"/>
                </a:lnTo>
                <a:lnTo>
                  <a:pt x="1299" y="195"/>
                </a:lnTo>
                <a:lnTo>
                  <a:pt x="1246" y="189"/>
                </a:lnTo>
                <a:lnTo>
                  <a:pt x="1217" y="200"/>
                </a:lnTo>
                <a:lnTo>
                  <a:pt x="1217" y="260"/>
                </a:lnTo>
                <a:lnTo>
                  <a:pt x="1087" y="431"/>
                </a:lnTo>
                <a:lnTo>
                  <a:pt x="1070" y="502"/>
                </a:lnTo>
                <a:lnTo>
                  <a:pt x="992" y="502"/>
                </a:lnTo>
                <a:lnTo>
                  <a:pt x="956" y="461"/>
                </a:lnTo>
                <a:lnTo>
                  <a:pt x="933" y="461"/>
                </a:lnTo>
                <a:lnTo>
                  <a:pt x="910" y="484"/>
                </a:lnTo>
                <a:lnTo>
                  <a:pt x="886" y="567"/>
                </a:lnTo>
                <a:lnTo>
                  <a:pt x="862" y="590"/>
                </a:lnTo>
                <a:lnTo>
                  <a:pt x="827" y="567"/>
                </a:lnTo>
                <a:lnTo>
                  <a:pt x="809" y="537"/>
                </a:lnTo>
                <a:lnTo>
                  <a:pt x="756" y="560"/>
                </a:lnTo>
                <a:lnTo>
                  <a:pt x="738" y="620"/>
                </a:lnTo>
                <a:lnTo>
                  <a:pt x="715" y="626"/>
                </a:lnTo>
                <a:lnTo>
                  <a:pt x="708" y="614"/>
                </a:lnTo>
                <a:lnTo>
                  <a:pt x="614" y="573"/>
                </a:lnTo>
                <a:lnTo>
                  <a:pt x="537" y="603"/>
                </a:lnTo>
                <a:lnTo>
                  <a:pt x="479" y="596"/>
                </a:lnTo>
                <a:lnTo>
                  <a:pt x="467" y="631"/>
                </a:lnTo>
                <a:lnTo>
                  <a:pt x="472" y="638"/>
                </a:lnTo>
                <a:lnTo>
                  <a:pt x="443" y="649"/>
                </a:lnTo>
                <a:lnTo>
                  <a:pt x="419" y="644"/>
                </a:lnTo>
                <a:lnTo>
                  <a:pt x="426" y="649"/>
                </a:lnTo>
                <a:lnTo>
                  <a:pt x="413" y="667"/>
                </a:lnTo>
                <a:lnTo>
                  <a:pt x="401" y="702"/>
                </a:lnTo>
                <a:lnTo>
                  <a:pt x="396" y="709"/>
                </a:lnTo>
                <a:lnTo>
                  <a:pt x="396" y="727"/>
                </a:lnTo>
                <a:lnTo>
                  <a:pt x="426" y="762"/>
                </a:lnTo>
                <a:lnTo>
                  <a:pt x="419" y="773"/>
                </a:lnTo>
                <a:lnTo>
                  <a:pt x="325" y="803"/>
                </a:lnTo>
                <a:lnTo>
                  <a:pt x="295" y="814"/>
                </a:lnTo>
                <a:lnTo>
                  <a:pt x="301" y="862"/>
                </a:lnTo>
                <a:lnTo>
                  <a:pt x="319" y="938"/>
                </a:lnTo>
                <a:lnTo>
                  <a:pt x="271" y="963"/>
                </a:lnTo>
                <a:lnTo>
                  <a:pt x="236" y="933"/>
                </a:lnTo>
                <a:lnTo>
                  <a:pt x="195" y="910"/>
                </a:lnTo>
                <a:lnTo>
                  <a:pt x="142" y="903"/>
                </a:lnTo>
                <a:lnTo>
                  <a:pt x="101" y="921"/>
                </a:lnTo>
                <a:lnTo>
                  <a:pt x="83" y="992"/>
                </a:lnTo>
                <a:lnTo>
                  <a:pt x="89" y="1004"/>
                </a:lnTo>
                <a:lnTo>
                  <a:pt x="101" y="1004"/>
                </a:lnTo>
                <a:lnTo>
                  <a:pt x="118" y="1016"/>
                </a:lnTo>
                <a:lnTo>
                  <a:pt x="130" y="1057"/>
                </a:lnTo>
                <a:lnTo>
                  <a:pt x="94" y="1158"/>
                </a:lnTo>
                <a:lnTo>
                  <a:pt x="76" y="1169"/>
                </a:lnTo>
                <a:lnTo>
                  <a:pt x="59" y="1163"/>
                </a:lnTo>
                <a:lnTo>
                  <a:pt x="18" y="1176"/>
                </a:lnTo>
                <a:lnTo>
                  <a:pt x="0" y="1211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    3%</a:t>
            </a:r>
          </a:p>
        </p:txBody>
      </p:sp>
      <p:sp>
        <p:nvSpPr>
          <p:cNvPr id="19515" name="Freeform 59"/>
          <p:cNvSpPr>
            <a:spLocks/>
          </p:cNvSpPr>
          <p:nvPr/>
        </p:nvSpPr>
        <p:spPr bwMode="auto">
          <a:xfrm>
            <a:off x="6636191" y="4504901"/>
            <a:ext cx="450167" cy="760011"/>
          </a:xfrm>
          <a:custGeom>
            <a:avLst/>
            <a:gdLst/>
            <a:ahLst/>
            <a:cxnLst>
              <a:cxn ang="0">
                <a:pos x="1045" y="0"/>
              </a:cxn>
              <a:cxn ang="0">
                <a:pos x="360" y="47"/>
              </a:cxn>
              <a:cxn ang="0">
                <a:pos x="360" y="70"/>
              </a:cxn>
              <a:cxn ang="0">
                <a:pos x="295" y="123"/>
              </a:cxn>
              <a:cxn ang="0">
                <a:pos x="271" y="189"/>
              </a:cxn>
              <a:cxn ang="0">
                <a:pos x="277" y="247"/>
              </a:cxn>
              <a:cxn ang="0">
                <a:pos x="271" y="289"/>
              </a:cxn>
              <a:cxn ang="0">
                <a:pos x="213" y="325"/>
              </a:cxn>
              <a:cxn ang="0">
                <a:pos x="172" y="384"/>
              </a:cxn>
              <a:cxn ang="0">
                <a:pos x="154" y="401"/>
              </a:cxn>
              <a:cxn ang="0">
                <a:pos x="154" y="455"/>
              </a:cxn>
              <a:cxn ang="0">
                <a:pos x="124" y="490"/>
              </a:cxn>
              <a:cxn ang="0">
                <a:pos x="124" y="531"/>
              </a:cxn>
              <a:cxn ang="0">
                <a:pos x="101" y="584"/>
              </a:cxn>
              <a:cxn ang="0">
                <a:pos x="71" y="643"/>
              </a:cxn>
              <a:cxn ang="0">
                <a:pos x="83" y="703"/>
              </a:cxn>
              <a:cxn ang="0">
                <a:pos x="112" y="732"/>
              </a:cxn>
              <a:cxn ang="0">
                <a:pos x="118" y="774"/>
              </a:cxn>
              <a:cxn ang="0">
                <a:pos x="129" y="785"/>
              </a:cxn>
              <a:cxn ang="0">
                <a:pos x="129" y="803"/>
              </a:cxn>
              <a:cxn ang="0">
                <a:pos x="112" y="815"/>
              </a:cxn>
              <a:cxn ang="0">
                <a:pos x="101" y="850"/>
              </a:cxn>
              <a:cxn ang="0">
                <a:pos x="106" y="874"/>
              </a:cxn>
              <a:cxn ang="0">
                <a:pos x="101" y="909"/>
              </a:cxn>
              <a:cxn ang="0">
                <a:pos x="147" y="987"/>
              </a:cxn>
              <a:cxn ang="0">
                <a:pos x="154" y="1063"/>
              </a:cxn>
              <a:cxn ang="0">
                <a:pos x="172" y="1110"/>
              </a:cxn>
              <a:cxn ang="0">
                <a:pos x="195" y="1127"/>
              </a:cxn>
              <a:cxn ang="0">
                <a:pos x="200" y="1163"/>
              </a:cxn>
              <a:cxn ang="0">
                <a:pos x="154" y="1193"/>
              </a:cxn>
              <a:cxn ang="0">
                <a:pos x="142" y="1205"/>
              </a:cxn>
              <a:cxn ang="0">
                <a:pos x="118" y="1294"/>
              </a:cxn>
              <a:cxn ang="0">
                <a:pos x="58" y="1388"/>
              </a:cxn>
              <a:cxn ang="0">
                <a:pos x="0" y="1560"/>
              </a:cxn>
              <a:cxn ang="0">
                <a:pos x="0" y="1683"/>
              </a:cxn>
              <a:cxn ang="0">
                <a:pos x="632" y="1659"/>
              </a:cxn>
              <a:cxn ang="0">
                <a:pos x="644" y="1677"/>
              </a:cxn>
              <a:cxn ang="0">
                <a:pos x="626" y="1736"/>
              </a:cxn>
              <a:cxn ang="0">
                <a:pos x="632" y="1831"/>
              </a:cxn>
              <a:cxn ang="0">
                <a:pos x="697" y="1896"/>
              </a:cxn>
              <a:cxn ang="0">
                <a:pos x="715" y="1973"/>
              </a:cxn>
              <a:cxn ang="0">
                <a:pos x="756" y="1973"/>
              </a:cxn>
              <a:cxn ang="0">
                <a:pos x="827" y="1920"/>
              </a:cxn>
              <a:cxn ang="0">
                <a:pos x="981" y="1872"/>
              </a:cxn>
              <a:cxn ang="0">
                <a:pos x="1016" y="1884"/>
              </a:cxn>
              <a:cxn ang="0">
                <a:pos x="1075" y="1867"/>
              </a:cxn>
              <a:cxn ang="0">
                <a:pos x="1081" y="1878"/>
              </a:cxn>
              <a:cxn ang="0">
                <a:pos x="1116" y="1890"/>
              </a:cxn>
              <a:cxn ang="0">
                <a:pos x="1128" y="1884"/>
              </a:cxn>
              <a:cxn ang="0">
                <a:pos x="1057" y="1282"/>
              </a:cxn>
              <a:cxn ang="0">
                <a:pos x="1052" y="1223"/>
              </a:cxn>
              <a:cxn ang="0">
                <a:pos x="1075" y="36"/>
              </a:cxn>
              <a:cxn ang="0">
                <a:pos x="1045" y="0"/>
              </a:cxn>
            </a:cxnLst>
            <a:rect l="0" t="0" r="r" b="b"/>
            <a:pathLst>
              <a:path w="1128" h="1973">
                <a:moveTo>
                  <a:pt x="1045" y="0"/>
                </a:moveTo>
                <a:lnTo>
                  <a:pt x="360" y="47"/>
                </a:lnTo>
                <a:lnTo>
                  <a:pt x="360" y="70"/>
                </a:lnTo>
                <a:lnTo>
                  <a:pt x="295" y="123"/>
                </a:lnTo>
                <a:lnTo>
                  <a:pt x="271" y="189"/>
                </a:lnTo>
                <a:lnTo>
                  <a:pt x="277" y="247"/>
                </a:lnTo>
                <a:lnTo>
                  <a:pt x="271" y="289"/>
                </a:lnTo>
                <a:lnTo>
                  <a:pt x="213" y="325"/>
                </a:lnTo>
                <a:lnTo>
                  <a:pt x="172" y="384"/>
                </a:lnTo>
                <a:lnTo>
                  <a:pt x="154" y="401"/>
                </a:lnTo>
                <a:lnTo>
                  <a:pt x="154" y="455"/>
                </a:lnTo>
                <a:lnTo>
                  <a:pt x="124" y="490"/>
                </a:lnTo>
                <a:lnTo>
                  <a:pt x="124" y="531"/>
                </a:lnTo>
                <a:lnTo>
                  <a:pt x="101" y="584"/>
                </a:lnTo>
                <a:lnTo>
                  <a:pt x="71" y="643"/>
                </a:lnTo>
                <a:lnTo>
                  <a:pt x="83" y="703"/>
                </a:lnTo>
                <a:lnTo>
                  <a:pt x="112" y="732"/>
                </a:lnTo>
                <a:lnTo>
                  <a:pt x="118" y="774"/>
                </a:lnTo>
                <a:lnTo>
                  <a:pt x="129" y="785"/>
                </a:lnTo>
                <a:lnTo>
                  <a:pt x="129" y="803"/>
                </a:lnTo>
                <a:lnTo>
                  <a:pt x="112" y="815"/>
                </a:lnTo>
                <a:lnTo>
                  <a:pt x="101" y="850"/>
                </a:lnTo>
                <a:lnTo>
                  <a:pt x="106" y="874"/>
                </a:lnTo>
                <a:lnTo>
                  <a:pt x="101" y="909"/>
                </a:lnTo>
                <a:lnTo>
                  <a:pt x="147" y="987"/>
                </a:lnTo>
                <a:lnTo>
                  <a:pt x="154" y="1063"/>
                </a:lnTo>
                <a:lnTo>
                  <a:pt x="172" y="1110"/>
                </a:lnTo>
                <a:lnTo>
                  <a:pt x="195" y="1127"/>
                </a:lnTo>
                <a:lnTo>
                  <a:pt x="200" y="1163"/>
                </a:lnTo>
                <a:lnTo>
                  <a:pt x="154" y="1193"/>
                </a:lnTo>
                <a:lnTo>
                  <a:pt x="142" y="1205"/>
                </a:lnTo>
                <a:lnTo>
                  <a:pt x="118" y="1294"/>
                </a:lnTo>
                <a:lnTo>
                  <a:pt x="58" y="1388"/>
                </a:lnTo>
                <a:lnTo>
                  <a:pt x="0" y="1560"/>
                </a:lnTo>
                <a:lnTo>
                  <a:pt x="0" y="1683"/>
                </a:lnTo>
                <a:lnTo>
                  <a:pt x="632" y="1659"/>
                </a:lnTo>
                <a:lnTo>
                  <a:pt x="644" y="1677"/>
                </a:lnTo>
                <a:lnTo>
                  <a:pt x="626" y="1736"/>
                </a:lnTo>
                <a:lnTo>
                  <a:pt x="632" y="1831"/>
                </a:lnTo>
                <a:lnTo>
                  <a:pt x="697" y="1896"/>
                </a:lnTo>
                <a:lnTo>
                  <a:pt x="715" y="1973"/>
                </a:lnTo>
                <a:lnTo>
                  <a:pt x="756" y="1973"/>
                </a:lnTo>
                <a:lnTo>
                  <a:pt x="827" y="1920"/>
                </a:lnTo>
                <a:lnTo>
                  <a:pt x="981" y="1872"/>
                </a:lnTo>
                <a:lnTo>
                  <a:pt x="1016" y="1884"/>
                </a:lnTo>
                <a:lnTo>
                  <a:pt x="1075" y="1867"/>
                </a:lnTo>
                <a:lnTo>
                  <a:pt x="1081" y="1878"/>
                </a:lnTo>
                <a:lnTo>
                  <a:pt x="1116" y="1890"/>
                </a:lnTo>
                <a:lnTo>
                  <a:pt x="1128" y="1884"/>
                </a:lnTo>
                <a:lnTo>
                  <a:pt x="1057" y="1282"/>
                </a:lnTo>
                <a:lnTo>
                  <a:pt x="1052" y="1223"/>
                </a:lnTo>
                <a:lnTo>
                  <a:pt x="1075" y="36"/>
                </a:lnTo>
                <a:lnTo>
                  <a:pt x="104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-5%</a:t>
            </a:r>
          </a:p>
        </p:txBody>
      </p:sp>
      <p:sp>
        <p:nvSpPr>
          <p:cNvPr id="19517" name="Freeform 61"/>
          <p:cNvSpPr>
            <a:spLocks/>
          </p:cNvSpPr>
          <p:nvPr/>
        </p:nvSpPr>
        <p:spPr bwMode="auto">
          <a:xfrm>
            <a:off x="7033263" y="4479471"/>
            <a:ext cx="567347" cy="754209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0" y="107"/>
              </a:cxn>
              <a:cxn ang="0">
                <a:pos x="7" y="1294"/>
              </a:cxn>
              <a:cxn ang="0">
                <a:pos x="12" y="1353"/>
              </a:cxn>
              <a:cxn ang="0">
                <a:pos x="83" y="1955"/>
              </a:cxn>
              <a:cxn ang="0">
                <a:pos x="101" y="1943"/>
              </a:cxn>
              <a:cxn ang="0">
                <a:pos x="119" y="1931"/>
              </a:cxn>
              <a:cxn ang="0">
                <a:pos x="172" y="1949"/>
              </a:cxn>
              <a:cxn ang="0">
                <a:pos x="183" y="1926"/>
              </a:cxn>
              <a:cxn ang="0">
                <a:pos x="195" y="1837"/>
              </a:cxn>
              <a:cxn ang="0">
                <a:pos x="218" y="1778"/>
              </a:cxn>
              <a:cxn ang="0">
                <a:pos x="248" y="1837"/>
              </a:cxn>
              <a:cxn ang="0">
                <a:pos x="243" y="1860"/>
              </a:cxn>
              <a:cxn ang="0">
                <a:pos x="266" y="1908"/>
              </a:cxn>
              <a:cxn ang="0">
                <a:pos x="302" y="1961"/>
              </a:cxn>
              <a:cxn ang="0">
                <a:pos x="337" y="1961"/>
              </a:cxn>
              <a:cxn ang="0">
                <a:pos x="367" y="1961"/>
              </a:cxn>
              <a:cxn ang="0">
                <a:pos x="408" y="1920"/>
              </a:cxn>
              <a:cxn ang="0">
                <a:pos x="414" y="1913"/>
              </a:cxn>
              <a:cxn ang="0">
                <a:pos x="431" y="1896"/>
              </a:cxn>
              <a:cxn ang="0">
                <a:pos x="431" y="1890"/>
              </a:cxn>
              <a:cxn ang="0">
                <a:pos x="426" y="1878"/>
              </a:cxn>
              <a:cxn ang="0">
                <a:pos x="408" y="1872"/>
              </a:cxn>
              <a:cxn ang="0">
                <a:pos x="408" y="1860"/>
              </a:cxn>
              <a:cxn ang="0">
                <a:pos x="426" y="1825"/>
              </a:cxn>
              <a:cxn ang="0">
                <a:pos x="420" y="1807"/>
              </a:cxn>
              <a:cxn ang="0">
                <a:pos x="396" y="1789"/>
              </a:cxn>
              <a:cxn ang="0">
                <a:pos x="385" y="1789"/>
              </a:cxn>
              <a:cxn ang="0">
                <a:pos x="367" y="1771"/>
              </a:cxn>
              <a:cxn ang="0">
                <a:pos x="337" y="1730"/>
              </a:cxn>
              <a:cxn ang="0">
                <a:pos x="337" y="1701"/>
              </a:cxn>
              <a:cxn ang="0">
                <a:pos x="343" y="1695"/>
              </a:cxn>
              <a:cxn ang="0">
                <a:pos x="343" y="1683"/>
              </a:cxn>
              <a:cxn ang="0">
                <a:pos x="343" y="1665"/>
              </a:cxn>
              <a:cxn ang="0">
                <a:pos x="1235" y="1578"/>
              </a:cxn>
              <a:cxn ang="0">
                <a:pos x="1229" y="1553"/>
              </a:cxn>
              <a:cxn ang="0">
                <a:pos x="1187" y="1489"/>
              </a:cxn>
              <a:cxn ang="0">
                <a:pos x="1194" y="1388"/>
              </a:cxn>
              <a:cxn ang="0">
                <a:pos x="1158" y="1299"/>
              </a:cxn>
              <a:cxn ang="0">
                <a:pos x="1146" y="1228"/>
              </a:cxn>
              <a:cxn ang="0">
                <a:pos x="1170" y="1175"/>
              </a:cxn>
              <a:cxn ang="0">
                <a:pos x="1170" y="1122"/>
              </a:cxn>
              <a:cxn ang="0">
                <a:pos x="1199" y="1081"/>
              </a:cxn>
              <a:cxn ang="0">
                <a:pos x="1205" y="1069"/>
              </a:cxn>
              <a:cxn ang="0">
                <a:pos x="1176" y="1033"/>
              </a:cxn>
              <a:cxn ang="0">
                <a:pos x="1187" y="998"/>
              </a:cxn>
              <a:cxn ang="0">
                <a:pos x="1170" y="975"/>
              </a:cxn>
              <a:cxn ang="0">
                <a:pos x="1135" y="957"/>
              </a:cxn>
              <a:cxn ang="0">
                <a:pos x="1123" y="927"/>
              </a:cxn>
              <a:cxn ang="0">
                <a:pos x="1105" y="868"/>
              </a:cxn>
              <a:cxn ang="0">
                <a:pos x="1082" y="845"/>
              </a:cxn>
              <a:cxn ang="0">
                <a:pos x="845" y="0"/>
              </a:cxn>
              <a:cxn ang="0">
                <a:pos x="0" y="71"/>
              </a:cxn>
            </a:cxnLst>
            <a:rect l="0" t="0" r="r" b="b"/>
            <a:pathLst>
              <a:path w="1235" h="1961">
                <a:moveTo>
                  <a:pt x="0" y="71"/>
                </a:moveTo>
                <a:lnTo>
                  <a:pt x="30" y="107"/>
                </a:lnTo>
                <a:lnTo>
                  <a:pt x="7" y="1294"/>
                </a:lnTo>
                <a:lnTo>
                  <a:pt x="12" y="1353"/>
                </a:lnTo>
                <a:lnTo>
                  <a:pt x="83" y="1955"/>
                </a:lnTo>
                <a:lnTo>
                  <a:pt x="101" y="1943"/>
                </a:lnTo>
                <a:lnTo>
                  <a:pt x="119" y="1931"/>
                </a:lnTo>
                <a:lnTo>
                  <a:pt x="172" y="1949"/>
                </a:lnTo>
                <a:lnTo>
                  <a:pt x="183" y="1926"/>
                </a:lnTo>
                <a:lnTo>
                  <a:pt x="195" y="1837"/>
                </a:lnTo>
                <a:lnTo>
                  <a:pt x="218" y="1778"/>
                </a:lnTo>
                <a:lnTo>
                  <a:pt x="248" y="1837"/>
                </a:lnTo>
                <a:lnTo>
                  <a:pt x="243" y="1860"/>
                </a:lnTo>
                <a:lnTo>
                  <a:pt x="266" y="1908"/>
                </a:lnTo>
                <a:lnTo>
                  <a:pt x="302" y="1961"/>
                </a:lnTo>
                <a:lnTo>
                  <a:pt x="337" y="1961"/>
                </a:lnTo>
                <a:lnTo>
                  <a:pt x="367" y="1961"/>
                </a:lnTo>
                <a:lnTo>
                  <a:pt x="408" y="1920"/>
                </a:lnTo>
                <a:lnTo>
                  <a:pt x="414" y="1913"/>
                </a:lnTo>
                <a:lnTo>
                  <a:pt x="431" y="1896"/>
                </a:lnTo>
                <a:lnTo>
                  <a:pt x="431" y="1890"/>
                </a:lnTo>
                <a:lnTo>
                  <a:pt x="426" y="1878"/>
                </a:lnTo>
                <a:lnTo>
                  <a:pt x="408" y="1872"/>
                </a:lnTo>
                <a:lnTo>
                  <a:pt x="408" y="1860"/>
                </a:lnTo>
                <a:lnTo>
                  <a:pt x="426" y="1825"/>
                </a:lnTo>
                <a:lnTo>
                  <a:pt x="420" y="1807"/>
                </a:lnTo>
                <a:lnTo>
                  <a:pt x="396" y="1789"/>
                </a:lnTo>
                <a:lnTo>
                  <a:pt x="385" y="1789"/>
                </a:lnTo>
                <a:lnTo>
                  <a:pt x="367" y="1771"/>
                </a:lnTo>
                <a:lnTo>
                  <a:pt x="337" y="1730"/>
                </a:lnTo>
                <a:lnTo>
                  <a:pt x="337" y="1701"/>
                </a:lnTo>
                <a:lnTo>
                  <a:pt x="343" y="1695"/>
                </a:lnTo>
                <a:lnTo>
                  <a:pt x="343" y="1683"/>
                </a:lnTo>
                <a:lnTo>
                  <a:pt x="343" y="1665"/>
                </a:lnTo>
                <a:lnTo>
                  <a:pt x="1235" y="1578"/>
                </a:lnTo>
                <a:lnTo>
                  <a:pt x="1229" y="1553"/>
                </a:lnTo>
                <a:lnTo>
                  <a:pt x="1187" y="1489"/>
                </a:lnTo>
                <a:lnTo>
                  <a:pt x="1194" y="1388"/>
                </a:lnTo>
                <a:lnTo>
                  <a:pt x="1158" y="1299"/>
                </a:lnTo>
                <a:lnTo>
                  <a:pt x="1146" y="1228"/>
                </a:lnTo>
                <a:lnTo>
                  <a:pt x="1170" y="1175"/>
                </a:lnTo>
                <a:lnTo>
                  <a:pt x="1170" y="1122"/>
                </a:lnTo>
                <a:lnTo>
                  <a:pt x="1199" y="1081"/>
                </a:lnTo>
                <a:lnTo>
                  <a:pt x="1205" y="1069"/>
                </a:lnTo>
                <a:lnTo>
                  <a:pt x="1176" y="1033"/>
                </a:lnTo>
                <a:lnTo>
                  <a:pt x="1187" y="998"/>
                </a:lnTo>
                <a:lnTo>
                  <a:pt x="1170" y="975"/>
                </a:lnTo>
                <a:lnTo>
                  <a:pt x="1135" y="957"/>
                </a:lnTo>
                <a:lnTo>
                  <a:pt x="1123" y="927"/>
                </a:lnTo>
                <a:lnTo>
                  <a:pt x="1105" y="868"/>
                </a:lnTo>
                <a:lnTo>
                  <a:pt x="1082" y="845"/>
                </a:lnTo>
                <a:lnTo>
                  <a:pt x="845" y="0"/>
                </a:lnTo>
                <a:lnTo>
                  <a:pt x="0" y="7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1%</a:t>
            </a:r>
          </a:p>
        </p:txBody>
      </p:sp>
      <p:sp>
        <p:nvSpPr>
          <p:cNvPr id="19520" name="Freeform 64"/>
          <p:cNvSpPr>
            <a:spLocks/>
          </p:cNvSpPr>
          <p:nvPr/>
        </p:nvSpPr>
        <p:spPr bwMode="auto">
          <a:xfrm>
            <a:off x="7368011" y="3314410"/>
            <a:ext cx="536830" cy="579000"/>
          </a:xfrm>
          <a:custGeom>
            <a:avLst/>
            <a:gdLst/>
            <a:ahLst/>
            <a:cxnLst>
              <a:cxn ang="0">
                <a:pos x="118" y="1317"/>
              </a:cxn>
              <a:cxn ang="0">
                <a:pos x="177" y="1335"/>
              </a:cxn>
              <a:cxn ang="0">
                <a:pos x="225" y="1312"/>
              </a:cxn>
              <a:cxn ang="0">
                <a:pos x="319" y="1418"/>
              </a:cxn>
              <a:cxn ang="0">
                <a:pos x="425" y="1430"/>
              </a:cxn>
              <a:cxn ang="0">
                <a:pos x="519" y="1448"/>
              </a:cxn>
              <a:cxn ang="0">
                <a:pos x="597" y="1466"/>
              </a:cxn>
              <a:cxn ang="0">
                <a:pos x="650" y="1448"/>
              </a:cxn>
              <a:cxn ang="0">
                <a:pos x="686" y="1418"/>
              </a:cxn>
              <a:cxn ang="0">
                <a:pos x="739" y="1412"/>
              </a:cxn>
              <a:cxn ang="0">
                <a:pos x="810" y="1471"/>
              </a:cxn>
              <a:cxn ang="0">
                <a:pos x="856" y="1507"/>
              </a:cxn>
              <a:cxn ang="0">
                <a:pos x="927" y="1448"/>
              </a:cxn>
              <a:cxn ang="0">
                <a:pos x="951" y="1388"/>
              </a:cxn>
              <a:cxn ang="0">
                <a:pos x="981" y="1246"/>
              </a:cxn>
              <a:cxn ang="0">
                <a:pos x="1034" y="1294"/>
              </a:cxn>
              <a:cxn ang="0">
                <a:pos x="1057" y="1205"/>
              </a:cxn>
              <a:cxn ang="0">
                <a:pos x="1117" y="1111"/>
              </a:cxn>
              <a:cxn ang="0">
                <a:pos x="1140" y="1063"/>
              </a:cxn>
              <a:cxn ang="0">
                <a:pos x="1206" y="1058"/>
              </a:cxn>
              <a:cxn ang="0">
                <a:pos x="1270" y="975"/>
              </a:cxn>
              <a:cxn ang="0">
                <a:pos x="1318" y="939"/>
              </a:cxn>
              <a:cxn ang="0">
                <a:pos x="1305" y="868"/>
              </a:cxn>
              <a:cxn ang="0">
                <a:pos x="1323" y="804"/>
              </a:cxn>
              <a:cxn ang="0">
                <a:pos x="1282" y="627"/>
              </a:cxn>
              <a:cxn ang="0">
                <a:pos x="1312" y="550"/>
              </a:cxn>
              <a:cxn ang="0">
                <a:pos x="1341" y="532"/>
              </a:cxn>
              <a:cxn ang="0">
                <a:pos x="1099" y="77"/>
              </a:cxn>
              <a:cxn ang="0">
                <a:pos x="1004" y="142"/>
              </a:cxn>
              <a:cxn ang="0">
                <a:pos x="886" y="249"/>
              </a:cxn>
              <a:cxn ang="0">
                <a:pos x="815" y="249"/>
              </a:cxn>
              <a:cxn ang="0">
                <a:pos x="715" y="313"/>
              </a:cxn>
              <a:cxn ang="0">
                <a:pos x="626" y="290"/>
              </a:cxn>
              <a:cxn ang="0">
                <a:pos x="590" y="295"/>
              </a:cxn>
              <a:cxn ang="0">
                <a:pos x="590" y="266"/>
              </a:cxn>
              <a:cxn ang="0">
                <a:pos x="455" y="231"/>
              </a:cxn>
              <a:cxn ang="0">
                <a:pos x="390" y="231"/>
              </a:cxn>
              <a:cxn ang="0">
                <a:pos x="0" y="266"/>
              </a:cxn>
            </a:cxnLst>
            <a:rect l="0" t="0" r="r" b="b"/>
            <a:pathLst>
              <a:path w="1341" h="1507">
                <a:moveTo>
                  <a:pt x="0" y="266"/>
                </a:moveTo>
                <a:lnTo>
                  <a:pt x="118" y="1317"/>
                </a:lnTo>
                <a:lnTo>
                  <a:pt x="148" y="1317"/>
                </a:lnTo>
                <a:lnTo>
                  <a:pt x="177" y="1335"/>
                </a:lnTo>
                <a:lnTo>
                  <a:pt x="195" y="1335"/>
                </a:lnTo>
                <a:lnTo>
                  <a:pt x="225" y="1312"/>
                </a:lnTo>
                <a:lnTo>
                  <a:pt x="290" y="1359"/>
                </a:lnTo>
                <a:lnTo>
                  <a:pt x="319" y="1418"/>
                </a:lnTo>
                <a:lnTo>
                  <a:pt x="366" y="1436"/>
                </a:lnTo>
                <a:lnTo>
                  <a:pt x="425" y="1430"/>
                </a:lnTo>
                <a:lnTo>
                  <a:pt x="496" y="1477"/>
                </a:lnTo>
                <a:lnTo>
                  <a:pt x="519" y="1448"/>
                </a:lnTo>
                <a:lnTo>
                  <a:pt x="544" y="1436"/>
                </a:lnTo>
                <a:lnTo>
                  <a:pt x="597" y="1466"/>
                </a:lnTo>
                <a:lnTo>
                  <a:pt x="644" y="1459"/>
                </a:lnTo>
                <a:lnTo>
                  <a:pt x="650" y="1448"/>
                </a:lnTo>
                <a:lnTo>
                  <a:pt x="679" y="1436"/>
                </a:lnTo>
                <a:lnTo>
                  <a:pt x="686" y="1418"/>
                </a:lnTo>
                <a:lnTo>
                  <a:pt x="727" y="1388"/>
                </a:lnTo>
                <a:lnTo>
                  <a:pt x="739" y="1412"/>
                </a:lnTo>
                <a:lnTo>
                  <a:pt x="768" y="1459"/>
                </a:lnTo>
                <a:lnTo>
                  <a:pt x="810" y="1471"/>
                </a:lnTo>
                <a:lnTo>
                  <a:pt x="839" y="1494"/>
                </a:lnTo>
                <a:lnTo>
                  <a:pt x="856" y="1507"/>
                </a:lnTo>
                <a:lnTo>
                  <a:pt x="897" y="1507"/>
                </a:lnTo>
                <a:lnTo>
                  <a:pt x="927" y="1448"/>
                </a:lnTo>
                <a:lnTo>
                  <a:pt x="951" y="1436"/>
                </a:lnTo>
                <a:lnTo>
                  <a:pt x="951" y="1388"/>
                </a:lnTo>
                <a:lnTo>
                  <a:pt x="951" y="1342"/>
                </a:lnTo>
                <a:lnTo>
                  <a:pt x="981" y="1246"/>
                </a:lnTo>
                <a:lnTo>
                  <a:pt x="1004" y="1246"/>
                </a:lnTo>
                <a:lnTo>
                  <a:pt x="1034" y="1294"/>
                </a:lnTo>
                <a:lnTo>
                  <a:pt x="1069" y="1253"/>
                </a:lnTo>
                <a:lnTo>
                  <a:pt x="1057" y="1205"/>
                </a:lnTo>
                <a:lnTo>
                  <a:pt x="1087" y="1134"/>
                </a:lnTo>
                <a:lnTo>
                  <a:pt x="1117" y="1111"/>
                </a:lnTo>
                <a:lnTo>
                  <a:pt x="1117" y="1093"/>
                </a:lnTo>
                <a:lnTo>
                  <a:pt x="1140" y="1063"/>
                </a:lnTo>
                <a:lnTo>
                  <a:pt x="1170" y="1070"/>
                </a:lnTo>
                <a:lnTo>
                  <a:pt x="1206" y="1058"/>
                </a:lnTo>
                <a:lnTo>
                  <a:pt x="1211" y="1046"/>
                </a:lnTo>
                <a:lnTo>
                  <a:pt x="1270" y="975"/>
                </a:lnTo>
                <a:lnTo>
                  <a:pt x="1282" y="969"/>
                </a:lnTo>
                <a:lnTo>
                  <a:pt x="1318" y="939"/>
                </a:lnTo>
                <a:lnTo>
                  <a:pt x="1312" y="893"/>
                </a:lnTo>
                <a:lnTo>
                  <a:pt x="1305" y="868"/>
                </a:lnTo>
                <a:lnTo>
                  <a:pt x="1305" y="839"/>
                </a:lnTo>
                <a:lnTo>
                  <a:pt x="1323" y="804"/>
                </a:lnTo>
                <a:lnTo>
                  <a:pt x="1341" y="655"/>
                </a:lnTo>
                <a:lnTo>
                  <a:pt x="1282" y="627"/>
                </a:lnTo>
                <a:lnTo>
                  <a:pt x="1330" y="591"/>
                </a:lnTo>
                <a:lnTo>
                  <a:pt x="1312" y="550"/>
                </a:lnTo>
                <a:lnTo>
                  <a:pt x="1335" y="532"/>
                </a:lnTo>
                <a:lnTo>
                  <a:pt x="1341" y="532"/>
                </a:lnTo>
                <a:lnTo>
                  <a:pt x="1252" y="0"/>
                </a:lnTo>
                <a:lnTo>
                  <a:pt x="1099" y="77"/>
                </a:lnTo>
                <a:lnTo>
                  <a:pt x="1034" y="118"/>
                </a:lnTo>
                <a:lnTo>
                  <a:pt x="1004" y="142"/>
                </a:lnTo>
                <a:lnTo>
                  <a:pt x="915" y="236"/>
                </a:lnTo>
                <a:lnTo>
                  <a:pt x="886" y="249"/>
                </a:lnTo>
                <a:lnTo>
                  <a:pt x="862" y="249"/>
                </a:lnTo>
                <a:lnTo>
                  <a:pt x="815" y="249"/>
                </a:lnTo>
                <a:lnTo>
                  <a:pt x="785" y="254"/>
                </a:lnTo>
                <a:lnTo>
                  <a:pt x="715" y="313"/>
                </a:lnTo>
                <a:lnTo>
                  <a:pt x="686" y="313"/>
                </a:lnTo>
                <a:lnTo>
                  <a:pt x="626" y="290"/>
                </a:lnTo>
                <a:lnTo>
                  <a:pt x="608" y="302"/>
                </a:lnTo>
                <a:lnTo>
                  <a:pt x="590" y="295"/>
                </a:lnTo>
                <a:lnTo>
                  <a:pt x="608" y="272"/>
                </a:lnTo>
                <a:lnTo>
                  <a:pt x="590" y="266"/>
                </a:lnTo>
                <a:lnTo>
                  <a:pt x="549" y="260"/>
                </a:lnTo>
                <a:lnTo>
                  <a:pt x="455" y="231"/>
                </a:lnTo>
                <a:lnTo>
                  <a:pt x="437" y="219"/>
                </a:lnTo>
                <a:lnTo>
                  <a:pt x="390" y="231"/>
                </a:lnTo>
                <a:lnTo>
                  <a:pt x="390" y="213"/>
                </a:lnTo>
                <a:lnTo>
                  <a:pt x="0" y="26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2%</a:t>
            </a:r>
          </a:p>
        </p:txBody>
      </p:sp>
      <p:sp>
        <p:nvSpPr>
          <p:cNvPr id="19521" name="Freeform 65"/>
          <p:cNvSpPr>
            <a:spLocks/>
          </p:cNvSpPr>
          <p:nvPr/>
        </p:nvSpPr>
        <p:spPr bwMode="auto">
          <a:xfrm>
            <a:off x="7948172" y="2684355"/>
            <a:ext cx="966533" cy="713598"/>
          </a:xfrm>
          <a:custGeom>
            <a:avLst/>
            <a:gdLst/>
            <a:ahLst/>
            <a:cxnLst>
              <a:cxn ang="0">
                <a:pos x="1850" y="1666"/>
              </a:cxn>
              <a:cxn ang="0">
                <a:pos x="1814" y="1731"/>
              </a:cxn>
              <a:cxn ang="0">
                <a:pos x="1784" y="1784"/>
              </a:cxn>
              <a:cxn ang="0">
                <a:pos x="1772" y="1855"/>
              </a:cxn>
              <a:cxn ang="0">
                <a:pos x="1832" y="1796"/>
              </a:cxn>
              <a:cxn ang="0">
                <a:pos x="1932" y="1784"/>
              </a:cxn>
              <a:cxn ang="0">
                <a:pos x="2062" y="1736"/>
              </a:cxn>
              <a:cxn ang="0">
                <a:pos x="2281" y="1578"/>
              </a:cxn>
              <a:cxn ang="0">
                <a:pos x="2358" y="1524"/>
              </a:cxn>
              <a:cxn ang="0">
                <a:pos x="2416" y="1453"/>
              </a:cxn>
              <a:cxn ang="0">
                <a:pos x="2386" y="1465"/>
              </a:cxn>
              <a:cxn ang="0">
                <a:pos x="2292" y="1512"/>
              </a:cxn>
              <a:cxn ang="0">
                <a:pos x="2239" y="1542"/>
              </a:cxn>
              <a:cxn ang="0">
                <a:pos x="2304" y="1441"/>
              </a:cxn>
              <a:cxn ang="0">
                <a:pos x="2257" y="1482"/>
              </a:cxn>
              <a:cxn ang="0">
                <a:pos x="2044" y="1601"/>
              </a:cxn>
              <a:cxn ang="0">
                <a:pos x="1891" y="1707"/>
              </a:cxn>
              <a:cxn ang="0">
                <a:pos x="1884" y="1624"/>
              </a:cxn>
              <a:cxn ang="0">
                <a:pos x="1926" y="1518"/>
              </a:cxn>
              <a:cxn ang="0">
                <a:pos x="1873" y="1175"/>
              </a:cxn>
              <a:cxn ang="0">
                <a:pos x="1832" y="821"/>
              </a:cxn>
              <a:cxn ang="0">
                <a:pos x="1790" y="597"/>
              </a:cxn>
              <a:cxn ang="0">
                <a:pos x="1743" y="561"/>
              </a:cxn>
              <a:cxn ang="0">
                <a:pos x="1731" y="490"/>
              </a:cxn>
              <a:cxn ang="0">
                <a:pos x="1696" y="290"/>
              </a:cxn>
              <a:cxn ang="0">
                <a:pos x="1630" y="77"/>
              </a:cxn>
              <a:cxn ang="0">
                <a:pos x="1607" y="0"/>
              </a:cxn>
              <a:cxn ang="0">
                <a:pos x="1206" y="89"/>
              </a:cxn>
              <a:cxn ang="0">
                <a:pos x="986" y="325"/>
              </a:cxn>
              <a:cxn ang="0">
                <a:pos x="969" y="419"/>
              </a:cxn>
              <a:cxn ang="0">
                <a:pos x="846" y="549"/>
              </a:cxn>
              <a:cxn ang="0">
                <a:pos x="887" y="591"/>
              </a:cxn>
              <a:cxn ang="0">
                <a:pos x="898" y="643"/>
              </a:cxn>
              <a:cxn ang="0">
                <a:pos x="922" y="767"/>
              </a:cxn>
              <a:cxn ang="0">
                <a:pos x="704" y="916"/>
              </a:cxn>
              <a:cxn ang="0">
                <a:pos x="455" y="934"/>
              </a:cxn>
              <a:cxn ang="0">
                <a:pos x="202" y="992"/>
              </a:cxn>
              <a:cxn ang="0">
                <a:pos x="148" y="1099"/>
              </a:cxn>
              <a:cxn ang="0">
                <a:pos x="213" y="1234"/>
              </a:cxn>
              <a:cxn ang="0">
                <a:pos x="42" y="1429"/>
              </a:cxn>
              <a:cxn ang="0">
                <a:pos x="1318" y="1312"/>
              </a:cxn>
              <a:cxn ang="0">
                <a:pos x="1359" y="1365"/>
              </a:cxn>
              <a:cxn ang="0">
                <a:pos x="1406" y="1376"/>
              </a:cxn>
              <a:cxn ang="0">
                <a:pos x="1465" y="1494"/>
              </a:cxn>
              <a:cxn ang="0">
                <a:pos x="1572" y="1530"/>
              </a:cxn>
            </a:cxnLst>
            <a:rect l="0" t="0" r="r" b="b"/>
            <a:pathLst>
              <a:path w="2422" h="1855">
                <a:moveTo>
                  <a:pt x="1572" y="1530"/>
                </a:moveTo>
                <a:lnTo>
                  <a:pt x="1832" y="1624"/>
                </a:lnTo>
                <a:lnTo>
                  <a:pt x="1850" y="1666"/>
                </a:lnTo>
                <a:lnTo>
                  <a:pt x="1832" y="1683"/>
                </a:lnTo>
                <a:lnTo>
                  <a:pt x="1820" y="1701"/>
                </a:lnTo>
                <a:lnTo>
                  <a:pt x="1814" y="1731"/>
                </a:lnTo>
                <a:lnTo>
                  <a:pt x="1814" y="1772"/>
                </a:lnTo>
                <a:lnTo>
                  <a:pt x="1802" y="1778"/>
                </a:lnTo>
                <a:lnTo>
                  <a:pt x="1784" y="1784"/>
                </a:lnTo>
                <a:lnTo>
                  <a:pt x="1761" y="1837"/>
                </a:lnTo>
                <a:lnTo>
                  <a:pt x="1761" y="1855"/>
                </a:lnTo>
                <a:lnTo>
                  <a:pt x="1772" y="1855"/>
                </a:lnTo>
                <a:lnTo>
                  <a:pt x="1784" y="1849"/>
                </a:lnTo>
                <a:lnTo>
                  <a:pt x="1790" y="1837"/>
                </a:lnTo>
                <a:lnTo>
                  <a:pt x="1832" y="1796"/>
                </a:lnTo>
                <a:lnTo>
                  <a:pt x="1855" y="1801"/>
                </a:lnTo>
                <a:lnTo>
                  <a:pt x="1914" y="1801"/>
                </a:lnTo>
                <a:lnTo>
                  <a:pt x="1932" y="1784"/>
                </a:lnTo>
                <a:lnTo>
                  <a:pt x="1985" y="1772"/>
                </a:lnTo>
                <a:lnTo>
                  <a:pt x="2033" y="1754"/>
                </a:lnTo>
                <a:lnTo>
                  <a:pt x="2062" y="1736"/>
                </a:lnTo>
                <a:lnTo>
                  <a:pt x="2092" y="1701"/>
                </a:lnTo>
                <a:lnTo>
                  <a:pt x="2239" y="1601"/>
                </a:lnTo>
                <a:lnTo>
                  <a:pt x="2281" y="1578"/>
                </a:lnTo>
                <a:lnTo>
                  <a:pt x="2310" y="1548"/>
                </a:lnTo>
                <a:lnTo>
                  <a:pt x="2334" y="1542"/>
                </a:lnTo>
                <a:lnTo>
                  <a:pt x="2358" y="1524"/>
                </a:lnTo>
                <a:lnTo>
                  <a:pt x="2386" y="1507"/>
                </a:lnTo>
                <a:lnTo>
                  <a:pt x="2404" y="1489"/>
                </a:lnTo>
                <a:lnTo>
                  <a:pt x="2416" y="1453"/>
                </a:lnTo>
                <a:lnTo>
                  <a:pt x="2422" y="1441"/>
                </a:lnTo>
                <a:lnTo>
                  <a:pt x="2416" y="1436"/>
                </a:lnTo>
                <a:lnTo>
                  <a:pt x="2386" y="1465"/>
                </a:lnTo>
                <a:lnTo>
                  <a:pt x="2352" y="1477"/>
                </a:lnTo>
                <a:lnTo>
                  <a:pt x="2310" y="1494"/>
                </a:lnTo>
                <a:lnTo>
                  <a:pt x="2292" y="1512"/>
                </a:lnTo>
                <a:lnTo>
                  <a:pt x="2281" y="1535"/>
                </a:lnTo>
                <a:lnTo>
                  <a:pt x="2246" y="1553"/>
                </a:lnTo>
                <a:lnTo>
                  <a:pt x="2239" y="1542"/>
                </a:lnTo>
                <a:lnTo>
                  <a:pt x="2251" y="1518"/>
                </a:lnTo>
                <a:lnTo>
                  <a:pt x="2274" y="1489"/>
                </a:lnTo>
                <a:lnTo>
                  <a:pt x="2304" y="1441"/>
                </a:lnTo>
                <a:lnTo>
                  <a:pt x="2292" y="1436"/>
                </a:lnTo>
                <a:lnTo>
                  <a:pt x="2269" y="1459"/>
                </a:lnTo>
                <a:lnTo>
                  <a:pt x="2257" y="1482"/>
                </a:lnTo>
                <a:lnTo>
                  <a:pt x="2233" y="1507"/>
                </a:lnTo>
                <a:lnTo>
                  <a:pt x="2150" y="1553"/>
                </a:lnTo>
                <a:lnTo>
                  <a:pt x="2044" y="1601"/>
                </a:lnTo>
                <a:lnTo>
                  <a:pt x="1962" y="1649"/>
                </a:lnTo>
                <a:lnTo>
                  <a:pt x="1926" y="1666"/>
                </a:lnTo>
                <a:lnTo>
                  <a:pt x="1891" y="1707"/>
                </a:lnTo>
                <a:lnTo>
                  <a:pt x="1873" y="1695"/>
                </a:lnTo>
                <a:lnTo>
                  <a:pt x="1873" y="1660"/>
                </a:lnTo>
                <a:lnTo>
                  <a:pt x="1884" y="1624"/>
                </a:lnTo>
                <a:lnTo>
                  <a:pt x="1914" y="1601"/>
                </a:lnTo>
                <a:lnTo>
                  <a:pt x="1879" y="1565"/>
                </a:lnTo>
                <a:lnTo>
                  <a:pt x="1926" y="1518"/>
                </a:lnTo>
                <a:lnTo>
                  <a:pt x="1932" y="1500"/>
                </a:lnTo>
                <a:lnTo>
                  <a:pt x="1909" y="1477"/>
                </a:lnTo>
                <a:lnTo>
                  <a:pt x="1873" y="1175"/>
                </a:lnTo>
                <a:lnTo>
                  <a:pt x="1861" y="1163"/>
                </a:lnTo>
                <a:lnTo>
                  <a:pt x="1861" y="886"/>
                </a:lnTo>
                <a:lnTo>
                  <a:pt x="1832" y="821"/>
                </a:lnTo>
                <a:lnTo>
                  <a:pt x="1808" y="750"/>
                </a:lnTo>
                <a:lnTo>
                  <a:pt x="1808" y="696"/>
                </a:lnTo>
                <a:lnTo>
                  <a:pt x="1790" y="597"/>
                </a:lnTo>
                <a:lnTo>
                  <a:pt x="1761" y="543"/>
                </a:lnTo>
                <a:lnTo>
                  <a:pt x="1743" y="549"/>
                </a:lnTo>
                <a:lnTo>
                  <a:pt x="1743" y="561"/>
                </a:lnTo>
                <a:lnTo>
                  <a:pt x="1737" y="561"/>
                </a:lnTo>
                <a:lnTo>
                  <a:pt x="1726" y="543"/>
                </a:lnTo>
                <a:lnTo>
                  <a:pt x="1731" y="490"/>
                </a:lnTo>
                <a:lnTo>
                  <a:pt x="1684" y="378"/>
                </a:lnTo>
                <a:lnTo>
                  <a:pt x="1678" y="336"/>
                </a:lnTo>
                <a:lnTo>
                  <a:pt x="1696" y="290"/>
                </a:lnTo>
                <a:lnTo>
                  <a:pt x="1684" y="206"/>
                </a:lnTo>
                <a:lnTo>
                  <a:pt x="1637" y="89"/>
                </a:lnTo>
                <a:lnTo>
                  <a:pt x="1630" y="77"/>
                </a:lnTo>
                <a:lnTo>
                  <a:pt x="1619" y="59"/>
                </a:lnTo>
                <a:lnTo>
                  <a:pt x="1625" y="41"/>
                </a:lnTo>
                <a:lnTo>
                  <a:pt x="1607" y="0"/>
                </a:lnTo>
                <a:lnTo>
                  <a:pt x="1224" y="95"/>
                </a:lnTo>
                <a:lnTo>
                  <a:pt x="1217" y="89"/>
                </a:lnTo>
                <a:lnTo>
                  <a:pt x="1206" y="89"/>
                </a:lnTo>
                <a:lnTo>
                  <a:pt x="1170" y="107"/>
                </a:lnTo>
                <a:lnTo>
                  <a:pt x="1082" y="201"/>
                </a:lnTo>
                <a:lnTo>
                  <a:pt x="986" y="325"/>
                </a:lnTo>
                <a:lnTo>
                  <a:pt x="975" y="348"/>
                </a:lnTo>
                <a:lnTo>
                  <a:pt x="981" y="372"/>
                </a:lnTo>
                <a:lnTo>
                  <a:pt x="969" y="419"/>
                </a:lnTo>
                <a:lnTo>
                  <a:pt x="945" y="437"/>
                </a:lnTo>
                <a:lnTo>
                  <a:pt x="851" y="531"/>
                </a:lnTo>
                <a:lnTo>
                  <a:pt x="846" y="549"/>
                </a:lnTo>
                <a:lnTo>
                  <a:pt x="857" y="591"/>
                </a:lnTo>
                <a:lnTo>
                  <a:pt x="869" y="597"/>
                </a:lnTo>
                <a:lnTo>
                  <a:pt x="887" y="591"/>
                </a:lnTo>
                <a:lnTo>
                  <a:pt x="910" y="609"/>
                </a:lnTo>
                <a:lnTo>
                  <a:pt x="915" y="627"/>
                </a:lnTo>
                <a:lnTo>
                  <a:pt x="898" y="643"/>
                </a:lnTo>
                <a:lnTo>
                  <a:pt x="904" y="679"/>
                </a:lnTo>
                <a:lnTo>
                  <a:pt x="928" y="714"/>
                </a:lnTo>
                <a:lnTo>
                  <a:pt x="922" y="767"/>
                </a:lnTo>
                <a:lnTo>
                  <a:pt x="863" y="797"/>
                </a:lnTo>
                <a:lnTo>
                  <a:pt x="775" y="891"/>
                </a:lnTo>
                <a:lnTo>
                  <a:pt x="704" y="916"/>
                </a:lnTo>
                <a:lnTo>
                  <a:pt x="555" y="957"/>
                </a:lnTo>
                <a:lnTo>
                  <a:pt x="502" y="939"/>
                </a:lnTo>
                <a:lnTo>
                  <a:pt x="455" y="934"/>
                </a:lnTo>
                <a:lnTo>
                  <a:pt x="379" y="939"/>
                </a:lnTo>
                <a:lnTo>
                  <a:pt x="296" y="957"/>
                </a:lnTo>
                <a:lnTo>
                  <a:pt x="202" y="992"/>
                </a:lnTo>
                <a:lnTo>
                  <a:pt x="159" y="1016"/>
                </a:lnTo>
                <a:lnTo>
                  <a:pt x="148" y="1069"/>
                </a:lnTo>
                <a:lnTo>
                  <a:pt x="148" y="1099"/>
                </a:lnTo>
                <a:lnTo>
                  <a:pt x="219" y="1175"/>
                </a:lnTo>
                <a:lnTo>
                  <a:pt x="225" y="1211"/>
                </a:lnTo>
                <a:lnTo>
                  <a:pt x="213" y="1234"/>
                </a:lnTo>
                <a:lnTo>
                  <a:pt x="189" y="1246"/>
                </a:lnTo>
                <a:lnTo>
                  <a:pt x="172" y="1312"/>
                </a:lnTo>
                <a:lnTo>
                  <a:pt x="42" y="1429"/>
                </a:lnTo>
                <a:lnTo>
                  <a:pt x="0" y="1465"/>
                </a:lnTo>
                <a:lnTo>
                  <a:pt x="24" y="1571"/>
                </a:lnTo>
                <a:lnTo>
                  <a:pt x="1318" y="1312"/>
                </a:lnTo>
                <a:lnTo>
                  <a:pt x="1341" y="1329"/>
                </a:lnTo>
                <a:lnTo>
                  <a:pt x="1348" y="1353"/>
                </a:lnTo>
                <a:lnTo>
                  <a:pt x="1359" y="1365"/>
                </a:lnTo>
                <a:lnTo>
                  <a:pt x="1371" y="1358"/>
                </a:lnTo>
                <a:lnTo>
                  <a:pt x="1382" y="1370"/>
                </a:lnTo>
                <a:lnTo>
                  <a:pt x="1406" y="1376"/>
                </a:lnTo>
                <a:lnTo>
                  <a:pt x="1442" y="1453"/>
                </a:lnTo>
                <a:lnTo>
                  <a:pt x="1447" y="1482"/>
                </a:lnTo>
                <a:lnTo>
                  <a:pt x="1465" y="1494"/>
                </a:lnTo>
                <a:lnTo>
                  <a:pt x="1465" y="1507"/>
                </a:lnTo>
                <a:lnTo>
                  <a:pt x="1542" y="1512"/>
                </a:lnTo>
                <a:lnTo>
                  <a:pt x="1572" y="153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1%</a:t>
            </a:r>
          </a:p>
        </p:txBody>
      </p:sp>
      <p:sp>
        <p:nvSpPr>
          <p:cNvPr id="19523" name="Freeform 67"/>
          <p:cNvSpPr>
            <a:spLocks/>
          </p:cNvSpPr>
          <p:nvPr/>
        </p:nvSpPr>
        <p:spPr bwMode="auto">
          <a:xfrm>
            <a:off x="7868196" y="3188525"/>
            <a:ext cx="748672" cy="468770"/>
          </a:xfrm>
          <a:custGeom>
            <a:avLst/>
            <a:gdLst/>
            <a:ahLst/>
            <a:cxnLst>
              <a:cxn ang="0">
                <a:pos x="467" y="1151"/>
              </a:cxn>
              <a:cxn ang="0">
                <a:pos x="1311" y="986"/>
              </a:cxn>
              <a:cxn ang="0">
                <a:pos x="1583" y="938"/>
              </a:cxn>
              <a:cxn ang="0">
                <a:pos x="1590" y="938"/>
              </a:cxn>
              <a:cxn ang="0">
                <a:pos x="1595" y="933"/>
              </a:cxn>
              <a:cxn ang="0">
                <a:pos x="1601" y="908"/>
              </a:cxn>
              <a:cxn ang="0">
                <a:pos x="1631" y="880"/>
              </a:cxn>
              <a:cxn ang="0">
                <a:pos x="1661" y="874"/>
              </a:cxn>
              <a:cxn ang="0">
                <a:pos x="1689" y="880"/>
              </a:cxn>
              <a:cxn ang="0">
                <a:pos x="1767" y="826"/>
              </a:cxn>
              <a:cxn ang="0">
                <a:pos x="1778" y="785"/>
              </a:cxn>
              <a:cxn ang="0">
                <a:pos x="1826" y="738"/>
              </a:cxn>
              <a:cxn ang="0">
                <a:pos x="1873" y="708"/>
              </a:cxn>
              <a:cxn ang="0">
                <a:pos x="1879" y="697"/>
              </a:cxn>
              <a:cxn ang="0">
                <a:pos x="1831" y="661"/>
              </a:cxn>
              <a:cxn ang="0">
                <a:pos x="1814" y="644"/>
              </a:cxn>
              <a:cxn ang="0">
                <a:pos x="1796" y="637"/>
              </a:cxn>
              <a:cxn ang="0">
                <a:pos x="1785" y="619"/>
              </a:cxn>
              <a:cxn ang="0">
                <a:pos x="1749" y="614"/>
              </a:cxn>
              <a:cxn ang="0">
                <a:pos x="1737" y="566"/>
              </a:cxn>
              <a:cxn ang="0">
                <a:pos x="1696" y="555"/>
              </a:cxn>
              <a:cxn ang="0">
                <a:pos x="1689" y="555"/>
              </a:cxn>
              <a:cxn ang="0">
                <a:pos x="1684" y="477"/>
              </a:cxn>
              <a:cxn ang="0">
                <a:pos x="1707" y="466"/>
              </a:cxn>
              <a:cxn ang="0">
                <a:pos x="1702" y="424"/>
              </a:cxn>
              <a:cxn ang="0">
                <a:pos x="1678" y="401"/>
              </a:cxn>
              <a:cxn ang="0">
                <a:pos x="1678" y="389"/>
              </a:cxn>
              <a:cxn ang="0">
                <a:pos x="1684" y="378"/>
              </a:cxn>
              <a:cxn ang="0">
                <a:pos x="1719" y="342"/>
              </a:cxn>
              <a:cxn ang="0">
                <a:pos x="1732" y="283"/>
              </a:cxn>
              <a:cxn ang="0">
                <a:pos x="1732" y="266"/>
              </a:cxn>
              <a:cxn ang="0">
                <a:pos x="1755" y="230"/>
              </a:cxn>
              <a:cxn ang="0">
                <a:pos x="1773" y="218"/>
              </a:cxn>
              <a:cxn ang="0">
                <a:pos x="1743" y="200"/>
              </a:cxn>
              <a:cxn ang="0">
                <a:pos x="1666" y="195"/>
              </a:cxn>
              <a:cxn ang="0">
                <a:pos x="1666" y="182"/>
              </a:cxn>
              <a:cxn ang="0">
                <a:pos x="1648" y="170"/>
              </a:cxn>
              <a:cxn ang="0">
                <a:pos x="1643" y="141"/>
              </a:cxn>
              <a:cxn ang="0">
                <a:pos x="1607" y="64"/>
              </a:cxn>
              <a:cxn ang="0">
                <a:pos x="1583" y="58"/>
              </a:cxn>
              <a:cxn ang="0">
                <a:pos x="1572" y="46"/>
              </a:cxn>
              <a:cxn ang="0">
                <a:pos x="1560" y="53"/>
              </a:cxn>
              <a:cxn ang="0">
                <a:pos x="1549" y="41"/>
              </a:cxn>
              <a:cxn ang="0">
                <a:pos x="1542" y="17"/>
              </a:cxn>
              <a:cxn ang="0">
                <a:pos x="1519" y="0"/>
              </a:cxn>
              <a:cxn ang="0">
                <a:pos x="225" y="259"/>
              </a:cxn>
              <a:cxn ang="0">
                <a:pos x="201" y="153"/>
              </a:cxn>
              <a:cxn ang="0">
                <a:pos x="130" y="223"/>
              </a:cxn>
              <a:cxn ang="0">
                <a:pos x="119" y="230"/>
              </a:cxn>
              <a:cxn ang="0">
                <a:pos x="107" y="218"/>
              </a:cxn>
              <a:cxn ang="0">
                <a:pos x="101" y="218"/>
              </a:cxn>
              <a:cxn ang="0">
                <a:pos x="83" y="259"/>
              </a:cxn>
              <a:cxn ang="0">
                <a:pos x="18" y="307"/>
              </a:cxn>
              <a:cxn ang="0">
                <a:pos x="0" y="324"/>
              </a:cxn>
              <a:cxn ang="0">
                <a:pos x="89" y="856"/>
              </a:cxn>
              <a:cxn ang="0">
                <a:pos x="154" y="1217"/>
              </a:cxn>
              <a:cxn ang="0">
                <a:pos x="467" y="1151"/>
              </a:cxn>
            </a:cxnLst>
            <a:rect l="0" t="0" r="r" b="b"/>
            <a:pathLst>
              <a:path w="1879" h="1217">
                <a:moveTo>
                  <a:pt x="467" y="1151"/>
                </a:moveTo>
                <a:lnTo>
                  <a:pt x="1311" y="986"/>
                </a:lnTo>
                <a:lnTo>
                  <a:pt x="1583" y="938"/>
                </a:lnTo>
                <a:lnTo>
                  <a:pt x="1590" y="938"/>
                </a:lnTo>
                <a:lnTo>
                  <a:pt x="1595" y="933"/>
                </a:lnTo>
                <a:lnTo>
                  <a:pt x="1601" y="908"/>
                </a:lnTo>
                <a:lnTo>
                  <a:pt x="1631" y="880"/>
                </a:lnTo>
                <a:lnTo>
                  <a:pt x="1661" y="874"/>
                </a:lnTo>
                <a:lnTo>
                  <a:pt x="1689" y="880"/>
                </a:lnTo>
                <a:lnTo>
                  <a:pt x="1767" y="826"/>
                </a:lnTo>
                <a:lnTo>
                  <a:pt x="1778" y="785"/>
                </a:lnTo>
                <a:lnTo>
                  <a:pt x="1826" y="738"/>
                </a:lnTo>
                <a:lnTo>
                  <a:pt x="1873" y="708"/>
                </a:lnTo>
                <a:lnTo>
                  <a:pt x="1879" y="697"/>
                </a:lnTo>
                <a:lnTo>
                  <a:pt x="1831" y="661"/>
                </a:lnTo>
                <a:lnTo>
                  <a:pt x="1814" y="644"/>
                </a:lnTo>
                <a:lnTo>
                  <a:pt x="1796" y="637"/>
                </a:lnTo>
                <a:lnTo>
                  <a:pt x="1785" y="619"/>
                </a:lnTo>
                <a:lnTo>
                  <a:pt x="1749" y="614"/>
                </a:lnTo>
                <a:lnTo>
                  <a:pt x="1737" y="566"/>
                </a:lnTo>
                <a:lnTo>
                  <a:pt x="1696" y="555"/>
                </a:lnTo>
                <a:lnTo>
                  <a:pt x="1689" y="555"/>
                </a:lnTo>
                <a:lnTo>
                  <a:pt x="1684" y="477"/>
                </a:lnTo>
                <a:lnTo>
                  <a:pt x="1707" y="466"/>
                </a:lnTo>
                <a:lnTo>
                  <a:pt x="1702" y="424"/>
                </a:lnTo>
                <a:lnTo>
                  <a:pt x="1678" y="401"/>
                </a:lnTo>
                <a:lnTo>
                  <a:pt x="1678" y="389"/>
                </a:lnTo>
                <a:lnTo>
                  <a:pt x="1684" y="378"/>
                </a:lnTo>
                <a:lnTo>
                  <a:pt x="1719" y="342"/>
                </a:lnTo>
                <a:lnTo>
                  <a:pt x="1732" y="283"/>
                </a:lnTo>
                <a:lnTo>
                  <a:pt x="1732" y="266"/>
                </a:lnTo>
                <a:lnTo>
                  <a:pt x="1755" y="230"/>
                </a:lnTo>
                <a:lnTo>
                  <a:pt x="1773" y="218"/>
                </a:lnTo>
                <a:lnTo>
                  <a:pt x="1743" y="200"/>
                </a:lnTo>
                <a:lnTo>
                  <a:pt x="1666" y="195"/>
                </a:lnTo>
                <a:lnTo>
                  <a:pt x="1666" y="182"/>
                </a:lnTo>
                <a:lnTo>
                  <a:pt x="1648" y="170"/>
                </a:lnTo>
                <a:lnTo>
                  <a:pt x="1643" y="141"/>
                </a:lnTo>
                <a:lnTo>
                  <a:pt x="1607" y="64"/>
                </a:lnTo>
                <a:lnTo>
                  <a:pt x="1583" y="58"/>
                </a:lnTo>
                <a:lnTo>
                  <a:pt x="1572" y="46"/>
                </a:lnTo>
                <a:lnTo>
                  <a:pt x="1560" y="53"/>
                </a:lnTo>
                <a:lnTo>
                  <a:pt x="1549" y="41"/>
                </a:lnTo>
                <a:lnTo>
                  <a:pt x="1542" y="17"/>
                </a:lnTo>
                <a:lnTo>
                  <a:pt x="1519" y="0"/>
                </a:lnTo>
                <a:lnTo>
                  <a:pt x="225" y="259"/>
                </a:lnTo>
                <a:lnTo>
                  <a:pt x="201" y="153"/>
                </a:lnTo>
                <a:lnTo>
                  <a:pt x="130" y="223"/>
                </a:lnTo>
                <a:lnTo>
                  <a:pt x="119" y="230"/>
                </a:lnTo>
                <a:lnTo>
                  <a:pt x="107" y="218"/>
                </a:lnTo>
                <a:lnTo>
                  <a:pt x="101" y="218"/>
                </a:lnTo>
                <a:lnTo>
                  <a:pt x="83" y="259"/>
                </a:lnTo>
                <a:lnTo>
                  <a:pt x="18" y="307"/>
                </a:lnTo>
                <a:lnTo>
                  <a:pt x="0" y="324"/>
                </a:lnTo>
                <a:lnTo>
                  <a:pt x="89" y="856"/>
                </a:lnTo>
                <a:lnTo>
                  <a:pt x="154" y="1217"/>
                </a:lnTo>
                <a:lnTo>
                  <a:pt x="467" y="115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3%</a:t>
            </a:r>
          </a:p>
        </p:txBody>
      </p:sp>
      <p:sp>
        <p:nvSpPr>
          <p:cNvPr id="19526" name="Freeform 70"/>
          <p:cNvSpPr>
            <a:spLocks/>
          </p:cNvSpPr>
          <p:nvPr/>
        </p:nvSpPr>
        <p:spPr bwMode="auto">
          <a:xfrm>
            <a:off x="7617167" y="3654383"/>
            <a:ext cx="976163" cy="539550"/>
          </a:xfrm>
          <a:custGeom>
            <a:avLst/>
            <a:gdLst/>
            <a:ahLst/>
            <a:cxnLst>
              <a:cxn ang="0">
                <a:pos x="1607" y="1176"/>
              </a:cxn>
              <a:cxn ang="0">
                <a:pos x="745" y="1311"/>
              </a:cxn>
              <a:cxn ang="0">
                <a:pos x="621" y="1329"/>
              </a:cxn>
              <a:cxn ang="0">
                <a:pos x="537" y="1329"/>
              </a:cxn>
              <a:cxn ang="0">
                <a:pos x="0" y="1400"/>
              </a:cxn>
              <a:cxn ang="0">
                <a:pos x="136" y="1329"/>
              </a:cxn>
              <a:cxn ang="0">
                <a:pos x="213" y="1252"/>
              </a:cxn>
              <a:cxn ang="0">
                <a:pos x="225" y="1211"/>
              </a:cxn>
              <a:cxn ang="0">
                <a:pos x="260" y="1158"/>
              </a:cxn>
              <a:cxn ang="0">
                <a:pos x="455" y="986"/>
              </a:cxn>
              <a:cxn ang="0">
                <a:pos x="479" y="963"/>
              </a:cxn>
              <a:cxn ang="0">
                <a:pos x="514" y="1040"/>
              </a:cxn>
              <a:cxn ang="0">
                <a:pos x="621" y="1070"/>
              </a:cxn>
              <a:cxn ang="0">
                <a:pos x="662" y="1022"/>
              </a:cxn>
              <a:cxn ang="0">
                <a:pos x="715" y="1029"/>
              </a:cxn>
              <a:cxn ang="0">
                <a:pos x="750" y="1029"/>
              </a:cxn>
              <a:cxn ang="0">
                <a:pos x="845" y="945"/>
              </a:cxn>
              <a:cxn ang="0">
                <a:pos x="869" y="963"/>
              </a:cxn>
              <a:cxn ang="0">
                <a:pos x="958" y="916"/>
              </a:cxn>
              <a:cxn ang="0">
                <a:pos x="999" y="821"/>
              </a:cxn>
              <a:cxn ang="0">
                <a:pos x="1057" y="674"/>
              </a:cxn>
              <a:cxn ang="0">
                <a:pos x="1140" y="408"/>
              </a:cxn>
              <a:cxn ang="0">
                <a:pos x="1181" y="449"/>
              </a:cxn>
              <a:cxn ang="0">
                <a:pos x="1247" y="461"/>
              </a:cxn>
              <a:cxn ang="0">
                <a:pos x="1300" y="314"/>
              </a:cxn>
              <a:cxn ang="0">
                <a:pos x="1359" y="289"/>
              </a:cxn>
              <a:cxn ang="0">
                <a:pos x="1407" y="225"/>
              </a:cxn>
              <a:cxn ang="0">
                <a:pos x="1453" y="142"/>
              </a:cxn>
              <a:cxn ang="0">
                <a:pos x="1471" y="113"/>
              </a:cxn>
              <a:cxn ang="0">
                <a:pos x="1460" y="24"/>
              </a:cxn>
              <a:cxn ang="0">
                <a:pos x="1483" y="0"/>
              </a:cxn>
              <a:cxn ang="0">
                <a:pos x="1648" y="101"/>
              </a:cxn>
              <a:cxn ang="0">
                <a:pos x="1673" y="18"/>
              </a:cxn>
              <a:cxn ang="0">
                <a:pos x="1725" y="24"/>
              </a:cxn>
              <a:cxn ang="0">
                <a:pos x="1731" y="65"/>
              </a:cxn>
              <a:cxn ang="0">
                <a:pos x="1831" y="101"/>
              </a:cxn>
              <a:cxn ang="0">
                <a:pos x="1896" y="149"/>
              </a:cxn>
              <a:cxn ang="0">
                <a:pos x="1920" y="201"/>
              </a:cxn>
              <a:cxn ang="0">
                <a:pos x="1855" y="331"/>
              </a:cxn>
              <a:cxn ang="0">
                <a:pos x="1909" y="378"/>
              </a:cxn>
              <a:cxn ang="0">
                <a:pos x="1985" y="390"/>
              </a:cxn>
              <a:cxn ang="0">
                <a:pos x="2015" y="408"/>
              </a:cxn>
              <a:cxn ang="0">
                <a:pos x="2056" y="431"/>
              </a:cxn>
              <a:cxn ang="0">
                <a:pos x="2086" y="420"/>
              </a:cxn>
              <a:cxn ang="0">
                <a:pos x="2216" y="473"/>
              </a:cxn>
              <a:cxn ang="0">
                <a:pos x="2239" y="520"/>
              </a:cxn>
              <a:cxn ang="0">
                <a:pos x="2227" y="591"/>
              </a:cxn>
              <a:cxn ang="0">
                <a:pos x="2204" y="615"/>
              </a:cxn>
              <a:cxn ang="0">
                <a:pos x="2274" y="679"/>
              </a:cxn>
              <a:cxn ang="0">
                <a:pos x="2269" y="709"/>
              </a:cxn>
              <a:cxn ang="0">
                <a:pos x="2216" y="720"/>
              </a:cxn>
              <a:cxn ang="0">
                <a:pos x="2239" y="733"/>
              </a:cxn>
              <a:cxn ang="0">
                <a:pos x="2216" y="763"/>
              </a:cxn>
              <a:cxn ang="0">
                <a:pos x="2198" y="768"/>
              </a:cxn>
              <a:cxn ang="0">
                <a:pos x="2251" y="786"/>
              </a:cxn>
              <a:cxn ang="0">
                <a:pos x="2298" y="816"/>
              </a:cxn>
              <a:cxn ang="0">
                <a:pos x="2239" y="857"/>
              </a:cxn>
              <a:cxn ang="0">
                <a:pos x="2198" y="857"/>
              </a:cxn>
              <a:cxn ang="0">
                <a:pos x="2257" y="898"/>
              </a:cxn>
              <a:cxn ang="0">
                <a:pos x="2322" y="857"/>
              </a:cxn>
              <a:cxn ang="0">
                <a:pos x="2404" y="857"/>
              </a:cxn>
              <a:cxn ang="0">
                <a:pos x="2446" y="981"/>
              </a:cxn>
              <a:cxn ang="0">
                <a:pos x="2411" y="1004"/>
              </a:cxn>
            </a:cxnLst>
            <a:rect l="0" t="0" r="r" b="b"/>
            <a:pathLst>
              <a:path w="2446" h="1400">
                <a:moveTo>
                  <a:pt x="2416" y="1022"/>
                </a:moveTo>
                <a:lnTo>
                  <a:pt x="1607" y="1176"/>
                </a:lnTo>
                <a:lnTo>
                  <a:pt x="762" y="1318"/>
                </a:lnTo>
                <a:lnTo>
                  <a:pt x="745" y="1311"/>
                </a:lnTo>
                <a:lnTo>
                  <a:pt x="709" y="1318"/>
                </a:lnTo>
                <a:lnTo>
                  <a:pt x="621" y="1329"/>
                </a:lnTo>
                <a:lnTo>
                  <a:pt x="626" y="1311"/>
                </a:lnTo>
                <a:lnTo>
                  <a:pt x="537" y="1329"/>
                </a:lnTo>
                <a:lnTo>
                  <a:pt x="537" y="1336"/>
                </a:lnTo>
                <a:lnTo>
                  <a:pt x="0" y="1400"/>
                </a:lnTo>
                <a:lnTo>
                  <a:pt x="24" y="1382"/>
                </a:lnTo>
                <a:lnTo>
                  <a:pt x="136" y="1329"/>
                </a:lnTo>
                <a:lnTo>
                  <a:pt x="154" y="1300"/>
                </a:lnTo>
                <a:lnTo>
                  <a:pt x="213" y="1252"/>
                </a:lnTo>
                <a:lnTo>
                  <a:pt x="219" y="1223"/>
                </a:lnTo>
                <a:lnTo>
                  <a:pt x="225" y="1211"/>
                </a:lnTo>
                <a:lnTo>
                  <a:pt x="260" y="1194"/>
                </a:lnTo>
                <a:lnTo>
                  <a:pt x="260" y="1158"/>
                </a:lnTo>
                <a:lnTo>
                  <a:pt x="296" y="1128"/>
                </a:lnTo>
                <a:lnTo>
                  <a:pt x="455" y="986"/>
                </a:lnTo>
                <a:lnTo>
                  <a:pt x="467" y="958"/>
                </a:lnTo>
                <a:lnTo>
                  <a:pt x="479" y="963"/>
                </a:lnTo>
                <a:lnTo>
                  <a:pt x="467" y="993"/>
                </a:lnTo>
                <a:lnTo>
                  <a:pt x="514" y="1040"/>
                </a:lnTo>
                <a:lnTo>
                  <a:pt x="585" y="1070"/>
                </a:lnTo>
                <a:lnTo>
                  <a:pt x="621" y="1070"/>
                </a:lnTo>
                <a:lnTo>
                  <a:pt x="656" y="1040"/>
                </a:lnTo>
                <a:lnTo>
                  <a:pt x="662" y="1022"/>
                </a:lnTo>
                <a:lnTo>
                  <a:pt x="686" y="1004"/>
                </a:lnTo>
                <a:lnTo>
                  <a:pt x="715" y="1029"/>
                </a:lnTo>
                <a:lnTo>
                  <a:pt x="727" y="1034"/>
                </a:lnTo>
                <a:lnTo>
                  <a:pt x="750" y="1029"/>
                </a:lnTo>
                <a:lnTo>
                  <a:pt x="833" y="999"/>
                </a:lnTo>
                <a:lnTo>
                  <a:pt x="845" y="945"/>
                </a:lnTo>
                <a:lnTo>
                  <a:pt x="851" y="945"/>
                </a:lnTo>
                <a:lnTo>
                  <a:pt x="869" y="963"/>
                </a:lnTo>
                <a:lnTo>
                  <a:pt x="933" y="904"/>
                </a:lnTo>
                <a:lnTo>
                  <a:pt x="958" y="916"/>
                </a:lnTo>
                <a:lnTo>
                  <a:pt x="1011" y="845"/>
                </a:lnTo>
                <a:lnTo>
                  <a:pt x="999" y="821"/>
                </a:lnTo>
                <a:lnTo>
                  <a:pt x="1004" y="774"/>
                </a:lnTo>
                <a:lnTo>
                  <a:pt x="1057" y="674"/>
                </a:lnTo>
                <a:lnTo>
                  <a:pt x="1128" y="408"/>
                </a:lnTo>
                <a:lnTo>
                  <a:pt x="1140" y="408"/>
                </a:lnTo>
                <a:lnTo>
                  <a:pt x="1181" y="431"/>
                </a:lnTo>
                <a:lnTo>
                  <a:pt x="1181" y="449"/>
                </a:lnTo>
                <a:lnTo>
                  <a:pt x="1206" y="467"/>
                </a:lnTo>
                <a:lnTo>
                  <a:pt x="1247" y="461"/>
                </a:lnTo>
                <a:lnTo>
                  <a:pt x="1270" y="413"/>
                </a:lnTo>
                <a:lnTo>
                  <a:pt x="1300" y="314"/>
                </a:lnTo>
                <a:lnTo>
                  <a:pt x="1323" y="278"/>
                </a:lnTo>
                <a:lnTo>
                  <a:pt x="1359" y="289"/>
                </a:lnTo>
                <a:lnTo>
                  <a:pt x="1382" y="231"/>
                </a:lnTo>
                <a:lnTo>
                  <a:pt x="1407" y="225"/>
                </a:lnTo>
                <a:lnTo>
                  <a:pt x="1430" y="195"/>
                </a:lnTo>
                <a:lnTo>
                  <a:pt x="1453" y="142"/>
                </a:lnTo>
                <a:lnTo>
                  <a:pt x="1465" y="131"/>
                </a:lnTo>
                <a:lnTo>
                  <a:pt x="1471" y="113"/>
                </a:lnTo>
                <a:lnTo>
                  <a:pt x="1453" y="101"/>
                </a:lnTo>
                <a:lnTo>
                  <a:pt x="1460" y="24"/>
                </a:lnTo>
                <a:lnTo>
                  <a:pt x="1471" y="7"/>
                </a:lnTo>
                <a:lnTo>
                  <a:pt x="1483" y="0"/>
                </a:lnTo>
                <a:lnTo>
                  <a:pt x="1625" y="89"/>
                </a:lnTo>
                <a:lnTo>
                  <a:pt x="1648" y="101"/>
                </a:lnTo>
                <a:lnTo>
                  <a:pt x="1655" y="95"/>
                </a:lnTo>
                <a:lnTo>
                  <a:pt x="1673" y="18"/>
                </a:lnTo>
                <a:lnTo>
                  <a:pt x="1696" y="12"/>
                </a:lnTo>
                <a:lnTo>
                  <a:pt x="1725" y="24"/>
                </a:lnTo>
                <a:lnTo>
                  <a:pt x="1755" y="35"/>
                </a:lnTo>
                <a:lnTo>
                  <a:pt x="1731" y="65"/>
                </a:lnTo>
                <a:lnTo>
                  <a:pt x="1767" y="101"/>
                </a:lnTo>
                <a:lnTo>
                  <a:pt x="1831" y="101"/>
                </a:lnTo>
                <a:lnTo>
                  <a:pt x="1855" y="131"/>
                </a:lnTo>
                <a:lnTo>
                  <a:pt x="1896" y="149"/>
                </a:lnTo>
                <a:lnTo>
                  <a:pt x="1926" y="184"/>
                </a:lnTo>
                <a:lnTo>
                  <a:pt x="1920" y="201"/>
                </a:lnTo>
                <a:lnTo>
                  <a:pt x="1879" y="272"/>
                </a:lnTo>
                <a:lnTo>
                  <a:pt x="1855" y="331"/>
                </a:lnTo>
                <a:lnTo>
                  <a:pt x="1861" y="378"/>
                </a:lnTo>
                <a:lnTo>
                  <a:pt x="1909" y="378"/>
                </a:lnTo>
                <a:lnTo>
                  <a:pt x="1950" y="355"/>
                </a:lnTo>
                <a:lnTo>
                  <a:pt x="1985" y="390"/>
                </a:lnTo>
                <a:lnTo>
                  <a:pt x="2003" y="402"/>
                </a:lnTo>
                <a:lnTo>
                  <a:pt x="2015" y="408"/>
                </a:lnTo>
                <a:lnTo>
                  <a:pt x="2038" y="426"/>
                </a:lnTo>
                <a:lnTo>
                  <a:pt x="2056" y="431"/>
                </a:lnTo>
                <a:lnTo>
                  <a:pt x="2074" y="420"/>
                </a:lnTo>
                <a:lnTo>
                  <a:pt x="2086" y="420"/>
                </a:lnTo>
                <a:lnTo>
                  <a:pt x="2163" y="461"/>
                </a:lnTo>
                <a:lnTo>
                  <a:pt x="2216" y="473"/>
                </a:lnTo>
                <a:lnTo>
                  <a:pt x="2239" y="509"/>
                </a:lnTo>
                <a:lnTo>
                  <a:pt x="2239" y="520"/>
                </a:lnTo>
                <a:lnTo>
                  <a:pt x="2216" y="538"/>
                </a:lnTo>
                <a:lnTo>
                  <a:pt x="2227" y="591"/>
                </a:lnTo>
                <a:lnTo>
                  <a:pt x="2216" y="603"/>
                </a:lnTo>
                <a:lnTo>
                  <a:pt x="2204" y="615"/>
                </a:lnTo>
                <a:lnTo>
                  <a:pt x="2257" y="644"/>
                </a:lnTo>
                <a:lnTo>
                  <a:pt x="2274" y="679"/>
                </a:lnTo>
                <a:lnTo>
                  <a:pt x="2274" y="697"/>
                </a:lnTo>
                <a:lnTo>
                  <a:pt x="2269" y="709"/>
                </a:lnTo>
                <a:lnTo>
                  <a:pt x="2221" y="703"/>
                </a:lnTo>
                <a:lnTo>
                  <a:pt x="2216" y="720"/>
                </a:lnTo>
                <a:lnTo>
                  <a:pt x="2233" y="738"/>
                </a:lnTo>
                <a:lnTo>
                  <a:pt x="2239" y="733"/>
                </a:lnTo>
                <a:lnTo>
                  <a:pt x="2239" y="750"/>
                </a:lnTo>
                <a:lnTo>
                  <a:pt x="2216" y="763"/>
                </a:lnTo>
                <a:lnTo>
                  <a:pt x="2204" y="763"/>
                </a:lnTo>
                <a:lnTo>
                  <a:pt x="2198" y="768"/>
                </a:lnTo>
                <a:lnTo>
                  <a:pt x="2216" y="780"/>
                </a:lnTo>
                <a:lnTo>
                  <a:pt x="2251" y="786"/>
                </a:lnTo>
                <a:lnTo>
                  <a:pt x="2287" y="804"/>
                </a:lnTo>
                <a:lnTo>
                  <a:pt x="2298" y="816"/>
                </a:lnTo>
                <a:lnTo>
                  <a:pt x="2257" y="857"/>
                </a:lnTo>
                <a:lnTo>
                  <a:pt x="2239" y="857"/>
                </a:lnTo>
                <a:lnTo>
                  <a:pt x="2198" y="839"/>
                </a:lnTo>
                <a:lnTo>
                  <a:pt x="2198" y="857"/>
                </a:lnTo>
                <a:lnTo>
                  <a:pt x="2221" y="875"/>
                </a:lnTo>
                <a:lnTo>
                  <a:pt x="2257" y="898"/>
                </a:lnTo>
                <a:lnTo>
                  <a:pt x="2287" y="887"/>
                </a:lnTo>
                <a:lnTo>
                  <a:pt x="2322" y="857"/>
                </a:lnTo>
                <a:lnTo>
                  <a:pt x="2358" y="862"/>
                </a:lnTo>
                <a:lnTo>
                  <a:pt x="2404" y="857"/>
                </a:lnTo>
                <a:lnTo>
                  <a:pt x="2411" y="869"/>
                </a:lnTo>
                <a:lnTo>
                  <a:pt x="2446" y="981"/>
                </a:lnTo>
                <a:lnTo>
                  <a:pt x="2422" y="1004"/>
                </a:lnTo>
                <a:lnTo>
                  <a:pt x="2411" y="1004"/>
                </a:lnTo>
                <a:lnTo>
                  <a:pt x="2416" y="102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b="1" dirty="0">
                <a:latin typeface="Calibri" pitchFamily="34" charset="0"/>
                <a:cs typeface="Arial" pitchFamily="34" charset="0"/>
              </a:rPr>
              <a:t>   </a:t>
            </a:r>
          </a:p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    1%</a:t>
            </a:r>
          </a:p>
        </p:txBody>
      </p:sp>
      <p:sp>
        <p:nvSpPr>
          <p:cNvPr id="19532" name="Freeform 76"/>
          <p:cNvSpPr>
            <a:spLocks/>
          </p:cNvSpPr>
          <p:nvPr/>
        </p:nvSpPr>
        <p:spPr bwMode="auto">
          <a:xfrm>
            <a:off x="7389677" y="4436441"/>
            <a:ext cx="704137" cy="693872"/>
          </a:xfrm>
          <a:custGeom>
            <a:avLst/>
            <a:gdLst/>
            <a:ahLst/>
            <a:cxnLst>
              <a:cxn ang="0">
                <a:pos x="237" y="951"/>
              </a:cxn>
              <a:cxn ang="0">
                <a:pos x="278" y="1033"/>
              </a:cxn>
              <a:cxn ang="0">
                <a:pos x="325" y="1081"/>
              </a:cxn>
              <a:cxn ang="0">
                <a:pos x="331" y="1139"/>
              </a:cxn>
              <a:cxn ang="0">
                <a:pos x="354" y="1187"/>
              </a:cxn>
              <a:cxn ang="0">
                <a:pos x="325" y="1281"/>
              </a:cxn>
              <a:cxn ang="0">
                <a:pos x="313" y="1405"/>
              </a:cxn>
              <a:cxn ang="0">
                <a:pos x="342" y="1595"/>
              </a:cxn>
              <a:cxn ang="0">
                <a:pos x="390" y="1684"/>
              </a:cxn>
              <a:cxn ang="0">
                <a:pos x="425" y="1737"/>
              </a:cxn>
              <a:cxn ang="0">
                <a:pos x="443" y="1795"/>
              </a:cxn>
              <a:cxn ang="0">
                <a:pos x="1382" y="1783"/>
              </a:cxn>
              <a:cxn ang="0">
                <a:pos x="1442" y="1807"/>
              </a:cxn>
              <a:cxn ang="0">
                <a:pos x="1424" y="1671"/>
              </a:cxn>
              <a:cxn ang="0">
                <a:pos x="1442" y="1624"/>
              </a:cxn>
              <a:cxn ang="0">
                <a:pos x="1531" y="1636"/>
              </a:cxn>
              <a:cxn ang="0">
                <a:pos x="1619" y="1630"/>
              </a:cxn>
              <a:cxn ang="0">
                <a:pos x="1602" y="1529"/>
              </a:cxn>
              <a:cxn ang="0">
                <a:pos x="1607" y="1453"/>
              </a:cxn>
              <a:cxn ang="0">
                <a:pos x="1660" y="1251"/>
              </a:cxn>
              <a:cxn ang="0">
                <a:pos x="1713" y="1134"/>
              </a:cxn>
              <a:cxn ang="0">
                <a:pos x="1754" y="1098"/>
              </a:cxn>
              <a:cxn ang="0">
                <a:pos x="1743" y="1075"/>
              </a:cxn>
              <a:cxn ang="0">
                <a:pos x="1726" y="1068"/>
              </a:cxn>
              <a:cxn ang="0">
                <a:pos x="1660" y="1051"/>
              </a:cxn>
              <a:cxn ang="0">
                <a:pos x="1630" y="951"/>
              </a:cxn>
              <a:cxn ang="0">
                <a:pos x="1542" y="873"/>
              </a:cxn>
              <a:cxn ang="0">
                <a:pos x="1483" y="756"/>
              </a:cxn>
              <a:cxn ang="0">
                <a:pos x="1435" y="697"/>
              </a:cxn>
              <a:cxn ang="0">
                <a:pos x="1341" y="626"/>
              </a:cxn>
              <a:cxn ang="0">
                <a:pos x="1306" y="578"/>
              </a:cxn>
              <a:cxn ang="0">
                <a:pos x="1270" y="525"/>
              </a:cxn>
              <a:cxn ang="0">
                <a:pos x="1110" y="413"/>
              </a:cxn>
              <a:cxn ang="0">
                <a:pos x="1052" y="366"/>
              </a:cxn>
              <a:cxn ang="0">
                <a:pos x="981" y="259"/>
              </a:cxn>
              <a:cxn ang="0">
                <a:pos x="933" y="206"/>
              </a:cxn>
              <a:cxn ang="0">
                <a:pos x="775" y="147"/>
              </a:cxn>
              <a:cxn ang="0">
                <a:pos x="780" y="59"/>
              </a:cxn>
              <a:cxn ang="0">
                <a:pos x="821" y="18"/>
              </a:cxn>
              <a:cxn ang="0">
                <a:pos x="816" y="0"/>
              </a:cxn>
              <a:cxn ang="0">
                <a:pos x="0" y="106"/>
              </a:cxn>
            </a:cxnLst>
            <a:rect l="0" t="0" r="r" b="b"/>
            <a:pathLst>
              <a:path w="1761" h="1807">
                <a:moveTo>
                  <a:pt x="0" y="106"/>
                </a:moveTo>
                <a:lnTo>
                  <a:pt x="237" y="951"/>
                </a:lnTo>
                <a:lnTo>
                  <a:pt x="260" y="974"/>
                </a:lnTo>
                <a:lnTo>
                  <a:pt x="278" y="1033"/>
                </a:lnTo>
                <a:lnTo>
                  <a:pt x="290" y="1063"/>
                </a:lnTo>
                <a:lnTo>
                  <a:pt x="325" y="1081"/>
                </a:lnTo>
                <a:lnTo>
                  <a:pt x="342" y="1104"/>
                </a:lnTo>
                <a:lnTo>
                  <a:pt x="331" y="1139"/>
                </a:lnTo>
                <a:lnTo>
                  <a:pt x="360" y="1175"/>
                </a:lnTo>
                <a:lnTo>
                  <a:pt x="354" y="1187"/>
                </a:lnTo>
                <a:lnTo>
                  <a:pt x="325" y="1228"/>
                </a:lnTo>
                <a:lnTo>
                  <a:pt x="325" y="1281"/>
                </a:lnTo>
                <a:lnTo>
                  <a:pt x="301" y="1334"/>
                </a:lnTo>
                <a:lnTo>
                  <a:pt x="313" y="1405"/>
                </a:lnTo>
                <a:lnTo>
                  <a:pt x="349" y="1494"/>
                </a:lnTo>
                <a:lnTo>
                  <a:pt x="342" y="1595"/>
                </a:lnTo>
                <a:lnTo>
                  <a:pt x="384" y="1659"/>
                </a:lnTo>
                <a:lnTo>
                  <a:pt x="390" y="1684"/>
                </a:lnTo>
                <a:lnTo>
                  <a:pt x="395" y="1707"/>
                </a:lnTo>
                <a:lnTo>
                  <a:pt x="425" y="1737"/>
                </a:lnTo>
                <a:lnTo>
                  <a:pt x="425" y="1766"/>
                </a:lnTo>
                <a:lnTo>
                  <a:pt x="443" y="1795"/>
                </a:lnTo>
                <a:lnTo>
                  <a:pt x="1371" y="1737"/>
                </a:lnTo>
                <a:lnTo>
                  <a:pt x="1382" y="1783"/>
                </a:lnTo>
                <a:lnTo>
                  <a:pt x="1400" y="1801"/>
                </a:lnTo>
                <a:lnTo>
                  <a:pt x="1442" y="1807"/>
                </a:lnTo>
                <a:lnTo>
                  <a:pt x="1453" y="1760"/>
                </a:lnTo>
                <a:lnTo>
                  <a:pt x="1424" y="1671"/>
                </a:lnTo>
                <a:lnTo>
                  <a:pt x="1430" y="1641"/>
                </a:lnTo>
                <a:lnTo>
                  <a:pt x="1442" y="1624"/>
                </a:lnTo>
                <a:lnTo>
                  <a:pt x="1465" y="1606"/>
                </a:lnTo>
                <a:lnTo>
                  <a:pt x="1531" y="1636"/>
                </a:lnTo>
                <a:lnTo>
                  <a:pt x="1589" y="1636"/>
                </a:lnTo>
                <a:lnTo>
                  <a:pt x="1619" y="1630"/>
                </a:lnTo>
                <a:lnTo>
                  <a:pt x="1613" y="1565"/>
                </a:lnTo>
                <a:lnTo>
                  <a:pt x="1602" y="1529"/>
                </a:lnTo>
                <a:lnTo>
                  <a:pt x="1602" y="1482"/>
                </a:lnTo>
                <a:lnTo>
                  <a:pt x="1607" y="1453"/>
                </a:lnTo>
                <a:lnTo>
                  <a:pt x="1655" y="1311"/>
                </a:lnTo>
                <a:lnTo>
                  <a:pt x="1660" y="1251"/>
                </a:lnTo>
                <a:lnTo>
                  <a:pt x="1684" y="1192"/>
                </a:lnTo>
                <a:lnTo>
                  <a:pt x="1713" y="1134"/>
                </a:lnTo>
                <a:lnTo>
                  <a:pt x="1743" y="1110"/>
                </a:lnTo>
                <a:lnTo>
                  <a:pt x="1754" y="1098"/>
                </a:lnTo>
                <a:lnTo>
                  <a:pt x="1761" y="1081"/>
                </a:lnTo>
                <a:lnTo>
                  <a:pt x="1743" y="1075"/>
                </a:lnTo>
                <a:lnTo>
                  <a:pt x="1737" y="1068"/>
                </a:lnTo>
                <a:lnTo>
                  <a:pt x="1726" y="1068"/>
                </a:lnTo>
                <a:lnTo>
                  <a:pt x="1678" y="1063"/>
                </a:lnTo>
                <a:lnTo>
                  <a:pt x="1660" y="1051"/>
                </a:lnTo>
                <a:lnTo>
                  <a:pt x="1655" y="1033"/>
                </a:lnTo>
                <a:lnTo>
                  <a:pt x="1630" y="951"/>
                </a:lnTo>
                <a:lnTo>
                  <a:pt x="1589" y="898"/>
                </a:lnTo>
                <a:lnTo>
                  <a:pt x="1542" y="873"/>
                </a:lnTo>
                <a:lnTo>
                  <a:pt x="1513" y="791"/>
                </a:lnTo>
                <a:lnTo>
                  <a:pt x="1483" y="756"/>
                </a:lnTo>
                <a:lnTo>
                  <a:pt x="1465" y="708"/>
                </a:lnTo>
                <a:lnTo>
                  <a:pt x="1435" y="697"/>
                </a:lnTo>
                <a:lnTo>
                  <a:pt x="1382" y="673"/>
                </a:lnTo>
                <a:lnTo>
                  <a:pt x="1341" y="626"/>
                </a:lnTo>
                <a:lnTo>
                  <a:pt x="1306" y="602"/>
                </a:lnTo>
                <a:lnTo>
                  <a:pt x="1306" y="578"/>
                </a:lnTo>
                <a:lnTo>
                  <a:pt x="1288" y="543"/>
                </a:lnTo>
                <a:lnTo>
                  <a:pt x="1270" y="525"/>
                </a:lnTo>
                <a:lnTo>
                  <a:pt x="1217" y="507"/>
                </a:lnTo>
                <a:lnTo>
                  <a:pt x="1110" y="413"/>
                </a:lnTo>
                <a:lnTo>
                  <a:pt x="1064" y="396"/>
                </a:lnTo>
                <a:lnTo>
                  <a:pt x="1052" y="366"/>
                </a:lnTo>
                <a:lnTo>
                  <a:pt x="1011" y="325"/>
                </a:lnTo>
                <a:lnTo>
                  <a:pt x="981" y="259"/>
                </a:lnTo>
                <a:lnTo>
                  <a:pt x="945" y="224"/>
                </a:lnTo>
                <a:lnTo>
                  <a:pt x="933" y="206"/>
                </a:lnTo>
                <a:lnTo>
                  <a:pt x="869" y="195"/>
                </a:lnTo>
                <a:lnTo>
                  <a:pt x="775" y="147"/>
                </a:lnTo>
                <a:lnTo>
                  <a:pt x="750" y="124"/>
                </a:lnTo>
                <a:lnTo>
                  <a:pt x="780" y="59"/>
                </a:lnTo>
                <a:lnTo>
                  <a:pt x="803" y="41"/>
                </a:lnTo>
                <a:lnTo>
                  <a:pt x="821" y="18"/>
                </a:lnTo>
                <a:lnTo>
                  <a:pt x="821" y="5"/>
                </a:lnTo>
                <a:lnTo>
                  <a:pt x="816" y="0"/>
                </a:lnTo>
                <a:lnTo>
                  <a:pt x="331" y="71"/>
                </a:lnTo>
                <a:lnTo>
                  <a:pt x="0" y="106"/>
                </a:ln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9534" name="Freeform 78"/>
          <p:cNvSpPr>
            <a:spLocks/>
          </p:cNvSpPr>
          <p:nvPr/>
        </p:nvSpPr>
        <p:spPr bwMode="auto">
          <a:xfrm>
            <a:off x="7186260" y="5054894"/>
            <a:ext cx="1171155" cy="850515"/>
          </a:xfrm>
          <a:custGeom>
            <a:avLst/>
            <a:gdLst/>
            <a:ahLst/>
            <a:cxnLst>
              <a:cxn ang="0">
                <a:pos x="6" y="183"/>
              </a:cxn>
              <a:cxn ang="0">
                <a:pos x="0" y="230"/>
              </a:cxn>
              <a:cxn ang="0">
                <a:pos x="59" y="289"/>
              </a:cxn>
              <a:cxn ang="0">
                <a:pos x="71" y="360"/>
              </a:cxn>
              <a:cxn ang="0">
                <a:pos x="94" y="390"/>
              </a:cxn>
              <a:cxn ang="0">
                <a:pos x="77" y="438"/>
              </a:cxn>
              <a:cxn ang="0">
                <a:pos x="160" y="420"/>
              </a:cxn>
              <a:cxn ang="0">
                <a:pos x="201" y="360"/>
              </a:cxn>
              <a:cxn ang="0">
                <a:pos x="248" y="355"/>
              </a:cxn>
              <a:cxn ang="0">
                <a:pos x="213" y="402"/>
              </a:cxn>
              <a:cxn ang="0">
                <a:pos x="443" y="337"/>
              </a:cxn>
              <a:cxn ang="0">
                <a:pos x="437" y="372"/>
              </a:cxn>
              <a:cxn ang="0">
                <a:pos x="591" y="408"/>
              </a:cxn>
              <a:cxn ang="0">
                <a:pos x="680" y="431"/>
              </a:cxn>
              <a:cxn ang="0">
                <a:pos x="750" y="449"/>
              </a:cxn>
              <a:cxn ang="0">
                <a:pos x="745" y="473"/>
              </a:cxn>
              <a:cxn ang="0">
                <a:pos x="850" y="573"/>
              </a:cxn>
              <a:cxn ang="0">
                <a:pos x="827" y="603"/>
              </a:cxn>
              <a:cxn ang="0">
                <a:pos x="821" y="621"/>
              </a:cxn>
              <a:cxn ang="0">
                <a:pos x="969" y="573"/>
              </a:cxn>
              <a:cxn ang="0">
                <a:pos x="1182" y="491"/>
              </a:cxn>
              <a:cxn ang="0">
                <a:pos x="1187" y="413"/>
              </a:cxn>
              <a:cxn ang="0">
                <a:pos x="1459" y="502"/>
              </a:cxn>
              <a:cxn ang="0">
                <a:pos x="1636" y="662"/>
              </a:cxn>
              <a:cxn ang="0">
                <a:pos x="1755" y="715"/>
              </a:cxn>
              <a:cxn ang="0">
                <a:pos x="1826" y="845"/>
              </a:cxn>
              <a:cxn ang="0">
                <a:pos x="1814" y="1135"/>
              </a:cxn>
              <a:cxn ang="0">
                <a:pos x="1890" y="1288"/>
              </a:cxn>
              <a:cxn ang="0">
                <a:pos x="1872" y="1187"/>
              </a:cxn>
              <a:cxn ang="0">
                <a:pos x="1938" y="1223"/>
              </a:cxn>
              <a:cxn ang="0">
                <a:pos x="1968" y="1187"/>
              </a:cxn>
              <a:cxn ang="0">
                <a:pos x="1968" y="1252"/>
              </a:cxn>
              <a:cxn ang="0">
                <a:pos x="1908" y="1353"/>
              </a:cxn>
              <a:cxn ang="0">
                <a:pos x="1968" y="1442"/>
              </a:cxn>
              <a:cxn ang="0">
                <a:pos x="2115" y="1619"/>
              </a:cxn>
              <a:cxn ang="0">
                <a:pos x="2163" y="1637"/>
              </a:cxn>
              <a:cxn ang="0">
                <a:pos x="2234" y="1749"/>
              </a:cxn>
              <a:cxn ang="0">
                <a:pos x="2351" y="1944"/>
              </a:cxn>
              <a:cxn ang="0">
                <a:pos x="2564" y="2097"/>
              </a:cxn>
              <a:cxn ang="0">
                <a:pos x="2640" y="2139"/>
              </a:cxn>
              <a:cxn ang="0">
                <a:pos x="2617" y="2162"/>
              </a:cxn>
              <a:cxn ang="0">
                <a:pos x="2594" y="2186"/>
              </a:cxn>
              <a:cxn ang="0">
                <a:pos x="2676" y="2198"/>
              </a:cxn>
              <a:cxn ang="0">
                <a:pos x="2883" y="2086"/>
              </a:cxn>
              <a:cxn ang="0">
                <a:pos x="2871" y="1955"/>
              </a:cxn>
              <a:cxn ang="0">
                <a:pos x="2894" y="1760"/>
              </a:cxn>
              <a:cxn ang="0">
                <a:pos x="2871" y="1453"/>
              </a:cxn>
              <a:cxn ang="0">
                <a:pos x="2694" y="1146"/>
              </a:cxn>
              <a:cxn ang="0">
                <a:pos x="2612" y="1011"/>
              </a:cxn>
              <a:cxn ang="0">
                <a:pos x="2612" y="892"/>
              </a:cxn>
              <a:cxn ang="0">
                <a:pos x="2458" y="685"/>
              </a:cxn>
              <a:cxn ang="0">
                <a:pos x="2346" y="562"/>
              </a:cxn>
              <a:cxn ang="0">
                <a:pos x="2186" y="189"/>
              </a:cxn>
              <a:cxn ang="0">
                <a:pos x="2151" y="147"/>
              </a:cxn>
              <a:cxn ang="0">
                <a:pos x="2097" y="30"/>
              </a:cxn>
              <a:cxn ang="0">
                <a:pos x="1950" y="18"/>
              </a:cxn>
              <a:cxn ang="0">
                <a:pos x="1961" y="154"/>
              </a:cxn>
              <a:cxn ang="0">
                <a:pos x="1890" y="177"/>
              </a:cxn>
              <a:cxn ang="0">
                <a:pos x="933" y="160"/>
              </a:cxn>
              <a:cxn ang="0">
                <a:pos x="898" y="78"/>
              </a:cxn>
            </a:cxnLst>
            <a:rect l="0" t="0" r="r" b="b"/>
            <a:pathLst>
              <a:path w="2930" h="2216">
                <a:moveTo>
                  <a:pt x="898" y="78"/>
                </a:moveTo>
                <a:lnTo>
                  <a:pt x="6" y="165"/>
                </a:lnTo>
                <a:lnTo>
                  <a:pt x="6" y="183"/>
                </a:lnTo>
                <a:lnTo>
                  <a:pt x="6" y="195"/>
                </a:lnTo>
                <a:lnTo>
                  <a:pt x="0" y="201"/>
                </a:lnTo>
                <a:lnTo>
                  <a:pt x="0" y="230"/>
                </a:lnTo>
                <a:lnTo>
                  <a:pt x="30" y="271"/>
                </a:lnTo>
                <a:lnTo>
                  <a:pt x="48" y="289"/>
                </a:lnTo>
                <a:lnTo>
                  <a:pt x="59" y="289"/>
                </a:lnTo>
                <a:lnTo>
                  <a:pt x="83" y="307"/>
                </a:lnTo>
                <a:lnTo>
                  <a:pt x="89" y="325"/>
                </a:lnTo>
                <a:lnTo>
                  <a:pt x="71" y="360"/>
                </a:lnTo>
                <a:lnTo>
                  <a:pt x="71" y="372"/>
                </a:lnTo>
                <a:lnTo>
                  <a:pt x="89" y="378"/>
                </a:lnTo>
                <a:lnTo>
                  <a:pt x="94" y="390"/>
                </a:lnTo>
                <a:lnTo>
                  <a:pt x="94" y="396"/>
                </a:lnTo>
                <a:lnTo>
                  <a:pt x="77" y="413"/>
                </a:lnTo>
                <a:lnTo>
                  <a:pt x="77" y="438"/>
                </a:lnTo>
                <a:lnTo>
                  <a:pt x="89" y="443"/>
                </a:lnTo>
                <a:lnTo>
                  <a:pt x="136" y="431"/>
                </a:lnTo>
                <a:lnTo>
                  <a:pt x="160" y="420"/>
                </a:lnTo>
                <a:lnTo>
                  <a:pt x="172" y="367"/>
                </a:lnTo>
                <a:lnTo>
                  <a:pt x="183" y="355"/>
                </a:lnTo>
                <a:lnTo>
                  <a:pt x="201" y="360"/>
                </a:lnTo>
                <a:lnTo>
                  <a:pt x="218" y="360"/>
                </a:lnTo>
                <a:lnTo>
                  <a:pt x="231" y="355"/>
                </a:lnTo>
                <a:lnTo>
                  <a:pt x="248" y="355"/>
                </a:lnTo>
                <a:lnTo>
                  <a:pt x="243" y="372"/>
                </a:lnTo>
                <a:lnTo>
                  <a:pt x="207" y="402"/>
                </a:lnTo>
                <a:lnTo>
                  <a:pt x="213" y="402"/>
                </a:lnTo>
                <a:lnTo>
                  <a:pt x="243" y="390"/>
                </a:lnTo>
                <a:lnTo>
                  <a:pt x="289" y="390"/>
                </a:lnTo>
                <a:lnTo>
                  <a:pt x="443" y="337"/>
                </a:lnTo>
                <a:lnTo>
                  <a:pt x="467" y="337"/>
                </a:lnTo>
                <a:lnTo>
                  <a:pt x="467" y="349"/>
                </a:lnTo>
                <a:lnTo>
                  <a:pt x="437" y="372"/>
                </a:lnTo>
                <a:lnTo>
                  <a:pt x="455" y="378"/>
                </a:lnTo>
                <a:lnTo>
                  <a:pt x="520" y="385"/>
                </a:lnTo>
                <a:lnTo>
                  <a:pt x="591" y="408"/>
                </a:lnTo>
                <a:lnTo>
                  <a:pt x="662" y="443"/>
                </a:lnTo>
                <a:lnTo>
                  <a:pt x="680" y="455"/>
                </a:lnTo>
                <a:lnTo>
                  <a:pt x="680" y="431"/>
                </a:lnTo>
                <a:lnTo>
                  <a:pt x="692" y="420"/>
                </a:lnTo>
                <a:lnTo>
                  <a:pt x="709" y="438"/>
                </a:lnTo>
                <a:lnTo>
                  <a:pt x="750" y="449"/>
                </a:lnTo>
                <a:lnTo>
                  <a:pt x="763" y="455"/>
                </a:lnTo>
                <a:lnTo>
                  <a:pt x="763" y="461"/>
                </a:lnTo>
                <a:lnTo>
                  <a:pt x="745" y="473"/>
                </a:lnTo>
                <a:lnTo>
                  <a:pt x="750" y="484"/>
                </a:lnTo>
                <a:lnTo>
                  <a:pt x="845" y="550"/>
                </a:lnTo>
                <a:lnTo>
                  <a:pt x="850" y="573"/>
                </a:lnTo>
                <a:lnTo>
                  <a:pt x="845" y="597"/>
                </a:lnTo>
                <a:lnTo>
                  <a:pt x="839" y="608"/>
                </a:lnTo>
                <a:lnTo>
                  <a:pt x="827" y="603"/>
                </a:lnTo>
                <a:lnTo>
                  <a:pt x="821" y="580"/>
                </a:lnTo>
                <a:lnTo>
                  <a:pt x="809" y="603"/>
                </a:lnTo>
                <a:lnTo>
                  <a:pt x="821" y="621"/>
                </a:lnTo>
                <a:lnTo>
                  <a:pt x="833" y="626"/>
                </a:lnTo>
                <a:lnTo>
                  <a:pt x="963" y="591"/>
                </a:lnTo>
                <a:lnTo>
                  <a:pt x="969" y="573"/>
                </a:lnTo>
                <a:lnTo>
                  <a:pt x="1010" y="573"/>
                </a:lnTo>
                <a:lnTo>
                  <a:pt x="1111" y="491"/>
                </a:lnTo>
                <a:lnTo>
                  <a:pt x="1182" y="491"/>
                </a:lnTo>
                <a:lnTo>
                  <a:pt x="1182" y="473"/>
                </a:lnTo>
                <a:lnTo>
                  <a:pt x="1170" y="455"/>
                </a:lnTo>
                <a:lnTo>
                  <a:pt x="1187" y="413"/>
                </a:lnTo>
                <a:lnTo>
                  <a:pt x="1294" y="402"/>
                </a:lnTo>
                <a:lnTo>
                  <a:pt x="1453" y="479"/>
                </a:lnTo>
                <a:lnTo>
                  <a:pt x="1459" y="502"/>
                </a:lnTo>
                <a:lnTo>
                  <a:pt x="1501" y="538"/>
                </a:lnTo>
                <a:lnTo>
                  <a:pt x="1536" y="591"/>
                </a:lnTo>
                <a:lnTo>
                  <a:pt x="1636" y="662"/>
                </a:lnTo>
                <a:lnTo>
                  <a:pt x="1648" y="692"/>
                </a:lnTo>
                <a:lnTo>
                  <a:pt x="1678" y="715"/>
                </a:lnTo>
                <a:lnTo>
                  <a:pt x="1755" y="715"/>
                </a:lnTo>
                <a:lnTo>
                  <a:pt x="1814" y="804"/>
                </a:lnTo>
                <a:lnTo>
                  <a:pt x="1831" y="816"/>
                </a:lnTo>
                <a:lnTo>
                  <a:pt x="1826" y="845"/>
                </a:lnTo>
                <a:lnTo>
                  <a:pt x="1849" y="933"/>
                </a:lnTo>
                <a:lnTo>
                  <a:pt x="1837" y="1029"/>
                </a:lnTo>
                <a:lnTo>
                  <a:pt x="1814" y="1135"/>
                </a:lnTo>
                <a:lnTo>
                  <a:pt x="1819" y="1223"/>
                </a:lnTo>
                <a:lnTo>
                  <a:pt x="1831" y="1252"/>
                </a:lnTo>
                <a:lnTo>
                  <a:pt x="1890" y="1288"/>
                </a:lnTo>
                <a:lnTo>
                  <a:pt x="1908" y="1252"/>
                </a:lnTo>
                <a:lnTo>
                  <a:pt x="1890" y="1240"/>
                </a:lnTo>
                <a:lnTo>
                  <a:pt x="1872" y="1187"/>
                </a:lnTo>
                <a:lnTo>
                  <a:pt x="1879" y="1176"/>
                </a:lnTo>
                <a:lnTo>
                  <a:pt x="1914" y="1164"/>
                </a:lnTo>
                <a:lnTo>
                  <a:pt x="1938" y="1223"/>
                </a:lnTo>
                <a:lnTo>
                  <a:pt x="1950" y="1217"/>
                </a:lnTo>
                <a:lnTo>
                  <a:pt x="1961" y="1194"/>
                </a:lnTo>
                <a:lnTo>
                  <a:pt x="1968" y="1187"/>
                </a:lnTo>
                <a:lnTo>
                  <a:pt x="1985" y="1199"/>
                </a:lnTo>
                <a:lnTo>
                  <a:pt x="1985" y="1223"/>
                </a:lnTo>
                <a:lnTo>
                  <a:pt x="1968" y="1252"/>
                </a:lnTo>
                <a:lnTo>
                  <a:pt x="1950" y="1276"/>
                </a:lnTo>
                <a:lnTo>
                  <a:pt x="1926" y="1347"/>
                </a:lnTo>
                <a:lnTo>
                  <a:pt x="1908" y="1353"/>
                </a:lnTo>
                <a:lnTo>
                  <a:pt x="1908" y="1389"/>
                </a:lnTo>
                <a:lnTo>
                  <a:pt x="1932" y="1412"/>
                </a:lnTo>
                <a:lnTo>
                  <a:pt x="1968" y="1442"/>
                </a:lnTo>
                <a:lnTo>
                  <a:pt x="2021" y="1566"/>
                </a:lnTo>
                <a:lnTo>
                  <a:pt x="2103" y="1619"/>
                </a:lnTo>
                <a:lnTo>
                  <a:pt x="2115" y="1619"/>
                </a:lnTo>
                <a:lnTo>
                  <a:pt x="2121" y="1589"/>
                </a:lnTo>
                <a:lnTo>
                  <a:pt x="2145" y="1589"/>
                </a:lnTo>
                <a:lnTo>
                  <a:pt x="2163" y="1637"/>
                </a:lnTo>
                <a:lnTo>
                  <a:pt x="2168" y="1666"/>
                </a:lnTo>
                <a:lnTo>
                  <a:pt x="2198" y="1731"/>
                </a:lnTo>
                <a:lnTo>
                  <a:pt x="2234" y="1749"/>
                </a:lnTo>
                <a:lnTo>
                  <a:pt x="2269" y="1760"/>
                </a:lnTo>
                <a:lnTo>
                  <a:pt x="2333" y="1932"/>
                </a:lnTo>
                <a:lnTo>
                  <a:pt x="2351" y="1944"/>
                </a:lnTo>
                <a:lnTo>
                  <a:pt x="2434" y="1962"/>
                </a:lnTo>
                <a:lnTo>
                  <a:pt x="2470" y="1980"/>
                </a:lnTo>
                <a:lnTo>
                  <a:pt x="2564" y="2097"/>
                </a:lnTo>
                <a:lnTo>
                  <a:pt x="2605" y="2127"/>
                </a:lnTo>
                <a:lnTo>
                  <a:pt x="2623" y="2133"/>
                </a:lnTo>
                <a:lnTo>
                  <a:pt x="2640" y="2139"/>
                </a:lnTo>
                <a:lnTo>
                  <a:pt x="2653" y="2168"/>
                </a:lnTo>
                <a:lnTo>
                  <a:pt x="2635" y="2168"/>
                </a:lnTo>
                <a:lnTo>
                  <a:pt x="2617" y="2162"/>
                </a:lnTo>
                <a:lnTo>
                  <a:pt x="2605" y="2162"/>
                </a:lnTo>
                <a:lnTo>
                  <a:pt x="2594" y="2168"/>
                </a:lnTo>
                <a:lnTo>
                  <a:pt x="2594" y="2186"/>
                </a:lnTo>
                <a:lnTo>
                  <a:pt x="2605" y="2203"/>
                </a:lnTo>
                <a:lnTo>
                  <a:pt x="2653" y="2216"/>
                </a:lnTo>
                <a:lnTo>
                  <a:pt x="2676" y="2198"/>
                </a:lnTo>
                <a:lnTo>
                  <a:pt x="2711" y="2191"/>
                </a:lnTo>
                <a:lnTo>
                  <a:pt x="2853" y="2139"/>
                </a:lnTo>
                <a:lnTo>
                  <a:pt x="2883" y="2086"/>
                </a:lnTo>
                <a:lnTo>
                  <a:pt x="2889" y="2068"/>
                </a:lnTo>
                <a:lnTo>
                  <a:pt x="2871" y="1997"/>
                </a:lnTo>
                <a:lnTo>
                  <a:pt x="2871" y="1955"/>
                </a:lnTo>
                <a:lnTo>
                  <a:pt x="2901" y="1891"/>
                </a:lnTo>
                <a:lnTo>
                  <a:pt x="2930" y="1896"/>
                </a:lnTo>
                <a:lnTo>
                  <a:pt x="2894" y="1760"/>
                </a:lnTo>
                <a:lnTo>
                  <a:pt x="2907" y="1689"/>
                </a:lnTo>
                <a:lnTo>
                  <a:pt x="2894" y="1559"/>
                </a:lnTo>
                <a:lnTo>
                  <a:pt x="2871" y="1453"/>
                </a:lnTo>
                <a:lnTo>
                  <a:pt x="2848" y="1418"/>
                </a:lnTo>
                <a:lnTo>
                  <a:pt x="2754" y="1288"/>
                </a:lnTo>
                <a:lnTo>
                  <a:pt x="2694" y="1146"/>
                </a:lnTo>
                <a:lnTo>
                  <a:pt x="2617" y="1046"/>
                </a:lnTo>
                <a:lnTo>
                  <a:pt x="2617" y="1029"/>
                </a:lnTo>
                <a:lnTo>
                  <a:pt x="2612" y="1011"/>
                </a:lnTo>
                <a:lnTo>
                  <a:pt x="2587" y="951"/>
                </a:lnTo>
                <a:lnTo>
                  <a:pt x="2587" y="928"/>
                </a:lnTo>
                <a:lnTo>
                  <a:pt x="2612" y="892"/>
                </a:lnTo>
                <a:lnTo>
                  <a:pt x="2612" y="874"/>
                </a:lnTo>
                <a:lnTo>
                  <a:pt x="2511" y="745"/>
                </a:lnTo>
                <a:lnTo>
                  <a:pt x="2458" y="685"/>
                </a:lnTo>
                <a:lnTo>
                  <a:pt x="2422" y="662"/>
                </a:lnTo>
                <a:lnTo>
                  <a:pt x="2410" y="644"/>
                </a:lnTo>
                <a:lnTo>
                  <a:pt x="2346" y="562"/>
                </a:lnTo>
                <a:lnTo>
                  <a:pt x="2262" y="408"/>
                </a:lnTo>
                <a:lnTo>
                  <a:pt x="2239" y="319"/>
                </a:lnTo>
                <a:lnTo>
                  <a:pt x="2186" y="189"/>
                </a:lnTo>
                <a:lnTo>
                  <a:pt x="2186" y="172"/>
                </a:lnTo>
                <a:lnTo>
                  <a:pt x="2163" y="154"/>
                </a:lnTo>
                <a:lnTo>
                  <a:pt x="2151" y="147"/>
                </a:lnTo>
                <a:lnTo>
                  <a:pt x="2138" y="53"/>
                </a:lnTo>
                <a:lnTo>
                  <a:pt x="2127" y="24"/>
                </a:lnTo>
                <a:lnTo>
                  <a:pt x="2097" y="30"/>
                </a:lnTo>
                <a:lnTo>
                  <a:pt x="2039" y="30"/>
                </a:lnTo>
                <a:lnTo>
                  <a:pt x="1973" y="0"/>
                </a:lnTo>
                <a:lnTo>
                  <a:pt x="1950" y="18"/>
                </a:lnTo>
                <a:lnTo>
                  <a:pt x="1938" y="35"/>
                </a:lnTo>
                <a:lnTo>
                  <a:pt x="1932" y="65"/>
                </a:lnTo>
                <a:lnTo>
                  <a:pt x="1961" y="154"/>
                </a:lnTo>
                <a:lnTo>
                  <a:pt x="1950" y="201"/>
                </a:lnTo>
                <a:lnTo>
                  <a:pt x="1908" y="195"/>
                </a:lnTo>
                <a:lnTo>
                  <a:pt x="1890" y="177"/>
                </a:lnTo>
                <a:lnTo>
                  <a:pt x="1879" y="131"/>
                </a:lnTo>
                <a:lnTo>
                  <a:pt x="951" y="189"/>
                </a:lnTo>
                <a:lnTo>
                  <a:pt x="933" y="160"/>
                </a:lnTo>
                <a:lnTo>
                  <a:pt x="933" y="131"/>
                </a:lnTo>
                <a:lnTo>
                  <a:pt x="903" y="101"/>
                </a:lnTo>
                <a:lnTo>
                  <a:pt x="898" y="78"/>
                </a:ln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                 8%</a:t>
            </a:r>
          </a:p>
        </p:txBody>
      </p:sp>
      <p:sp>
        <p:nvSpPr>
          <p:cNvPr id="19535" name="Freeform 79"/>
          <p:cNvSpPr>
            <a:spLocks/>
          </p:cNvSpPr>
          <p:nvPr/>
        </p:nvSpPr>
        <p:spPr bwMode="auto">
          <a:xfrm>
            <a:off x="8055297" y="3549955"/>
            <a:ext cx="588587" cy="272676"/>
          </a:xfrm>
          <a:custGeom>
            <a:avLst/>
            <a:gdLst/>
            <a:ahLst/>
            <a:cxnLst>
              <a:cxn ang="0">
                <a:pos x="844" y="48"/>
              </a:cxn>
              <a:cxn ang="0">
                <a:pos x="47" y="421"/>
              </a:cxn>
              <a:cxn ang="0">
                <a:pos x="77" y="385"/>
              </a:cxn>
              <a:cxn ang="0">
                <a:pos x="172" y="307"/>
              </a:cxn>
              <a:cxn ang="0">
                <a:pos x="218" y="261"/>
              </a:cxn>
              <a:cxn ang="0">
                <a:pos x="254" y="243"/>
              </a:cxn>
              <a:cxn ang="0">
                <a:pos x="331" y="231"/>
              </a:cxn>
              <a:cxn ang="0">
                <a:pos x="443" y="172"/>
              </a:cxn>
              <a:cxn ang="0">
                <a:pos x="491" y="190"/>
              </a:cxn>
              <a:cxn ang="0">
                <a:pos x="532" y="208"/>
              </a:cxn>
              <a:cxn ang="0">
                <a:pos x="580" y="290"/>
              </a:cxn>
              <a:cxn ang="0">
                <a:pos x="632" y="296"/>
              </a:cxn>
              <a:cxn ang="0">
                <a:pos x="638" y="337"/>
              </a:cxn>
              <a:cxn ang="0">
                <a:pos x="738" y="373"/>
              </a:cxn>
              <a:cxn ang="0">
                <a:pos x="803" y="421"/>
              </a:cxn>
              <a:cxn ang="0">
                <a:pos x="827" y="473"/>
              </a:cxn>
              <a:cxn ang="0">
                <a:pos x="762" y="603"/>
              </a:cxn>
              <a:cxn ang="0">
                <a:pos x="816" y="650"/>
              </a:cxn>
              <a:cxn ang="0">
                <a:pos x="892" y="662"/>
              </a:cxn>
              <a:cxn ang="0">
                <a:pos x="910" y="662"/>
              </a:cxn>
              <a:cxn ang="0">
                <a:pos x="999" y="657"/>
              </a:cxn>
              <a:cxn ang="0">
                <a:pos x="1093" y="692"/>
              </a:cxn>
              <a:cxn ang="0">
                <a:pos x="1111" y="680"/>
              </a:cxn>
              <a:cxn ang="0">
                <a:pos x="1064" y="614"/>
              </a:cxn>
              <a:cxn ang="0">
                <a:pos x="1034" y="603"/>
              </a:cxn>
              <a:cxn ang="0">
                <a:pos x="1052" y="586"/>
              </a:cxn>
              <a:cxn ang="0">
                <a:pos x="1029" y="561"/>
              </a:cxn>
              <a:cxn ang="0">
                <a:pos x="975" y="449"/>
              </a:cxn>
              <a:cxn ang="0">
                <a:pos x="963" y="385"/>
              </a:cxn>
              <a:cxn ang="0">
                <a:pos x="975" y="290"/>
              </a:cxn>
              <a:cxn ang="0">
                <a:pos x="958" y="254"/>
              </a:cxn>
              <a:cxn ang="0">
                <a:pos x="975" y="225"/>
              </a:cxn>
              <a:cxn ang="0">
                <a:pos x="1040" y="160"/>
              </a:cxn>
              <a:cxn ang="0">
                <a:pos x="1064" y="89"/>
              </a:cxn>
              <a:cxn ang="0">
                <a:pos x="1111" y="112"/>
              </a:cxn>
              <a:cxn ang="0">
                <a:pos x="1064" y="190"/>
              </a:cxn>
              <a:cxn ang="0">
                <a:pos x="1029" y="249"/>
              </a:cxn>
              <a:cxn ang="0">
                <a:pos x="1075" y="296"/>
              </a:cxn>
              <a:cxn ang="0">
                <a:pos x="1087" y="385"/>
              </a:cxn>
              <a:cxn ang="0">
                <a:pos x="1052" y="426"/>
              </a:cxn>
              <a:cxn ang="0">
                <a:pos x="1093" y="456"/>
              </a:cxn>
              <a:cxn ang="0">
                <a:pos x="1093" y="503"/>
              </a:cxn>
              <a:cxn ang="0">
                <a:pos x="1111" y="573"/>
              </a:cxn>
              <a:cxn ang="0">
                <a:pos x="1176" y="603"/>
              </a:cxn>
              <a:cxn ang="0">
                <a:pos x="1217" y="591"/>
              </a:cxn>
              <a:cxn ang="0">
                <a:pos x="1222" y="621"/>
              </a:cxn>
              <a:cxn ang="0">
                <a:pos x="1252" y="680"/>
              </a:cxn>
              <a:cxn ang="0">
                <a:pos x="1306" y="703"/>
              </a:cxn>
              <a:cxn ang="0">
                <a:pos x="1336" y="680"/>
              </a:cxn>
              <a:cxn ang="0">
                <a:pos x="1435" y="627"/>
              </a:cxn>
              <a:cxn ang="0">
                <a:pos x="1477" y="467"/>
              </a:cxn>
              <a:cxn ang="0">
                <a:pos x="1265" y="497"/>
              </a:cxn>
            </a:cxnLst>
            <a:rect l="0" t="0" r="r" b="b"/>
            <a:pathLst>
              <a:path w="1477" h="710">
                <a:moveTo>
                  <a:pt x="1116" y="0"/>
                </a:moveTo>
                <a:lnTo>
                  <a:pt x="844" y="48"/>
                </a:lnTo>
                <a:lnTo>
                  <a:pt x="0" y="213"/>
                </a:lnTo>
                <a:lnTo>
                  <a:pt x="47" y="421"/>
                </a:lnTo>
                <a:lnTo>
                  <a:pt x="60" y="396"/>
                </a:lnTo>
                <a:lnTo>
                  <a:pt x="77" y="385"/>
                </a:lnTo>
                <a:lnTo>
                  <a:pt x="142" y="314"/>
                </a:lnTo>
                <a:lnTo>
                  <a:pt x="172" y="307"/>
                </a:lnTo>
                <a:lnTo>
                  <a:pt x="195" y="272"/>
                </a:lnTo>
                <a:lnTo>
                  <a:pt x="218" y="261"/>
                </a:lnTo>
                <a:lnTo>
                  <a:pt x="236" y="219"/>
                </a:lnTo>
                <a:lnTo>
                  <a:pt x="254" y="243"/>
                </a:lnTo>
                <a:lnTo>
                  <a:pt x="289" y="249"/>
                </a:lnTo>
                <a:lnTo>
                  <a:pt x="331" y="231"/>
                </a:lnTo>
                <a:lnTo>
                  <a:pt x="337" y="208"/>
                </a:lnTo>
                <a:lnTo>
                  <a:pt x="443" y="172"/>
                </a:lnTo>
                <a:lnTo>
                  <a:pt x="466" y="183"/>
                </a:lnTo>
                <a:lnTo>
                  <a:pt x="491" y="190"/>
                </a:lnTo>
                <a:lnTo>
                  <a:pt x="520" y="178"/>
                </a:lnTo>
                <a:lnTo>
                  <a:pt x="532" y="208"/>
                </a:lnTo>
                <a:lnTo>
                  <a:pt x="544" y="213"/>
                </a:lnTo>
                <a:lnTo>
                  <a:pt x="580" y="290"/>
                </a:lnTo>
                <a:lnTo>
                  <a:pt x="603" y="284"/>
                </a:lnTo>
                <a:lnTo>
                  <a:pt x="632" y="296"/>
                </a:lnTo>
                <a:lnTo>
                  <a:pt x="662" y="307"/>
                </a:lnTo>
                <a:lnTo>
                  <a:pt x="638" y="337"/>
                </a:lnTo>
                <a:lnTo>
                  <a:pt x="674" y="373"/>
                </a:lnTo>
                <a:lnTo>
                  <a:pt x="738" y="373"/>
                </a:lnTo>
                <a:lnTo>
                  <a:pt x="762" y="403"/>
                </a:lnTo>
                <a:lnTo>
                  <a:pt x="803" y="421"/>
                </a:lnTo>
                <a:lnTo>
                  <a:pt x="833" y="456"/>
                </a:lnTo>
                <a:lnTo>
                  <a:pt x="827" y="473"/>
                </a:lnTo>
                <a:lnTo>
                  <a:pt x="786" y="544"/>
                </a:lnTo>
                <a:lnTo>
                  <a:pt x="762" y="603"/>
                </a:lnTo>
                <a:lnTo>
                  <a:pt x="768" y="650"/>
                </a:lnTo>
                <a:lnTo>
                  <a:pt x="816" y="650"/>
                </a:lnTo>
                <a:lnTo>
                  <a:pt x="857" y="627"/>
                </a:lnTo>
                <a:lnTo>
                  <a:pt x="892" y="662"/>
                </a:lnTo>
                <a:lnTo>
                  <a:pt x="910" y="674"/>
                </a:lnTo>
                <a:lnTo>
                  <a:pt x="910" y="662"/>
                </a:lnTo>
                <a:lnTo>
                  <a:pt x="945" y="657"/>
                </a:lnTo>
                <a:lnTo>
                  <a:pt x="999" y="657"/>
                </a:lnTo>
                <a:lnTo>
                  <a:pt x="1064" y="680"/>
                </a:lnTo>
                <a:lnTo>
                  <a:pt x="1093" y="692"/>
                </a:lnTo>
                <a:lnTo>
                  <a:pt x="1111" y="692"/>
                </a:lnTo>
                <a:lnTo>
                  <a:pt x="1111" y="680"/>
                </a:lnTo>
                <a:lnTo>
                  <a:pt x="1093" y="662"/>
                </a:lnTo>
                <a:lnTo>
                  <a:pt x="1064" y="614"/>
                </a:lnTo>
                <a:lnTo>
                  <a:pt x="1040" y="609"/>
                </a:lnTo>
                <a:lnTo>
                  <a:pt x="1034" y="603"/>
                </a:lnTo>
                <a:lnTo>
                  <a:pt x="1040" y="586"/>
                </a:lnTo>
                <a:lnTo>
                  <a:pt x="1052" y="586"/>
                </a:lnTo>
                <a:lnTo>
                  <a:pt x="1057" y="573"/>
                </a:lnTo>
                <a:lnTo>
                  <a:pt x="1029" y="561"/>
                </a:lnTo>
                <a:lnTo>
                  <a:pt x="1004" y="520"/>
                </a:lnTo>
                <a:lnTo>
                  <a:pt x="975" y="449"/>
                </a:lnTo>
                <a:lnTo>
                  <a:pt x="969" y="421"/>
                </a:lnTo>
                <a:lnTo>
                  <a:pt x="963" y="385"/>
                </a:lnTo>
                <a:lnTo>
                  <a:pt x="975" y="307"/>
                </a:lnTo>
                <a:lnTo>
                  <a:pt x="975" y="290"/>
                </a:lnTo>
                <a:lnTo>
                  <a:pt x="963" y="279"/>
                </a:lnTo>
                <a:lnTo>
                  <a:pt x="958" y="254"/>
                </a:lnTo>
                <a:lnTo>
                  <a:pt x="963" y="243"/>
                </a:lnTo>
                <a:lnTo>
                  <a:pt x="975" y="225"/>
                </a:lnTo>
                <a:lnTo>
                  <a:pt x="981" y="201"/>
                </a:lnTo>
                <a:lnTo>
                  <a:pt x="1040" y="160"/>
                </a:lnTo>
                <a:lnTo>
                  <a:pt x="1052" y="148"/>
                </a:lnTo>
                <a:lnTo>
                  <a:pt x="1064" y="89"/>
                </a:lnTo>
                <a:lnTo>
                  <a:pt x="1093" y="95"/>
                </a:lnTo>
                <a:lnTo>
                  <a:pt x="1111" y="112"/>
                </a:lnTo>
                <a:lnTo>
                  <a:pt x="1082" y="160"/>
                </a:lnTo>
                <a:lnTo>
                  <a:pt x="1064" y="190"/>
                </a:lnTo>
                <a:lnTo>
                  <a:pt x="1046" y="213"/>
                </a:lnTo>
                <a:lnTo>
                  <a:pt x="1029" y="249"/>
                </a:lnTo>
                <a:lnTo>
                  <a:pt x="1046" y="290"/>
                </a:lnTo>
                <a:lnTo>
                  <a:pt x="1075" y="296"/>
                </a:lnTo>
                <a:lnTo>
                  <a:pt x="1093" y="373"/>
                </a:lnTo>
                <a:lnTo>
                  <a:pt x="1087" y="385"/>
                </a:lnTo>
                <a:lnTo>
                  <a:pt x="1046" y="408"/>
                </a:lnTo>
                <a:lnTo>
                  <a:pt x="1052" y="426"/>
                </a:lnTo>
                <a:lnTo>
                  <a:pt x="1087" y="438"/>
                </a:lnTo>
                <a:lnTo>
                  <a:pt x="1093" y="456"/>
                </a:lnTo>
                <a:lnTo>
                  <a:pt x="1087" y="485"/>
                </a:lnTo>
                <a:lnTo>
                  <a:pt x="1093" y="503"/>
                </a:lnTo>
                <a:lnTo>
                  <a:pt x="1093" y="526"/>
                </a:lnTo>
                <a:lnTo>
                  <a:pt x="1111" y="573"/>
                </a:lnTo>
                <a:lnTo>
                  <a:pt x="1152" y="603"/>
                </a:lnTo>
                <a:lnTo>
                  <a:pt x="1176" y="603"/>
                </a:lnTo>
                <a:lnTo>
                  <a:pt x="1194" y="586"/>
                </a:lnTo>
                <a:lnTo>
                  <a:pt x="1217" y="591"/>
                </a:lnTo>
                <a:lnTo>
                  <a:pt x="1229" y="597"/>
                </a:lnTo>
                <a:lnTo>
                  <a:pt x="1222" y="621"/>
                </a:lnTo>
                <a:lnTo>
                  <a:pt x="1247" y="662"/>
                </a:lnTo>
                <a:lnTo>
                  <a:pt x="1252" y="680"/>
                </a:lnTo>
                <a:lnTo>
                  <a:pt x="1265" y="703"/>
                </a:lnTo>
                <a:lnTo>
                  <a:pt x="1306" y="703"/>
                </a:lnTo>
                <a:lnTo>
                  <a:pt x="1306" y="710"/>
                </a:lnTo>
                <a:lnTo>
                  <a:pt x="1336" y="680"/>
                </a:lnTo>
                <a:lnTo>
                  <a:pt x="1435" y="644"/>
                </a:lnTo>
                <a:lnTo>
                  <a:pt x="1435" y="627"/>
                </a:lnTo>
                <a:lnTo>
                  <a:pt x="1448" y="603"/>
                </a:lnTo>
                <a:lnTo>
                  <a:pt x="1477" y="467"/>
                </a:lnTo>
                <a:lnTo>
                  <a:pt x="1471" y="456"/>
                </a:lnTo>
                <a:lnTo>
                  <a:pt x="1265" y="497"/>
                </a:lnTo>
                <a:lnTo>
                  <a:pt x="1116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37" name="Freeform 81"/>
          <p:cNvSpPr>
            <a:spLocks/>
          </p:cNvSpPr>
          <p:nvPr/>
        </p:nvSpPr>
        <p:spPr bwMode="auto">
          <a:xfrm>
            <a:off x="8500648" y="3526749"/>
            <a:ext cx="140828" cy="214660"/>
          </a:xfrm>
          <a:custGeom>
            <a:avLst/>
            <a:gdLst/>
            <a:ahLst/>
            <a:cxnLst>
              <a:cxn ang="0">
                <a:pos x="355" y="520"/>
              </a:cxn>
              <a:cxn ang="0">
                <a:pos x="349" y="485"/>
              </a:cxn>
              <a:cxn ang="0">
                <a:pos x="326" y="425"/>
              </a:cxn>
              <a:cxn ang="0">
                <a:pos x="284" y="389"/>
              </a:cxn>
              <a:cxn ang="0">
                <a:pos x="231" y="348"/>
              </a:cxn>
              <a:cxn ang="0">
                <a:pos x="207" y="325"/>
              </a:cxn>
              <a:cxn ang="0">
                <a:pos x="195" y="295"/>
              </a:cxn>
              <a:cxn ang="0">
                <a:pos x="154" y="224"/>
              </a:cxn>
              <a:cxn ang="0">
                <a:pos x="136" y="189"/>
              </a:cxn>
              <a:cxn ang="0">
                <a:pos x="101" y="148"/>
              </a:cxn>
              <a:cxn ang="0">
                <a:pos x="89" y="123"/>
              </a:cxn>
              <a:cxn ang="0">
                <a:pos x="83" y="100"/>
              </a:cxn>
              <a:cxn ang="0">
                <a:pos x="83" y="94"/>
              </a:cxn>
              <a:cxn ang="0">
                <a:pos x="83" y="82"/>
              </a:cxn>
              <a:cxn ang="0">
                <a:pos x="106" y="6"/>
              </a:cxn>
              <a:cxn ang="0">
                <a:pos x="78" y="0"/>
              </a:cxn>
              <a:cxn ang="0">
                <a:pos x="48" y="6"/>
              </a:cxn>
              <a:cxn ang="0">
                <a:pos x="18" y="34"/>
              </a:cxn>
              <a:cxn ang="0">
                <a:pos x="12" y="59"/>
              </a:cxn>
              <a:cxn ang="0">
                <a:pos x="7" y="64"/>
              </a:cxn>
              <a:cxn ang="0">
                <a:pos x="0" y="64"/>
              </a:cxn>
              <a:cxn ang="0">
                <a:pos x="149" y="561"/>
              </a:cxn>
              <a:cxn ang="0">
                <a:pos x="355" y="520"/>
              </a:cxn>
            </a:cxnLst>
            <a:rect l="0" t="0" r="r" b="b"/>
            <a:pathLst>
              <a:path w="355" h="561">
                <a:moveTo>
                  <a:pt x="355" y="520"/>
                </a:moveTo>
                <a:lnTo>
                  <a:pt x="349" y="485"/>
                </a:lnTo>
                <a:lnTo>
                  <a:pt x="326" y="425"/>
                </a:lnTo>
                <a:lnTo>
                  <a:pt x="284" y="389"/>
                </a:lnTo>
                <a:lnTo>
                  <a:pt x="231" y="348"/>
                </a:lnTo>
                <a:lnTo>
                  <a:pt x="207" y="325"/>
                </a:lnTo>
                <a:lnTo>
                  <a:pt x="195" y="295"/>
                </a:lnTo>
                <a:lnTo>
                  <a:pt x="154" y="224"/>
                </a:lnTo>
                <a:lnTo>
                  <a:pt x="136" y="189"/>
                </a:lnTo>
                <a:lnTo>
                  <a:pt x="101" y="148"/>
                </a:lnTo>
                <a:lnTo>
                  <a:pt x="89" y="123"/>
                </a:lnTo>
                <a:lnTo>
                  <a:pt x="83" y="100"/>
                </a:lnTo>
                <a:lnTo>
                  <a:pt x="83" y="94"/>
                </a:lnTo>
                <a:lnTo>
                  <a:pt x="83" y="82"/>
                </a:lnTo>
                <a:lnTo>
                  <a:pt x="106" y="6"/>
                </a:lnTo>
                <a:lnTo>
                  <a:pt x="78" y="0"/>
                </a:lnTo>
                <a:lnTo>
                  <a:pt x="48" y="6"/>
                </a:lnTo>
                <a:lnTo>
                  <a:pt x="18" y="34"/>
                </a:lnTo>
                <a:lnTo>
                  <a:pt x="12" y="59"/>
                </a:lnTo>
                <a:lnTo>
                  <a:pt x="7" y="64"/>
                </a:lnTo>
                <a:lnTo>
                  <a:pt x="0" y="64"/>
                </a:lnTo>
                <a:lnTo>
                  <a:pt x="149" y="561"/>
                </a:lnTo>
                <a:lnTo>
                  <a:pt x="355" y="52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45" name="Freeform 89"/>
          <p:cNvSpPr>
            <a:spLocks/>
          </p:cNvSpPr>
          <p:nvPr/>
        </p:nvSpPr>
        <p:spPr bwMode="auto">
          <a:xfrm>
            <a:off x="8888225" y="3082345"/>
            <a:ext cx="109533" cy="119512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4" y="249"/>
              </a:cxn>
              <a:cxn ang="0">
                <a:pos x="53" y="272"/>
              </a:cxn>
              <a:cxn ang="0">
                <a:pos x="46" y="284"/>
              </a:cxn>
              <a:cxn ang="0">
                <a:pos x="53" y="296"/>
              </a:cxn>
              <a:cxn ang="0">
                <a:pos x="53" y="307"/>
              </a:cxn>
              <a:cxn ang="0">
                <a:pos x="70" y="307"/>
              </a:cxn>
              <a:cxn ang="0">
                <a:pos x="129" y="272"/>
              </a:cxn>
              <a:cxn ang="0">
                <a:pos x="159" y="243"/>
              </a:cxn>
              <a:cxn ang="0">
                <a:pos x="159" y="213"/>
              </a:cxn>
              <a:cxn ang="0">
                <a:pos x="153" y="195"/>
              </a:cxn>
              <a:cxn ang="0">
                <a:pos x="153" y="160"/>
              </a:cxn>
              <a:cxn ang="0">
                <a:pos x="177" y="137"/>
              </a:cxn>
              <a:cxn ang="0">
                <a:pos x="188" y="142"/>
              </a:cxn>
              <a:cxn ang="0">
                <a:pos x="188" y="166"/>
              </a:cxn>
              <a:cxn ang="0">
                <a:pos x="188" y="213"/>
              </a:cxn>
              <a:cxn ang="0">
                <a:pos x="200" y="231"/>
              </a:cxn>
              <a:cxn ang="0">
                <a:pos x="218" y="225"/>
              </a:cxn>
              <a:cxn ang="0">
                <a:pos x="218" y="195"/>
              </a:cxn>
              <a:cxn ang="0">
                <a:pos x="230" y="195"/>
              </a:cxn>
              <a:cxn ang="0">
                <a:pos x="248" y="178"/>
              </a:cxn>
              <a:cxn ang="0">
                <a:pos x="277" y="178"/>
              </a:cxn>
              <a:cxn ang="0">
                <a:pos x="277" y="172"/>
              </a:cxn>
              <a:cxn ang="0">
                <a:pos x="259" y="142"/>
              </a:cxn>
              <a:cxn ang="0">
                <a:pos x="253" y="137"/>
              </a:cxn>
              <a:cxn ang="0">
                <a:pos x="241" y="130"/>
              </a:cxn>
              <a:cxn ang="0">
                <a:pos x="236" y="125"/>
              </a:cxn>
              <a:cxn ang="0">
                <a:pos x="212" y="107"/>
              </a:cxn>
              <a:cxn ang="0">
                <a:pos x="212" y="101"/>
              </a:cxn>
              <a:cxn ang="0">
                <a:pos x="159" y="83"/>
              </a:cxn>
              <a:cxn ang="0">
                <a:pos x="141" y="42"/>
              </a:cxn>
              <a:cxn ang="0">
                <a:pos x="124" y="36"/>
              </a:cxn>
              <a:cxn ang="0">
                <a:pos x="112" y="0"/>
              </a:cxn>
              <a:cxn ang="0">
                <a:pos x="0" y="25"/>
              </a:cxn>
            </a:cxnLst>
            <a:rect l="0" t="0" r="r" b="b"/>
            <a:pathLst>
              <a:path w="277" h="307">
                <a:moveTo>
                  <a:pt x="0" y="25"/>
                </a:moveTo>
                <a:lnTo>
                  <a:pt x="64" y="249"/>
                </a:lnTo>
                <a:lnTo>
                  <a:pt x="53" y="272"/>
                </a:lnTo>
                <a:lnTo>
                  <a:pt x="46" y="284"/>
                </a:lnTo>
                <a:lnTo>
                  <a:pt x="53" y="296"/>
                </a:lnTo>
                <a:lnTo>
                  <a:pt x="53" y="307"/>
                </a:lnTo>
                <a:lnTo>
                  <a:pt x="70" y="307"/>
                </a:lnTo>
                <a:lnTo>
                  <a:pt x="129" y="272"/>
                </a:lnTo>
                <a:lnTo>
                  <a:pt x="159" y="243"/>
                </a:lnTo>
                <a:lnTo>
                  <a:pt x="159" y="213"/>
                </a:lnTo>
                <a:lnTo>
                  <a:pt x="153" y="195"/>
                </a:lnTo>
                <a:lnTo>
                  <a:pt x="153" y="160"/>
                </a:lnTo>
                <a:lnTo>
                  <a:pt x="177" y="137"/>
                </a:lnTo>
                <a:lnTo>
                  <a:pt x="188" y="142"/>
                </a:lnTo>
                <a:lnTo>
                  <a:pt x="188" y="166"/>
                </a:lnTo>
                <a:lnTo>
                  <a:pt x="188" y="213"/>
                </a:lnTo>
                <a:lnTo>
                  <a:pt x="200" y="231"/>
                </a:lnTo>
                <a:lnTo>
                  <a:pt x="218" y="225"/>
                </a:lnTo>
                <a:lnTo>
                  <a:pt x="218" y="195"/>
                </a:lnTo>
                <a:lnTo>
                  <a:pt x="230" y="195"/>
                </a:lnTo>
                <a:lnTo>
                  <a:pt x="248" y="178"/>
                </a:lnTo>
                <a:lnTo>
                  <a:pt x="277" y="178"/>
                </a:lnTo>
                <a:lnTo>
                  <a:pt x="277" y="172"/>
                </a:lnTo>
                <a:lnTo>
                  <a:pt x="259" y="142"/>
                </a:lnTo>
                <a:lnTo>
                  <a:pt x="253" y="137"/>
                </a:lnTo>
                <a:lnTo>
                  <a:pt x="241" y="130"/>
                </a:lnTo>
                <a:lnTo>
                  <a:pt x="236" y="125"/>
                </a:lnTo>
                <a:lnTo>
                  <a:pt x="212" y="107"/>
                </a:lnTo>
                <a:lnTo>
                  <a:pt x="212" y="101"/>
                </a:lnTo>
                <a:lnTo>
                  <a:pt x="159" y="83"/>
                </a:lnTo>
                <a:lnTo>
                  <a:pt x="141" y="42"/>
                </a:lnTo>
                <a:lnTo>
                  <a:pt x="124" y="36"/>
                </a:lnTo>
                <a:lnTo>
                  <a:pt x="112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551" name="Freeform 95"/>
          <p:cNvSpPr>
            <a:spLocks/>
          </p:cNvSpPr>
          <p:nvPr/>
        </p:nvSpPr>
        <p:spPr bwMode="auto">
          <a:xfrm>
            <a:off x="8830450" y="2186579"/>
            <a:ext cx="469425" cy="731003"/>
          </a:xfrm>
          <a:custGeom>
            <a:avLst/>
            <a:gdLst/>
            <a:ahLst/>
            <a:cxnLst>
              <a:cxn ang="0">
                <a:pos x="224" y="1701"/>
              </a:cxn>
              <a:cxn ang="0">
                <a:pos x="230" y="1743"/>
              </a:cxn>
              <a:cxn ang="0">
                <a:pos x="289" y="1802"/>
              </a:cxn>
              <a:cxn ang="0">
                <a:pos x="307" y="1825"/>
              </a:cxn>
              <a:cxn ang="0">
                <a:pos x="336" y="1896"/>
              </a:cxn>
              <a:cxn ang="0">
                <a:pos x="348" y="1837"/>
              </a:cxn>
              <a:cxn ang="0">
                <a:pos x="384" y="1737"/>
              </a:cxn>
              <a:cxn ang="0">
                <a:pos x="425" y="1630"/>
              </a:cxn>
              <a:cxn ang="0">
                <a:pos x="419" y="1607"/>
              </a:cxn>
              <a:cxn ang="0">
                <a:pos x="478" y="1495"/>
              </a:cxn>
              <a:cxn ang="0">
                <a:pos x="502" y="1536"/>
              </a:cxn>
              <a:cxn ang="0">
                <a:pos x="520" y="1530"/>
              </a:cxn>
              <a:cxn ang="0">
                <a:pos x="526" y="1483"/>
              </a:cxn>
              <a:cxn ang="0">
                <a:pos x="609" y="1447"/>
              </a:cxn>
              <a:cxn ang="0">
                <a:pos x="620" y="1412"/>
              </a:cxn>
              <a:cxn ang="0">
                <a:pos x="673" y="1394"/>
              </a:cxn>
              <a:cxn ang="0">
                <a:pos x="691" y="1335"/>
              </a:cxn>
              <a:cxn ang="0">
                <a:pos x="726" y="1252"/>
              </a:cxn>
              <a:cxn ang="0">
                <a:pos x="738" y="1229"/>
              </a:cxn>
              <a:cxn ang="0">
                <a:pos x="803" y="1229"/>
              </a:cxn>
              <a:cxn ang="0">
                <a:pos x="827" y="1164"/>
              </a:cxn>
              <a:cxn ang="0">
                <a:pos x="874" y="1117"/>
              </a:cxn>
              <a:cxn ang="0">
                <a:pos x="945" y="1152"/>
              </a:cxn>
              <a:cxn ang="0">
                <a:pos x="1028" y="1057"/>
              </a:cxn>
              <a:cxn ang="0">
                <a:pos x="1104" y="975"/>
              </a:cxn>
              <a:cxn ang="0">
                <a:pos x="1134" y="968"/>
              </a:cxn>
              <a:cxn ang="0">
                <a:pos x="1175" y="915"/>
              </a:cxn>
              <a:cxn ang="0">
                <a:pos x="1146" y="874"/>
              </a:cxn>
              <a:cxn ang="0">
                <a:pos x="1122" y="874"/>
              </a:cxn>
              <a:cxn ang="0">
                <a:pos x="1146" y="839"/>
              </a:cxn>
              <a:cxn ang="0">
                <a:pos x="1116" y="768"/>
              </a:cxn>
              <a:cxn ang="0">
                <a:pos x="1069" y="757"/>
              </a:cxn>
              <a:cxn ang="0">
                <a:pos x="1033" y="774"/>
              </a:cxn>
              <a:cxn ang="0">
                <a:pos x="974" y="661"/>
              </a:cxn>
              <a:cxn ang="0">
                <a:pos x="980" y="626"/>
              </a:cxn>
              <a:cxn ang="0">
                <a:pos x="957" y="620"/>
              </a:cxn>
              <a:cxn ang="0">
                <a:pos x="904" y="615"/>
              </a:cxn>
              <a:cxn ang="0">
                <a:pos x="863" y="603"/>
              </a:cxn>
              <a:cxn ang="0">
                <a:pos x="838" y="526"/>
              </a:cxn>
              <a:cxn ang="0">
                <a:pos x="579" y="6"/>
              </a:cxn>
              <a:cxn ang="0">
                <a:pos x="513" y="6"/>
              </a:cxn>
              <a:cxn ang="0">
                <a:pos x="490" y="47"/>
              </a:cxn>
              <a:cxn ang="0">
                <a:pos x="437" y="65"/>
              </a:cxn>
              <a:cxn ang="0">
                <a:pos x="348" y="124"/>
              </a:cxn>
              <a:cxn ang="0">
                <a:pos x="330" y="47"/>
              </a:cxn>
              <a:cxn ang="0">
                <a:pos x="301" y="30"/>
              </a:cxn>
              <a:cxn ang="0">
                <a:pos x="148" y="395"/>
              </a:cxn>
              <a:cxn ang="0">
                <a:pos x="165" y="466"/>
              </a:cxn>
              <a:cxn ang="0">
                <a:pos x="153" y="532"/>
              </a:cxn>
              <a:cxn ang="0">
                <a:pos x="124" y="579"/>
              </a:cxn>
              <a:cxn ang="0">
                <a:pos x="148" y="768"/>
              </a:cxn>
              <a:cxn ang="0">
                <a:pos x="94" y="869"/>
              </a:cxn>
              <a:cxn ang="0">
                <a:pos x="100" y="940"/>
              </a:cxn>
              <a:cxn ang="0">
                <a:pos x="71" y="945"/>
              </a:cxn>
              <a:cxn ang="0">
                <a:pos x="64" y="1004"/>
              </a:cxn>
              <a:cxn ang="0">
                <a:pos x="29" y="993"/>
              </a:cxn>
            </a:cxnLst>
            <a:rect l="0" t="0" r="r" b="b"/>
            <a:pathLst>
              <a:path w="1175" h="1896">
                <a:moveTo>
                  <a:pt x="0" y="1016"/>
                </a:moveTo>
                <a:lnTo>
                  <a:pt x="224" y="1701"/>
                </a:lnTo>
                <a:lnTo>
                  <a:pt x="230" y="1713"/>
                </a:lnTo>
                <a:lnTo>
                  <a:pt x="230" y="1743"/>
                </a:lnTo>
                <a:lnTo>
                  <a:pt x="230" y="1754"/>
                </a:lnTo>
                <a:lnTo>
                  <a:pt x="289" y="1802"/>
                </a:lnTo>
                <a:lnTo>
                  <a:pt x="301" y="1802"/>
                </a:lnTo>
                <a:lnTo>
                  <a:pt x="307" y="1825"/>
                </a:lnTo>
                <a:lnTo>
                  <a:pt x="307" y="1837"/>
                </a:lnTo>
                <a:lnTo>
                  <a:pt x="336" y="1896"/>
                </a:lnTo>
                <a:lnTo>
                  <a:pt x="348" y="1878"/>
                </a:lnTo>
                <a:lnTo>
                  <a:pt x="348" y="1837"/>
                </a:lnTo>
                <a:lnTo>
                  <a:pt x="360" y="1790"/>
                </a:lnTo>
                <a:lnTo>
                  <a:pt x="384" y="1737"/>
                </a:lnTo>
                <a:lnTo>
                  <a:pt x="401" y="1660"/>
                </a:lnTo>
                <a:lnTo>
                  <a:pt x="425" y="1630"/>
                </a:lnTo>
                <a:lnTo>
                  <a:pt x="431" y="1619"/>
                </a:lnTo>
                <a:lnTo>
                  <a:pt x="419" y="1607"/>
                </a:lnTo>
                <a:lnTo>
                  <a:pt x="401" y="1566"/>
                </a:lnTo>
                <a:lnTo>
                  <a:pt x="478" y="1495"/>
                </a:lnTo>
                <a:lnTo>
                  <a:pt x="490" y="1500"/>
                </a:lnTo>
                <a:lnTo>
                  <a:pt x="502" y="1536"/>
                </a:lnTo>
                <a:lnTo>
                  <a:pt x="513" y="1541"/>
                </a:lnTo>
                <a:lnTo>
                  <a:pt x="520" y="1530"/>
                </a:lnTo>
                <a:lnTo>
                  <a:pt x="520" y="1500"/>
                </a:lnTo>
                <a:lnTo>
                  <a:pt x="526" y="1483"/>
                </a:lnTo>
                <a:lnTo>
                  <a:pt x="584" y="1471"/>
                </a:lnTo>
                <a:lnTo>
                  <a:pt x="609" y="1447"/>
                </a:lnTo>
                <a:lnTo>
                  <a:pt x="609" y="1424"/>
                </a:lnTo>
                <a:lnTo>
                  <a:pt x="620" y="1412"/>
                </a:lnTo>
                <a:lnTo>
                  <a:pt x="650" y="1412"/>
                </a:lnTo>
                <a:lnTo>
                  <a:pt x="673" y="1394"/>
                </a:lnTo>
                <a:lnTo>
                  <a:pt x="679" y="1383"/>
                </a:lnTo>
                <a:lnTo>
                  <a:pt x="691" y="1335"/>
                </a:lnTo>
                <a:lnTo>
                  <a:pt x="691" y="1300"/>
                </a:lnTo>
                <a:lnTo>
                  <a:pt x="726" y="1252"/>
                </a:lnTo>
                <a:lnTo>
                  <a:pt x="726" y="1229"/>
                </a:lnTo>
                <a:lnTo>
                  <a:pt x="738" y="1229"/>
                </a:lnTo>
                <a:lnTo>
                  <a:pt x="779" y="1234"/>
                </a:lnTo>
                <a:lnTo>
                  <a:pt x="803" y="1229"/>
                </a:lnTo>
                <a:lnTo>
                  <a:pt x="815" y="1206"/>
                </a:lnTo>
                <a:lnTo>
                  <a:pt x="827" y="1164"/>
                </a:lnTo>
                <a:lnTo>
                  <a:pt x="845" y="1164"/>
                </a:lnTo>
                <a:lnTo>
                  <a:pt x="874" y="1117"/>
                </a:lnTo>
                <a:lnTo>
                  <a:pt x="916" y="1123"/>
                </a:lnTo>
                <a:lnTo>
                  <a:pt x="945" y="1152"/>
                </a:lnTo>
                <a:lnTo>
                  <a:pt x="992" y="1075"/>
                </a:lnTo>
                <a:lnTo>
                  <a:pt x="1028" y="1057"/>
                </a:lnTo>
                <a:lnTo>
                  <a:pt x="1093" y="998"/>
                </a:lnTo>
                <a:lnTo>
                  <a:pt x="1104" y="975"/>
                </a:lnTo>
                <a:lnTo>
                  <a:pt x="1111" y="963"/>
                </a:lnTo>
                <a:lnTo>
                  <a:pt x="1134" y="968"/>
                </a:lnTo>
                <a:lnTo>
                  <a:pt x="1163" y="951"/>
                </a:lnTo>
                <a:lnTo>
                  <a:pt x="1175" y="915"/>
                </a:lnTo>
                <a:lnTo>
                  <a:pt x="1170" y="886"/>
                </a:lnTo>
                <a:lnTo>
                  <a:pt x="1146" y="874"/>
                </a:lnTo>
                <a:lnTo>
                  <a:pt x="1140" y="881"/>
                </a:lnTo>
                <a:lnTo>
                  <a:pt x="1122" y="874"/>
                </a:lnTo>
                <a:lnTo>
                  <a:pt x="1134" y="845"/>
                </a:lnTo>
                <a:lnTo>
                  <a:pt x="1146" y="839"/>
                </a:lnTo>
                <a:lnTo>
                  <a:pt x="1140" y="815"/>
                </a:lnTo>
                <a:lnTo>
                  <a:pt x="1116" y="768"/>
                </a:lnTo>
                <a:lnTo>
                  <a:pt x="1086" y="757"/>
                </a:lnTo>
                <a:lnTo>
                  <a:pt x="1069" y="757"/>
                </a:lnTo>
                <a:lnTo>
                  <a:pt x="1058" y="768"/>
                </a:lnTo>
                <a:lnTo>
                  <a:pt x="1033" y="774"/>
                </a:lnTo>
                <a:lnTo>
                  <a:pt x="1004" y="762"/>
                </a:lnTo>
                <a:lnTo>
                  <a:pt x="974" y="661"/>
                </a:lnTo>
                <a:lnTo>
                  <a:pt x="987" y="644"/>
                </a:lnTo>
                <a:lnTo>
                  <a:pt x="980" y="626"/>
                </a:lnTo>
                <a:lnTo>
                  <a:pt x="974" y="620"/>
                </a:lnTo>
                <a:lnTo>
                  <a:pt x="957" y="620"/>
                </a:lnTo>
                <a:lnTo>
                  <a:pt x="945" y="626"/>
                </a:lnTo>
                <a:lnTo>
                  <a:pt x="904" y="615"/>
                </a:lnTo>
                <a:lnTo>
                  <a:pt x="874" y="615"/>
                </a:lnTo>
                <a:lnTo>
                  <a:pt x="863" y="603"/>
                </a:lnTo>
                <a:lnTo>
                  <a:pt x="845" y="544"/>
                </a:lnTo>
                <a:lnTo>
                  <a:pt x="838" y="526"/>
                </a:lnTo>
                <a:lnTo>
                  <a:pt x="696" y="83"/>
                </a:lnTo>
                <a:lnTo>
                  <a:pt x="579" y="6"/>
                </a:lnTo>
                <a:lnTo>
                  <a:pt x="543" y="0"/>
                </a:lnTo>
                <a:lnTo>
                  <a:pt x="513" y="6"/>
                </a:lnTo>
                <a:lnTo>
                  <a:pt x="502" y="24"/>
                </a:lnTo>
                <a:lnTo>
                  <a:pt x="490" y="47"/>
                </a:lnTo>
                <a:lnTo>
                  <a:pt x="478" y="47"/>
                </a:lnTo>
                <a:lnTo>
                  <a:pt x="437" y="65"/>
                </a:lnTo>
                <a:lnTo>
                  <a:pt x="371" y="118"/>
                </a:lnTo>
                <a:lnTo>
                  <a:pt x="348" y="124"/>
                </a:lnTo>
                <a:lnTo>
                  <a:pt x="325" y="88"/>
                </a:lnTo>
                <a:lnTo>
                  <a:pt x="330" y="47"/>
                </a:lnTo>
                <a:lnTo>
                  <a:pt x="318" y="30"/>
                </a:lnTo>
                <a:lnTo>
                  <a:pt x="301" y="30"/>
                </a:lnTo>
                <a:lnTo>
                  <a:pt x="254" y="47"/>
                </a:lnTo>
                <a:lnTo>
                  <a:pt x="148" y="395"/>
                </a:lnTo>
                <a:lnTo>
                  <a:pt x="148" y="443"/>
                </a:lnTo>
                <a:lnTo>
                  <a:pt x="165" y="466"/>
                </a:lnTo>
                <a:lnTo>
                  <a:pt x="165" y="508"/>
                </a:lnTo>
                <a:lnTo>
                  <a:pt x="153" y="532"/>
                </a:lnTo>
                <a:lnTo>
                  <a:pt x="135" y="549"/>
                </a:lnTo>
                <a:lnTo>
                  <a:pt x="124" y="579"/>
                </a:lnTo>
                <a:lnTo>
                  <a:pt x="160" y="721"/>
                </a:lnTo>
                <a:lnTo>
                  <a:pt x="148" y="768"/>
                </a:lnTo>
                <a:lnTo>
                  <a:pt x="148" y="798"/>
                </a:lnTo>
                <a:lnTo>
                  <a:pt x="94" y="869"/>
                </a:lnTo>
                <a:lnTo>
                  <a:pt x="82" y="897"/>
                </a:lnTo>
                <a:lnTo>
                  <a:pt x="100" y="940"/>
                </a:lnTo>
                <a:lnTo>
                  <a:pt x="100" y="945"/>
                </a:lnTo>
                <a:lnTo>
                  <a:pt x="71" y="945"/>
                </a:lnTo>
                <a:lnTo>
                  <a:pt x="77" y="981"/>
                </a:lnTo>
                <a:lnTo>
                  <a:pt x="64" y="1004"/>
                </a:lnTo>
                <a:lnTo>
                  <a:pt x="47" y="998"/>
                </a:lnTo>
                <a:lnTo>
                  <a:pt x="29" y="993"/>
                </a:lnTo>
                <a:lnTo>
                  <a:pt x="0" y="10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4%</a:t>
            </a:r>
          </a:p>
        </p:txBody>
      </p:sp>
      <p:sp>
        <p:nvSpPr>
          <p:cNvPr id="19553" name="Freeform 97"/>
          <p:cNvSpPr>
            <a:spLocks/>
          </p:cNvSpPr>
          <p:nvPr/>
        </p:nvSpPr>
        <p:spPr bwMode="auto">
          <a:xfrm>
            <a:off x="7711052" y="3519787"/>
            <a:ext cx="574143" cy="547672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474" y="59"/>
              </a:cxn>
              <a:cxn ang="0">
                <a:pos x="485" y="123"/>
              </a:cxn>
              <a:cxn ang="0">
                <a:pos x="449" y="307"/>
              </a:cxn>
              <a:cxn ang="0">
                <a:pos x="456" y="361"/>
              </a:cxn>
              <a:cxn ang="0">
                <a:pos x="426" y="437"/>
              </a:cxn>
              <a:cxn ang="0">
                <a:pos x="355" y="514"/>
              </a:cxn>
              <a:cxn ang="0">
                <a:pos x="314" y="538"/>
              </a:cxn>
              <a:cxn ang="0">
                <a:pos x="261" y="561"/>
              </a:cxn>
              <a:cxn ang="0">
                <a:pos x="231" y="602"/>
              </a:cxn>
              <a:cxn ang="0">
                <a:pos x="213" y="721"/>
              </a:cxn>
              <a:cxn ang="0">
                <a:pos x="148" y="714"/>
              </a:cxn>
              <a:cxn ang="0">
                <a:pos x="95" y="810"/>
              </a:cxn>
              <a:cxn ang="0">
                <a:pos x="95" y="904"/>
              </a:cxn>
              <a:cxn ang="0">
                <a:pos x="41" y="975"/>
              </a:cxn>
              <a:cxn ang="0">
                <a:pos x="6" y="1028"/>
              </a:cxn>
              <a:cxn ang="0">
                <a:pos x="6" y="1087"/>
              </a:cxn>
              <a:cxn ang="0">
                <a:pos x="77" y="1199"/>
              </a:cxn>
              <a:cxn ang="0">
                <a:pos x="130" y="1270"/>
              </a:cxn>
              <a:cxn ang="0">
                <a:pos x="178" y="1282"/>
              </a:cxn>
              <a:cxn ang="0">
                <a:pos x="195" y="1294"/>
              </a:cxn>
              <a:cxn ang="0">
                <a:pos x="237" y="1312"/>
              </a:cxn>
              <a:cxn ang="0">
                <a:pos x="237" y="1347"/>
              </a:cxn>
              <a:cxn ang="0">
                <a:pos x="355" y="1424"/>
              </a:cxn>
              <a:cxn ang="0">
                <a:pos x="426" y="1394"/>
              </a:cxn>
              <a:cxn ang="0">
                <a:pos x="456" y="1358"/>
              </a:cxn>
              <a:cxn ang="0">
                <a:pos x="497" y="1388"/>
              </a:cxn>
              <a:cxn ang="0">
                <a:pos x="603" y="1353"/>
              </a:cxn>
              <a:cxn ang="0">
                <a:pos x="621" y="1299"/>
              </a:cxn>
              <a:cxn ang="0">
                <a:pos x="703" y="1258"/>
              </a:cxn>
              <a:cxn ang="0">
                <a:pos x="781" y="1199"/>
              </a:cxn>
              <a:cxn ang="0">
                <a:pos x="774" y="1128"/>
              </a:cxn>
              <a:cxn ang="0">
                <a:pos x="898" y="762"/>
              </a:cxn>
              <a:cxn ang="0">
                <a:pos x="951" y="785"/>
              </a:cxn>
              <a:cxn ang="0">
                <a:pos x="976" y="821"/>
              </a:cxn>
              <a:cxn ang="0">
                <a:pos x="1040" y="767"/>
              </a:cxn>
              <a:cxn ang="0">
                <a:pos x="1093" y="632"/>
              </a:cxn>
              <a:cxn ang="0">
                <a:pos x="1152" y="585"/>
              </a:cxn>
              <a:cxn ang="0">
                <a:pos x="1200" y="549"/>
              </a:cxn>
              <a:cxn ang="0">
                <a:pos x="1235" y="485"/>
              </a:cxn>
              <a:cxn ang="0">
                <a:pos x="1223" y="455"/>
              </a:cxn>
              <a:cxn ang="0">
                <a:pos x="1241" y="361"/>
              </a:cxn>
              <a:cxn ang="0">
                <a:pos x="1395" y="443"/>
              </a:cxn>
              <a:cxn ang="0">
                <a:pos x="1425" y="449"/>
              </a:cxn>
              <a:cxn ang="0">
                <a:pos x="1407" y="295"/>
              </a:cxn>
              <a:cxn ang="0">
                <a:pos x="1383" y="260"/>
              </a:cxn>
              <a:cxn ang="0">
                <a:pos x="1329" y="265"/>
              </a:cxn>
              <a:cxn ang="0">
                <a:pos x="1200" y="290"/>
              </a:cxn>
              <a:cxn ang="0">
                <a:pos x="1152" y="331"/>
              </a:cxn>
              <a:cxn ang="0">
                <a:pos x="1099" y="301"/>
              </a:cxn>
              <a:cxn ang="0">
                <a:pos x="1058" y="354"/>
              </a:cxn>
              <a:cxn ang="0">
                <a:pos x="1005" y="396"/>
              </a:cxn>
              <a:cxn ang="0">
                <a:pos x="923" y="478"/>
              </a:cxn>
              <a:cxn ang="0">
                <a:pos x="863" y="295"/>
              </a:cxn>
              <a:cxn ang="0">
                <a:pos x="485" y="0"/>
              </a:cxn>
            </a:cxnLst>
            <a:rect l="0" t="0" r="r" b="b"/>
            <a:pathLst>
              <a:path w="1443" h="1424">
                <a:moveTo>
                  <a:pt x="485" y="0"/>
                </a:moveTo>
                <a:lnTo>
                  <a:pt x="479" y="0"/>
                </a:lnTo>
                <a:lnTo>
                  <a:pt x="456" y="18"/>
                </a:lnTo>
                <a:lnTo>
                  <a:pt x="474" y="59"/>
                </a:lnTo>
                <a:lnTo>
                  <a:pt x="426" y="95"/>
                </a:lnTo>
                <a:lnTo>
                  <a:pt x="485" y="123"/>
                </a:lnTo>
                <a:lnTo>
                  <a:pt x="467" y="272"/>
                </a:lnTo>
                <a:lnTo>
                  <a:pt x="449" y="307"/>
                </a:lnTo>
                <a:lnTo>
                  <a:pt x="449" y="336"/>
                </a:lnTo>
                <a:lnTo>
                  <a:pt x="456" y="361"/>
                </a:lnTo>
                <a:lnTo>
                  <a:pt x="462" y="407"/>
                </a:lnTo>
                <a:lnTo>
                  <a:pt x="426" y="437"/>
                </a:lnTo>
                <a:lnTo>
                  <a:pt x="414" y="443"/>
                </a:lnTo>
                <a:lnTo>
                  <a:pt x="355" y="514"/>
                </a:lnTo>
                <a:lnTo>
                  <a:pt x="350" y="526"/>
                </a:lnTo>
                <a:lnTo>
                  <a:pt x="314" y="538"/>
                </a:lnTo>
                <a:lnTo>
                  <a:pt x="284" y="531"/>
                </a:lnTo>
                <a:lnTo>
                  <a:pt x="261" y="561"/>
                </a:lnTo>
                <a:lnTo>
                  <a:pt x="261" y="579"/>
                </a:lnTo>
                <a:lnTo>
                  <a:pt x="231" y="602"/>
                </a:lnTo>
                <a:lnTo>
                  <a:pt x="201" y="673"/>
                </a:lnTo>
                <a:lnTo>
                  <a:pt x="213" y="721"/>
                </a:lnTo>
                <a:lnTo>
                  <a:pt x="178" y="762"/>
                </a:lnTo>
                <a:lnTo>
                  <a:pt x="148" y="714"/>
                </a:lnTo>
                <a:lnTo>
                  <a:pt x="125" y="714"/>
                </a:lnTo>
                <a:lnTo>
                  <a:pt x="95" y="810"/>
                </a:lnTo>
                <a:lnTo>
                  <a:pt x="95" y="856"/>
                </a:lnTo>
                <a:lnTo>
                  <a:pt x="95" y="904"/>
                </a:lnTo>
                <a:lnTo>
                  <a:pt x="71" y="916"/>
                </a:lnTo>
                <a:lnTo>
                  <a:pt x="41" y="975"/>
                </a:lnTo>
                <a:lnTo>
                  <a:pt x="0" y="975"/>
                </a:lnTo>
                <a:lnTo>
                  <a:pt x="6" y="1028"/>
                </a:lnTo>
                <a:lnTo>
                  <a:pt x="6" y="1063"/>
                </a:lnTo>
                <a:lnTo>
                  <a:pt x="6" y="1087"/>
                </a:lnTo>
                <a:lnTo>
                  <a:pt x="13" y="1117"/>
                </a:lnTo>
                <a:lnTo>
                  <a:pt x="77" y="1199"/>
                </a:lnTo>
                <a:lnTo>
                  <a:pt x="119" y="1258"/>
                </a:lnTo>
                <a:lnTo>
                  <a:pt x="130" y="1270"/>
                </a:lnTo>
                <a:lnTo>
                  <a:pt x="142" y="1264"/>
                </a:lnTo>
                <a:lnTo>
                  <a:pt x="178" y="1282"/>
                </a:lnTo>
                <a:lnTo>
                  <a:pt x="183" y="1287"/>
                </a:lnTo>
                <a:lnTo>
                  <a:pt x="195" y="1294"/>
                </a:lnTo>
                <a:lnTo>
                  <a:pt x="213" y="1312"/>
                </a:lnTo>
                <a:lnTo>
                  <a:pt x="237" y="1312"/>
                </a:lnTo>
                <a:lnTo>
                  <a:pt x="249" y="1317"/>
                </a:lnTo>
                <a:lnTo>
                  <a:pt x="237" y="1347"/>
                </a:lnTo>
                <a:lnTo>
                  <a:pt x="284" y="1394"/>
                </a:lnTo>
                <a:lnTo>
                  <a:pt x="355" y="1424"/>
                </a:lnTo>
                <a:lnTo>
                  <a:pt x="391" y="1424"/>
                </a:lnTo>
                <a:lnTo>
                  <a:pt x="426" y="1394"/>
                </a:lnTo>
                <a:lnTo>
                  <a:pt x="432" y="1376"/>
                </a:lnTo>
                <a:lnTo>
                  <a:pt x="456" y="1358"/>
                </a:lnTo>
                <a:lnTo>
                  <a:pt x="485" y="1383"/>
                </a:lnTo>
                <a:lnTo>
                  <a:pt x="497" y="1388"/>
                </a:lnTo>
                <a:lnTo>
                  <a:pt x="520" y="1383"/>
                </a:lnTo>
                <a:lnTo>
                  <a:pt x="603" y="1353"/>
                </a:lnTo>
                <a:lnTo>
                  <a:pt x="615" y="1299"/>
                </a:lnTo>
                <a:lnTo>
                  <a:pt x="621" y="1299"/>
                </a:lnTo>
                <a:lnTo>
                  <a:pt x="639" y="1317"/>
                </a:lnTo>
                <a:lnTo>
                  <a:pt x="703" y="1258"/>
                </a:lnTo>
                <a:lnTo>
                  <a:pt x="728" y="1270"/>
                </a:lnTo>
                <a:lnTo>
                  <a:pt x="781" y="1199"/>
                </a:lnTo>
                <a:lnTo>
                  <a:pt x="769" y="1175"/>
                </a:lnTo>
                <a:lnTo>
                  <a:pt x="774" y="1128"/>
                </a:lnTo>
                <a:lnTo>
                  <a:pt x="827" y="1028"/>
                </a:lnTo>
                <a:lnTo>
                  <a:pt x="898" y="762"/>
                </a:lnTo>
                <a:lnTo>
                  <a:pt x="910" y="762"/>
                </a:lnTo>
                <a:lnTo>
                  <a:pt x="951" y="785"/>
                </a:lnTo>
                <a:lnTo>
                  <a:pt x="951" y="803"/>
                </a:lnTo>
                <a:lnTo>
                  <a:pt x="976" y="821"/>
                </a:lnTo>
                <a:lnTo>
                  <a:pt x="1017" y="815"/>
                </a:lnTo>
                <a:lnTo>
                  <a:pt x="1040" y="767"/>
                </a:lnTo>
                <a:lnTo>
                  <a:pt x="1070" y="668"/>
                </a:lnTo>
                <a:lnTo>
                  <a:pt x="1093" y="632"/>
                </a:lnTo>
                <a:lnTo>
                  <a:pt x="1129" y="643"/>
                </a:lnTo>
                <a:lnTo>
                  <a:pt x="1152" y="585"/>
                </a:lnTo>
                <a:lnTo>
                  <a:pt x="1177" y="579"/>
                </a:lnTo>
                <a:lnTo>
                  <a:pt x="1200" y="549"/>
                </a:lnTo>
                <a:lnTo>
                  <a:pt x="1223" y="496"/>
                </a:lnTo>
                <a:lnTo>
                  <a:pt x="1235" y="485"/>
                </a:lnTo>
                <a:lnTo>
                  <a:pt x="1241" y="467"/>
                </a:lnTo>
                <a:lnTo>
                  <a:pt x="1223" y="455"/>
                </a:lnTo>
                <a:lnTo>
                  <a:pt x="1230" y="378"/>
                </a:lnTo>
                <a:lnTo>
                  <a:pt x="1241" y="361"/>
                </a:lnTo>
                <a:lnTo>
                  <a:pt x="1253" y="354"/>
                </a:lnTo>
                <a:lnTo>
                  <a:pt x="1395" y="443"/>
                </a:lnTo>
                <a:lnTo>
                  <a:pt x="1418" y="455"/>
                </a:lnTo>
                <a:lnTo>
                  <a:pt x="1425" y="449"/>
                </a:lnTo>
                <a:lnTo>
                  <a:pt x="1443" y="372"/>
                </a:lnTo>
                <a:lnTo>
                  <a:pt x="1407" y="295"/>
                </a:lnTo>
                <a:lnTo>
                  <a:pt x="1395" y="290"/>
                </a:lnTo>
                <a:lnTo>
                  <a:pt x="1383" y="260"/>
                </a:lnTo>
                <a:lnTo>
                  <a:pt x="1354" y="272"/>
                </a:lnTo>
                <a:lnTo>
                  <a:pt x="1329" y="265"/>
                </a:lnTo>
                <a:lnTo>
                  <a:pt x="1306" y="254"/>
                </a:lnTo>
                <a:lnTo>
                  <a:pt x="1200" y="290"/>
                </a:lnTo>
                <a:lnTo>
                  <a:pt x="1194" y="313"/>
                </a:lnTo>
                <a:lnTo>
                  <a:pt x="1152" y="331"/>
                </a:lnTo>
                <a:lnTo>
                  <a:pt x="1117" y="325"/>
                </a:lnTo>
                <a:lnTo>
                  <a:pt x="1099" y="301"/>
                </a:lnTo>
                <a:lnTo>
                  <a:pt x="1081" y="343"/>
                </a:lnTo>
                <a:lnTo>
                  <a:pt x="1058" y="354"/>
                </a:lnTo>
                <a:lnTo>
                  <a:pt x="1035" y="389"/>
                </a:lnTo>
                <a:lnTo>
                  <a:pt x="1005" y="396"/>
                </a:lnTo>
                <a:lnTo>
                  <a:pt x="940" y="467"/>
                </a:lnTo>
                <a:lnTo>
                  <a:pt x="923" y="478"/>
                </a:lnTo>
                <a:lnTo>
                  <a:pt x="910" y="503"/>
                </a:lnTo>
                <a:lnTo>
                  <a:pt x="863" y="295"/>
                </a:lnTo>
                <a:lnTo>
                  <a:pt x="550" y="361"/>
                </a:lnTo>
                <a:lnTo>
                  <a:pt x="48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100" b="1" dirty="0">
                <a:latin typeface="Calibri" pitchFamily="34" charset="0"/>
                <a:cs typeface="Arial" pitchFamily="34" charset="0"/>
              </a:rPr>
              <a:t> -2%</a:t>
            </a:r>
          </a:p>
        </p:txBody>
      </p:sp>
      <p:sp>
        <p:nvSpPr>
          <p:cNvPr id="19556" name="Freeform 100"/>
          <p:cNvSpPr>
            <a:spLocks/>
          </p:cNvSpPr>
          <p:nvPr/>
        </p:nvSpPr>
        <p:spPr bwMode="auto">
          <a:xfrm>
            <a:off x="6205282" y="4287920"/>
            <a:ext cx="639140" cy="563916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1441" y="0"/>
              </a:cxn>
              <a:cxn ang="0">
                <a:pos x="1435" y="18"/>
              </a:cxn>
              <a:cxn ang="0">
                <a:pos x="1464" y="36"/>
              </a:cxn>
              <a:cxn ang="0">
                <a:pos x="1476" y="71"/>
              </a:cxn>
              <a:cxn ang="0">
                <a:pos x="1471" y="101"/>
              </a:cxn>
              <a:cxn ang="0">
                <a:pos x="1429" y="137"/>
              </a:cxn>
              <a:cxn ang="0">
                <a:pos x="1388" y="183"/>
              </a:cxn>
              <a:cxn ang="0">
                <a:pos x="1382" y="213"/>
              </a:cxn>
              <a:cxn ang="0">
                <a:pos x="1601" y="195"/>
              </a:cxn>
              <a:cxn ang="0">
                <a:pos x="1595" y="213"/>
              </a:cxn>
              <a:cxn ang="0">
                <a:pos x="1601" y="236"/>
              </a:cxn>
              <a:cxn ang="0">
                <a:pos x="1583" y="272"/>
              </a:cxn>
              <a:cxn ang="0">
                <a:pos x="1542" y="314"/>
              </a:cxn>
              <a:cxn ang="0">
                <a:pos x="1530" y="396"/>
              </a:cxn>
              <a:cxn ang="0">
                <a:pos x="1482" y="449"/>
              </a:cxn>
              <a:cxn ang="0">
                <a:pos x="1494" y="497"/>
              </a:cxn>
              <a:cxn ang="0">
                <a:pos x="1494" y="573"/>
              </a:cxn>
              <a:cxn ang="0">
                <a:pos x="1482" y="573"/>
              </a:cxn>
              <a:cxn ang="0">
                <a:pos x="1441" y="609"/>
              </a:cxn>
              <a:cxn ang="0">
                <a:pos x="1441" y="632"/>
              </a:cxn>
              <a:cxn ang="0">
                <a:pos x="1376" y="685"/>
              </a:cxn>
              <a:cxn ang="0">
                <a:pos x="1352" y="751"/>
              </a:cxn>
              <a:cxn ang="0">
                <a:pos x="1358" y="809"/>
              </a:cxn>
              <a:cxn ang="0">
                <a:pos x="1352" y="851"/>
              </a:cxn>
              <a:cxn ang="0">
                <a:pos x="1294" y="887"/>
              </a:cxn>
              <a:cxn ang="0">
                <a:pos x="1253" y="946"/>
              </a:cxn>
              <a:cxn ang="0">
                <a:pos x="1235" y="963"/>
              </a:cxn>
              <a:cxn ang="0">
                <a:pos x="1235" y="1017"/>
              </a:cxn>
              <a:cxn ang="0">
                <a:pos x="1205" y="1052"/>
              </a:cxn>
              <a:cxn ang="0">
                <a:pos x="1205" y="1093"/>
              </a:cxn>
              <a:cxn ang="0">
                <a:pos x="1182" y="1146"/>
              </a:cxn>
              <a:cxn ang="0">
                <a:pos x="1152" y="1205"/>
              </a:cxn>
              <a:cxn ang="0">
                <a:pos x="1164" y="1265"/>
              </a:cxn>
              <a:cxn ang="0">
                <a:pos x="1193" y="1294"/>
              </a:cxn>
              <a:cxn ang="0">
                <a:pos x="1199" y="1336"/>
              </a:cxn>
              <a:cxn ang="0">
                <a:pos x="1210" y="1347"/>
              </a:cxn>
              <a:cxn ang="0">
                <a:pos x="1210" y="1365"/>
              </a:cxn>
              <a:cxn ang="0">
                <a:pos x="1193" y="1377"/>
              </a:cxn>
              <a:cxn ang="0">
                <a:pos x="1182" y="1412"/>
              </a:cxn>
              <a:cxn ang="0">
                <a:pos x="1187" y="1436"/>
              </a:cxn>
              <a:cxn ang="0">
                <a:pos x="213" y="1466"/>
              </a:cxn>
              <a:cxn ang="0">
                <a:pos x="206" y="1247"/>
              </a:cxn>
              <a:cxn ang="0">
                <a:pos x="160" y="1235"/>
              </a:cxn>
              <a:cxn ang="0">
                <a:pos x="112" y="1253"/>
              </a:cxn>
              <a:cxn ang="0">
                <a:pos x="100" y="1253"/>
              </a:cxn>
              <a:cxn ang="0">
                <a:pos x="53" y="1212"/>
              </a:cxn>
              <a:cxn ang="0">
                <a:pos x="59" y="497"/>
              </a:cxn>
              <a:cxn ang="0">
                <a:pos x="0" y="60"/>
              </a:cxn>
            </a:cxnLst>
            <a:rect l="0" t="0" r="r" b="b"/>
            <a:pathLst>
              <a:path w="1601" h="1466">
                <a:moveTo>
                  <a:pt x="0" y="60"/>
                </a:moveTo>
                <a:lnTo>
                  <a:pt x="1441" y="0"/>
                </a:lnTo>
                <a:lnTo>
                  <a:pt x="1435" y="18"/>
                </a:lnTo>
                <a:lnTo>
                  <a:pt x="1464" y="36"/>
                </a:lnTo>
                <a:lnTo>
                  <a:pt x="1476" y="71"/>
                </a:lnTo>
                <a:lnTo>
                  <a:pt x="1471" y="101"/>
                </a:lnTo>
                <a:lnTo>
                  <a:pt x="1429" y="137"/>
                </a:lnTo>
                <a:lnTo>
                  <a:pt x="1388" y="183"/>
                </a:lnTo>
                <a:lnTo>
                  <a:pt x="1382" y="213"/>
                </a:lnTo>
                <a:lnTo>
                  <a:pt x="1601" y="195"/>
                </a:lnTo>
                <a:lnTo>
                  <a:pt x="1595" y="213"/>
                </a:lnTo>
                <a:lnTo>
                  <a:pt x="1601" y="236"/>
                </a:lnTo>
                <a:lnTo>
                  <a:pt x="1583" y="272"/>
                </a:lnTo>
                <a:lnTo>
                  <a:pt x="1542" y="314"/>
                </a:lnTo>
                <a:lnTo>
                  <a:pt x="1530" y="396"/>
                </a:lnTo>
                <a:lnTo>
                  <a:pt x="1482" y="449"/>
                </a:lnTo>
                <a:lnTo>
                  <a:pt x="1494" y="497"/>
                </a:lnTo>
                <a:lnTo>
                  <a:pt x="1494" y="573"/>
                </a:lnTo>
                <a:lnTo>
                  <a:pt x="1482" y="573"/>
                </a:lnTo>
                <a:lnTo>
                  <a:pt x="1441" y="609"/>
                </a:lnTo>
                <a:lnTo>
                  <a:pt x="1441" y="632"/>
                </a:lnTo>
                <a:lnTo>
                  <a:pt x="1376" y="685"/>
                </a:lnTo>
                <a:lnTo>
                  <a:pt x="1352" y="751"/>
                </a:lnTo>
                <a:lnTo>
                  <a:pt x="1358" y="809"/>
                </a:lnTo>
                <a:lnTo>
                  <a:pt x="1352" y="851"/>
                </a:lnTo>
                <a:lnTo>
                  <a:pt x="1294" y="887"/>
                </a:lnTo>
                <a:lnTo>
                  <a:pt x="1253" y="946"/>
                </a:lnTo>
                <a:lnTo>
                  <a:pt x="1235" y="963"/>
                </a:lnTo>
                <a:lnTo>
                  <a:pt x="1235" y="1017"/>
                </a:lnTo>
                <a:lnTo>
                  <a:pt x="1205" y="1052"/>
                </a:lnTo>
                <a:lnTo>
                  <a:pt x="1205" y="1093"/>
                </a:lnTo>
                <a:lnTo>
                  <a:pt x="1182" y="1146"/>
                </a:lnTo>
                <a:lnTo>
                  <a:pt x="1152" y="1205"/>
                </a:lnTo>
                <a:lnTo>
                  <a:pt x="1164" y="1265"/>
                </a:lnTo>
                <a:lnTo>
                  <a:pt x="1193" y="1294"/>
                </a:lnTo>
                <a:lnTo>
                  <a:pt x="1199" y="1336"/>
                </a:lnTo>
                <a:lnTo>
                  <a:pt x="1210" y="1347"/>
                </a:lnTo>
                <a:lnTo>
                  <a:pt x="1210" y="1365"/>
                </a:lnTo>
                <a:lnTo>
                  <a:pt x="1193" y="1377"/>
                </a:lnTo>
                <a:lnTo>
                  <a:pt x="1182" y="1412"/>
                </a:lnTo>
                <a:lnTo>
                  <a:pt x="1187" y="1436"/>
                </a:lnTo>
                <a:lnTo>
                  <a:pt x="213" y="1466"/>
                </a:lnTo>
                <a:lnTo>
                  <a:pt x="206" y="1247"/>
                </a:lnTo>
                <a:lnTo>
                  <a:pt x="160" y="1235"/>
                </a:lnTo>
                <a:lnTo>
                  <a:pt x="112" y="1253"/>
                </a:lnTo>
                <a:lnTo>
                  <a:pt x="100" y="1253"/>
                </a:lnTo>
                <a:lnTo>
                  <a:pt x="53" y="1212"/>
                </a:lnTo>
                <a:lnTo>
                  <a:pt x="59" y="497"/>
                </a:lnTo>
                <a:lnTo>
                  <a:pt x="0" y="6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-0.2%</a:t>
            </a:r>
          </a:p>
        </p:txBody>
      </p:sp>
      <p:sp>
        <p:nvSpPr>
          <p:cNvPr id="19615" name="Freeform 159"/>
          <p:cNvSpPr>
            <a:spLocks/>
          </p:cNvSpPr>
          <p:nvPr/>
        </p:nvSpPr>
        <p:spPr bwMode="auto">
          <a:xfrm>
            <a:off x="3728164" y="3257555"/>
            <a:ext cx="722192" cy="866761"/>
          </a:xfrm>
          <a:custGeom>
            <a:avLst/>
            <a:gdLst/>
            <a:ahLst/>
            <a:cxnLst>
              <a:cxn ang="0">
                <a:pos x="1595" y="2256"/>
              </a:cxn>
              <a:cxn ang="0">
                <a:pos x="1814" y="644"/>
              </a:cxn>
              <a:cxn ang="0">
                <a:pos x="1216" y="549"/>
              </a:cxn>
              <a:cxn ang="0">
                <a:pos x="1282" y="160"/>
              </a:cxn>
              <a:cxn ang="0">
                <a:pos x="389" y="0"/>
              </a:cxn>
              <a:cxn ang="0">
                <a:pos x="0" y="2002"/>
              </a:cxn>
              <a:cxn ang="0">
                <a:pos x="0" y="2008"/>
              </a:cxn>
              <a:cxn ang="0">
                <a:pos x="1595" y="2256"/>
              </a:cxn>
            </a:cxnLst>
            <a:rect l="0" t="0" r="r" b="b"/>
            <a:pathLst>
              <a:path w="1814" h="2256">
                <a:moveTo>
                  <a:pt x="1595" y="2256"/>
                </a:moveTo>
                <a:lnTo>
                  <a:pt x="1814" y="644"/>
                </a:lnTo>
                <a:lnTo>
                  <a:pt x="1216" y="549"/>
                </a:lnTo>
                <a:lnTo>
                  <a:pt x="1282" y="160"/>
                </a:lnTo>
                <a:lnTo>
                  <a:pt x="389" y="0"/>
                </a:lnTo>
                <a:lnTo>
                  <a:pt x="0" y="2002"/>
                </a:lnTo>
                <a:lnTo>
                  <a:pt x="0" y="2008"/>
                </a:lnTo>
                <a:lnTo>
                  <a:pt x="1595" y="2256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5%</a:t>
            </a:r>
          </a:p>
        </p:txBody>
      </p:sp>
      <p:grpSp>
        <p:nvGrpSpPr>
          <p:cNvPr id="5" name="Group 127"/>
          <p:cNvGrpSpPr/>
          <p:nvPr/>
        </p:nvGrpSpPr>
        <p:grpSpPr>
          <a:xfrm>
            <a:off x="4273418" y="5490016"/>
            <a:ext cx="814438" cy="458855"/>
            <a:chOff x="2285999" y="6096000"/>
            <a:chExt cx="1074163" cy="627784"/>
          </a:xfrm>
          <a:solidFill>
            <a:schemeClr val="bg1">
              <a:lumMod val="50000"/>
            </a:schemeClr>
          </a:solidFill>
        </p:grpSpPr>
        <p:grpSp>
          <p:nvGrpSpPr>
            <p:cNvPr id="6" name="Group 169"/>
            <p:cNvGrpSpPr/>
            <p:nvPr/>
          </p:nvGrpSpPr>
          <p:grpSpPr>
            <a:xfrm>
              <a:off x="2438400" y="6096000"/>
              <a:ext cx="921762" cy="599777"/>
              <a:chOff x="2731389" y="6406125"/>
              <a:chExt cx="921762" cy="599777"/>
            </a:xfrm>
            <a:grpFill/>
          </p:grpSpPr>
          <p:sp>
            <p:nvSpPr>
              <p:cNvPr id="19557" name="Freeform 101"/>
              <p:cNvSpPr>
                <a:spLocks/>
              </p:cNvSpPr>
              <p:nvPr/>
            </p:nvSpPr>
            <p:spPr bwMode="auto">
              <a:xfrm>
                <a:off x="3451121" y="6765992"/>
                <a:ext cx="202030" cy="239910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41" y="307"/>
                  </a:cxn>
                  <a:cxn ang="0">
                    <a:pos x="41" y="378"/>
                  </a:cxn>
                  <a:cxn ang="0">
                    <a:pos x="154" y="456"/>
                  </a:cxn>
                  <a:cxn ang="0">
                    <a:pos x="189" y="378"/>
                  </a:cxn>
                  <a:cxn ang="0">
                    <a:pos x="384" y="266"/>
                  </a:cxn>
                  <a:cxn ang="0">
                    <a:pos x="307" y="119"/>
                  </a:cxn>
                  <a:cxn ang="0">
                    <a:pos x="76" y="0"/>
                  </a:cxn>
                  <a:cxn ang="0">
                    <a:pos x="76" y="119"/>
                  </a:cxn>
                  <a:cxn ang="0">
                    <a:pos x="0" y="154"/>
                  </a:cxn>
                </a:cxnLst>
                <a:rect l="0" t="0" r="r" b="b"/>
                <a:pathLst>
                  <a:path w="384" h="456">
                    <a:moveTo>
                      <a:pt x="0" y="154"/>
                    </a:moveTo>
                    <a:lnTo>
                      <a:pt x="41" y="307"/>
                    </a:lnTo>
                    <a:lnTo>
                      <a:pt x="41" y="378"/>
                    </a:lnTo>
                    <a:lnTo>
                      <a:pt x="154" y="456"/>
                    </a:lnTo>
                    <a:lnTo>
                      <a:pt x="189" y="378"/>
                    </a:lnTo>
                    <a:lnTo>
                      <a:pt x="384" y="266"/>
                    </a:lnTo>
                    <a:lnTo>
                      <a:pt x="307" y="119"/>
                    </a:lnTo>
                    <a:lnTo>
                      <a:pt x="76" y="0"/>
                    </a:lnTo>
                    <a:lnTo>
                      <a:pt x="76" y="119"/>
                    </a:lnTo>
                    <a:lnTo>
                      <a:pt x="0" y="154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58" name="Freeform 102"/>
              <p:cNvSpPr>
                <a:spLocks/>
              </p:cNvSpPr>
              <p:nvPr/>
            </p:nvSpPr>
            <p:spPr bwMode="auto">
              <a:xfrm>
                <a:off x="3451121" y="6765992"/>
                <a:ext cx="202030" cy="239910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41" y="307"/>
                  </a:cxn>
                  <a:cxn ang="0">
                    <a:pos x="41" y="378"/>
                  </a:cxn>
                  <a:cxn ang="0">
                    <a:pos x="154" y="456"/>
                  </a:cxn>
                  <a:cxn ang="0">
                    <a:pos x="189" y="378"/>
                  </a:cxn>
                  <a:cxn ang="0">
                    <a:pos x="384" y="266"/>
                  </a:cxn>
                  <a:cxn ang="0">
                    <a:pos x="307" y="119"/>
                  </a:cxn>
                  <a:cxn ang="0">
                    <a:pos x="76" y="0"/>
                  </a:cxn>
                  <a:cxn ang="0">
                    <a:pos x="76" y="119"/>
                  </a:cxn>
                  <a:cxn ang="0">
                    <a:pos x="0" y="154"/>
                  </a:cxn>
                </a:cxnLst>
                <a:rect l="0" t="0" r="r" b="b"/>
                <a:pathLst>
                  <a:path w="384" h="456">
                    <a:moveTo>
                      <a:pt x="0" y="154"/>
                    </a:moveTo>
                    <a:lnTo>
                      <a:pt x="41" y="307"/>
                    </a:lnTo>
                    <a:lnTo>
                      <a:pt x="41" y="378"/>
                    </a:lnTo>
                    <a:lnTo>
                      <a:pt x="154" y="456"/>
                    </a:lnTo>
                    <a:lnTo>
                      <a:pt x="189" y="378"/>
                    </a:lnTo>
                    <a:lnTo>
                      <a:pt x="384" y="266"/>
                    </a:lnTo>
                    <a:lnTo>
                      <a:pt x="307" y="119"/>
                    </a:lnTo>
                    <a:lnTo>
                      <a:pt x="76" y="0"/>
                    </a:lnTo>
                    <a:lnTo>
                      <a:pt x="76" y="119"/>
                    </a:lnTo>
                    <a:lnTo>
                      <a:pt x="0" y="154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3350106" y="6627096"/>
                <a:ext cx="119955" cy="78918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89" y="153"/>
                  </a:cxn>
                  <a:cxn ang="0">
                    <a:pos x="230" y="77"/>
                  </a:cxn>
                  <a:cxn ang="0">
                    <a:pos x="112" y="41"/>
                  </a:cxn>
                  <a:cxn ang="0">
                    <a:pos x="77" y="41"/>
                  </a:cxn>
                  <a:cxn ang="0">
                    <a:pos x="41" y="0"/>
                  </a:cxn>
                  <a:cxn ang="0">
                    <a:pos x="0" y="41"/>
                  </a:cxn>
                  <a:cxn ang="0">
                    <a:pos x="41" y="112"/>
                  </a:cxn>
                  <a:cxn ang="0">
                    <a:pos x="77" y="153"/>
                  </a:cxn>
                </a:cxnLst>
                <a:rect l="0" t="0" r="r" b="b"/>
                <a:pathLst>
                  <a:path w="230" h="153">
                    <a:moveTo>
                      <a:pt x="77" y="153"/>
                    </a:moveTo>
                    <a:lnTo>
                      <a:pt x="189" y="153"/>
                    </a:lnTo>
                    <a:lnTo>
                      <a:pt x="230" y="77"/>
                    </a:lnTo>
                    <a:lnTo>
                      <a:pt x="112" y="41"/>
                    </a:lnTo>
                    <a:lnTo>
                      <a:pt x="77" y="41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41" y="112"/>
                    </a:lnTo>
                    <a:lnTo>
                      <a:pt x="77" y="153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0" name="Freeform 104"/>
              <p:cNvSpPr>
                <a:spLocks/>
              </p:cNvSpPr>
              <p:nvPr/>
            </p:nvSpPr>
            <p:spPr bwMode="auto">
              <a:xfrm>
                <a:off x="3350106" y="6627096"/>
                <a:ext cx="119955" cy="78918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89" y="153"/>
                  </a:cxn>
                  <a:cxn ang="0">
                    <a:pos x="230" y="77"/>
                  </a:cxn>
                  <a:cxn ang="0">
                    <a:pos x="112" y="41"/>
                  </a:cxn>
                  <a:cxn ang="0">
                    <a:pos x="77" y="41"/>
                  </a:cxn>
                  <a:cxn ang="0">
                    <a:pos x="41" y="0"/>
                  </a:cxn>
                  <a:cxn ang="0">
                    <a:pos x="0" y="41"/>
                  </a:cxn>
                  <a:cxn ang="0">
                    <a:pos x="41" y="112"/>
                  </a:cxn>
                  <a:cxn ang="0">
                    <a:pos x="77" y="153"/>
                  </a:cxn>
                </a:cxnLst>
                <a:rect l="0" t="0" r="r" b="b"/>
                <a:pathLst>
                  <a:path w="230" h="153">
                    <a:moveTo>
                      <a:pt x="77" y="153"/>
                    </a:moveTo>
                    <a:lnTo>
                      <a:pt x="189" y="153"/>
                    </a:lnTo>
                    <a:lnTo>
                      <a:pt x="230" y="77"/>
                    </a:lnTo>
                    <a:lnTo>
                      <a:pt x="112" y="41"/>
                    </a:lnTo>
                    <a:lnTo>
                      <a:pt x="77" y="41"/>
                    </a:lnTo>
                    <a:lnTo>
                      <a:pt x="41" y="0"/>
                    </a:lnTo>
                    <a:lnTo>
                      <a:pt x="0" y="41"/>
                    </a:lnTo>
                    <a:lnTo>
                      <a:pt x="41" y="112"/>
                    </a:lnTo>
                    <a:lnTo>
                      <a:pt x="77" y="15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1" name="Freeform 105"/>
              <p:cNvSpPr>
                <a:spLocks/>
              </p:cNvSpPr>
              <p:nvPr/>
            </p:nvSpPr>
            <p:spPr bwMode="auto">
              <a:xfrm>
                <a:off x="3328009" y="6706014"/>
                <a:ext cx="44194" cy="1894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3" y="0"/>
                  </a:cxn>
                  <a:cxn ang="0">
                    <a:pos x="83" y="36"/>
                  </a:cxn>
                  <a:cxn ang="0">
                    <a:pos x="0" y="36"/>
                  </a:cxn>
                </a:cxnLst>
                <a:rect l="0" t="0" r="r" b="b"/>
                <a:pathLst>
                  <a:path w="83" h="36">
                    <a:moveTo>
                      <a:pt x="0" y="36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2" name="Freeform 106"/>
              <p:cNvSpPr>
                <a:spLocks/>
              </p:cNvSpPr>
              <p:nvPr/>
            </p:nvSpPr>
            <p:spPr bwMode="auto">
              <a:xfrm>
                <a:off x="3328009" y="6706014"/>
                <a:ext cx="44194" cy="18941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83" y="0"/>
                  </a:cxn>
                  <a:cxn ang="0">
                    <a:pos x="83" y="36"/>
                  </a:cxn>
                  <a:cxn ang="0">
                    <a:pos x="0" y="36"/>
                  </a:cxn>
                </a:cxnLst>
                <a:rect l="0" t="0" r="r" b="b"/>
                <a:pathLst>
                  <a:path w="83" h="36">
                    <a:moveTo>
                      <a:pt x="0" y="36"/>
                    </a:moveTo>
                    <a:lnTo>
                      <a:pt x="83" y="0"/>
                    </a:lnTo>
                    <a:lnTo>
                      <a:pt x="83" y="36"/>
                    </a:lnTo>
                    <a:lnTo>
                      <a:pt x="0" y="36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3" name="Freeform 107"/>
              <p:cNvSpPr>
                <a:spLocks/>
              </p:cNvSpPr>
              <p:nvPr/>
            </p:nvSpPr>
            <p:spPr bwMode="auto">
              <a:xfrm>
                <a:off x="3293285" y="6649193"/>
                <a:ext cx="41037" cy="4103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70" y="16"/>
                  </a:cxn>
                  <a:cxn ang="0">
                    <a:pos x="73" y="22"/>
                  </a:cxn>
                  <a:cxn ang="0">
                    <a:pos x="75" y="29"/>
                  </a:cxn>
                  <a:cxn ang="0">
                    <a:pos x="76" y="35"/>
                  </a:cxn>
                  <a:cxn ang="0">
                    <a:pos x="75" y="42"/>
                  </a:cxn>
                  <a:cxn ang="0">
                    <a:pos x="73" y="50"/>
                  </a:cxn>
                  <a:cxn ang="0">
                    <a:pos x="70" y="56"/>
                  </a:cxn>
                  <a:cxn ang="0">
                    <a:pos x="64" y="63"/>
                  </a:cxn>
                  <a:cxn ang="0">
                    <a:pos x="58" y="68"/>
                  </a:cxn>
                  <a:cxn ang="0">
                    <a:pos x="51" y="73"/>
                  </a:cxn>
                  <a:cxn ang="0">
                    <a:pos x="43" y="76"/>
                  </a:cxn>
                  <a:cxn ang="0">
                    <a:pos x="35" y="76"/>
                  </a:cxn>
                  <a:cxn ang="0">
                    <a:pos x="29" y="76"/>
                  </a:cxn>
                  <a:cxn ang="0">
                    <a:pos x="22" y="73"/>
                  </a:cxn>
                  <a:cxn ang="0">
                    <a:pos x="16" y="68"/>
                  </a:cxn>
                  <a:cxn ang="0">
                    <a:pos x="11" y="63"/>
                  </a:cxn>
                  <a:cxn ang="0">
                    <a:pos x="6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2" y="3"/>
                  </a:cxn>
                  <a:cxn ang="0">
                    <a:pos x="29" y="1"/>
                  </a:cxn>
                  <a:cxn ang="0">
                    <a:pos x="35" y="0"/>
                  </a:cxn>
                </a:cxnLst>
                <a:rect l="0" t="0" r="r" b="b"/>
                <a:pathLst>
                  <a:path w="76" h="76">
                    <a:moveTo>
                      <a:pt x="35" y="0"/>
                    </a:moveTo>
                    <a:lnTo>
                      <a:pt x="43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70" y="16"/>
                    </a:lnTo>
                    <a:lnTo>
                      <a:pt x="73" y="22"/>
                    </a:lnTo>
                    <a:lnTo>
                      <a:pt x="75" y="29"/>
                    </a:lnTo>
                    <a:lnTo>
                      <a:pt x="76" y="35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70" y="56"/>
                    </a:lnTo>
                    <a:lnTo>
                      <a:pt x="64" y="63"/>
                    </a:lnTo>
                    <a:lnTo>
                      <a:pt x="58" y="68"/>
                    </a:lnTo>
                    <a:lnTo>
                      <a:pt x="51" y="73"/>
                    </a:lnTo>
                    <a:lnTo>
                      <a:pt x="43" y="76"/>
                    </a:lnTo>
                    <a:lnTo>
                      <a:pt x="35" y="76"/>
                    </a:lnTo>
                    <a:lnTo>
                      <a:pt x="29" y="76"/>
                    </a:lnTo>
                    <a:lnTo>
                      <a:pt x="22" y="73"/>
                    </a:lnTo>
                    <a:lnTo>
                      <a:pt x="16" y="68"/>
                    </a:lnTo>
                    <a:lnTo>
                      <a:pt x="11" y="63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4" name="Freeform 108"/>
              <p:cNvSpPr>
                <a:spLocks/>
              </p:cNvSpPr>
              <p:nvPr/>
            </p:nvSpPr>
            <p:spPr bwMode="auto">
              <a:xfrm>
                <a:off x="3293285" y="6649193"/>
                <a:ext cx="41037" cy="4103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3" y="1"/>
                  </a:cxn>
                  <a:cxn ang="0">
                    <a:pos x="51" y="3"/>
                  </a:cxn>
                  <a:cxn ang="0">
                    <a:pos x="58" y="6"/>
                  </a:cxn>
                  <a:cxn ang="0">
                    <a:pos x="64" y="11"/>
                  </a:cxn>
                  <a:cxn ang="0">
                    <a:pos x="70" y="16"/>
                  </a:cxn>
                  <a:cxn ang="0">
                    <a:pos x="73" y="22"/>
                  </a:cxn>
                  <a:cxn ang="0">
                    <a:pos x="75" y="29"/>
                  </a:cxn>
                  <a:cxn ang="0">
                    <a:pos x="76" y="35"/>
                  </a:cxn>
                  <a:cxn ang="0">
                    <a:pos x="75" y="42"/>
                  </a:cxn>
                  <a:cxn ang="0">
                    <a:pos x="73" y="50"/>
                  </a:cxn>
                  <a:cxn ang="0">
                    <a:pos x="70" y="56"/>
                  </a:cxn>
                  <a:cxn ang="0">
                    <a:pos x="64" y="63"/>
                  </a:cxn>
                  <a:cxn ang="0">
                    <a:pos x="58" y="68"/>
                  </a:cxn>
                  <a:cxn ang="0">
                    <a:pos x="51" y="73"/>
                  </a:cxn>
                  <a:cxn ang="0">
                    <a:pos x="43" y="76"/>
                  </a:cxn>
                  <a:cxn ang="0">
                    <a:pos x="35" y="76"/>
                  </a:cxn>
                  <a:cxn ang="0">
                    <a:pos x="29" y="76"/>
                  </a:cxn>
                  <a:cxn ang="0">
                    <a:pos x="22" y="73"/>
                  </a:cxn>
                  <a:cxn ang="0">
                    <a:pos x="16" y="68"/>
                  </a:cxn>
                  <a:cxn ang="0">
                    <a:pos x="11" y="63"/>
                  </a:cxn>
                  <a:cxn ang="0">
                    <a:pos x="6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2" y="3"/>
                  </a:cxn>
                  <a:cxn ang="0">
                    <a:pos x="29" y="1"/>
                  </a:cxn>
                  <a:cxn ang="0">
                    <a:pos x="35" y="0"/>
                  </a:cxn>
                </a:cxnLst>
                <a:rect l="0" t="0" r="r" b="b"/>
                <a:pathLst>
                  <a:path w="76" h="76">
                    <a:moveTo>
                      <a:pt x="35" y="0"/>
                    </a:moveTo>
                    <a:lnTo>
                      <a:pt x="43" y="1"/>
                    </a:lnTo>
                    <a:lnTo>
                      <a:pt x="51" y="3"/>
                    </a:lnTo>
                    <a:lnTo>
                      <a:pt x="58" y="6"/>
                    </a:lnTo>
                    <a:lnTo>
                      <a:pt x="64" y="11"/>
                    </a:lnTo>
                    <a:lnTo>
                      <a:pt x="70" y="16"/>
                    </a:lnTo>
                    <a:lnTo>
                      <a:pt x="73" y="22"/>
                    </a:lnTo>
                    <a:lnTo>
                      <a:pt x="75" y="29"/>
                    </a:lnTo>
                    <a:lnTo>
                      <a:pt x="76" y="35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70" y="56"/>
                    </a:lnTo>
                    <a:lnTo>
                      <a:pt x="64" y="63"/>
                    </a:lnTo>
                    <a:lnTo>
                      <a:pt x="58" y="68"/>
                    </a:lnTo>
                    <a:lnTo>
                      <a:pt x="51" y="73"/>
                    </a:lnTo>
                    <a:lnTo>
                      <a:pt x="43" y="76"/>
                    </a:lnTo>
                    <a:lnTo>
                      <a:pt x="35" y="76"/>
                    </a:lnTo>
                    <a:lnTo>
                      <a:pt x="29" y="76"/>
                    </a:lnTo>
                    <a:lnTo>
                      <a:pt x="22" y="73"/>
                    </a:lnTo>
                    <a:lnTo>
                      <a:pt x="16" y="68"/>
                    </a:lnTo>
                    <a:lnTo>
                      <a:pt x="11" y="63"/>
                    </a:lnTo>
                    <a:lnTo>
                      <a:pt x="6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5" y="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5" name="Freeform 109"/>
              <p:cNvSpPr>
                <a:spLocks/>
              </p:cNvSpPr>
              <p:nvPr/>
            </p:nvSpPr>
            <p:spPr bwMode="auto">
              <a:xfrm>
                <a:off x="3230151" y="6586059"/>
                <a:ext cx="97859" cy="4103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53" y="77"/>
                  </a:cxn>
                  <a:cxn ang="0">
                    <a:pos x="188" y="0"/>
                  </a:cxn>
                  <a:cxn ang="0">
                    <a:pos x="41" y="0"/>
                  </a:cxn>
                  <a:cxn ang="0">
                    <a:pos x="0" y="77"/>
                  </a:cxn>
                </a:cxnLst>
                <a:rect l="0" t="0" r="r" b="b"/>
                <a:pathLst>
                  <a:path w="188" h="77">
                    <a:moveTo>
                      <a:pt x="0" y="77"/>
                    </a:moveTo>
                    <a:lnTo>
                      <a:pt x="153" y="77"/>
                    </a:lnTo>
                    <a:lnTo>
                      <a:pt x="188" y="0"/>
                    </a:lnTo>
                    <a:lnTo>
                      <a:pt x="41" y="0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6" name="Freeform 110"/>
              <p:cNvSpPr>
                <a:spLocks/>
              </p:cNvSpPr>
              <p:nvPr/>
            </p:nvSpPr>
            <p:spPr bwMode="auto">
              <a:xfrm>
                <a:off x="3230151" y="6586059"/>
                <a:ext cx="97859" cy="41037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53" y="77"/>
                  </a:cxn>
                  <a:cxn ang="0">
                    <a:pos x="188" y="0"/>
                  </a:cxn>
                  <a:cxn ang="0">
                    <a:pos x="41" y="0"/>
                  </a:cxn>
                  <a:cxn ang="0">
                    <a:pos x="0" y="77"/>
                  </a:cxn>
                </a:cxnLst>
                <a:rect l="0" t="0" r="r" b="b"/>
                <a:pathLst>
                  <a:path w="188" h="77">
                    <a:moveTo>
                      <a:pt x="0" y="77"/>
                    </a:moveTo>
                    <a:lnTo>
                      <a:pt x="153" y="77"/>
                    </a:lnTo>
                    <a:lnTo>
                      <a:pt x="188" y="0"/>
                    </a:lnTo>
                    <a:lnTo>
                      <a:pt x="41" y="0"/>
                    </a:lnTo>
                    <a:lnTo>
                      <a:pt x="0" y="7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7" name="Freeform 111"/>
              <p:cNvSpPr>
                <a:spLocks/>
              </p:cNvSpPr>
              <p:nvPr/>
            </p:nvSpPr>
            <p:spPr bwMode="auto">
              <a:xfrm>
                <a:off x="2810307" y="6406125"/>
                <a:ext cx="101015" cy="5997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119"/>
                  </a:cxn>
                  <a:cxn ang="0">
                    <a:pos x="155" y="119"/>
                  </a:cxn>
                  <a:cxn ang="0">
                    <a:pos x="196" y="41"/>
                  </a:cxn>
                  <a:cxn ang="0">
                    <a:pos x="119" y="0"/>
                  </a:cxn>
                  <a:cxn ang="0">
                    <a:pos x="43" y="41"/>
                  </a:cxn>
                  <a:cxn ang="0">
                    <a:pos x="0" y="77"/>
                  </a:cxn>
                </a:cxnLst>
                <a:rect l="0" t="0" r="r" b="b"/>
                <a:pathLst>
                  <a:path w="196" h="119">
                    <a:moveTo>
                      <a:pt x="0" y="77"/>
                    </a:moveTo>
                    <a:lnTo>
                      <a:pt x="78" y="119"/>
                    </a:lnTo>
                    <a:lnTo>
                      <a:pt x="155" y="119"/>
                    </a:lnTo>
                    <a:lnTo>
                      <a:pt x="196" y="41"/>
                    </a:lnTo>
                    <a:lnTo>
                      <a:pt x="119" y="0"/>
                    </a:lnTo>
                    <a:lnTo>
                      <a:pt x="43" y="41"/>
                    </a:lnTo>
                    <a:lnTo>
                      <a:pt x="0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2810307" y="6406125"/>
                <a:ext cx="101015" cy="5997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119"/>
                  </a:cxn>
                  <a:cxn ang="0">
                    <a:pos x="155" y="119"/>
                  </a:cxn>
                  <a:cxn ang="0">
                    <a:pos x="196" y="41"/>
                  </a:cxn>
                  <a:cxn ang="0">
                    <a:pos x="119" y="0"/>
                  </a:cxn>
                  <a:cxn ang="0">
                    <a:pos x="43" y="41"/>
                  </a:cxn>
                  <a:cxn ang="0">
                    <a:pos x="0" y="77"/>
                  </a:cxn>
                </a:cxnLst>
                <a:rect l="0" t="0" r="r" b="b"/>
                <a:pathLst>
                  <a:path w="196" h="119">
                    <a:moveTo>
                      <a:pt x="0" y="77"/>
                    </a:moveTo>
                    <a:lnTo>
                      <a:pt x="78" y="119"/>
                    </a:lnTo>
                    <a:lnTo>
                      <a:pt x="155" y="119"/>
                    </a:lnTo>
                    <a:lnTo>
                      <a:pt x="196" y="41"/>
                    </a:lnTo>
                    <a:lnTo>
                      <a:pt x="119" y="0"/>
                    </a:lnTo>
                    <a:lnTo>
                      <a:pt x="43" y="41"/>
                    </a:lnTo>
                    <a:lnTo>
                      <a:pt x="0" y="77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69" name="Freeform 113"/>
              <p:cNvSpPr>
                <a:spLocks/>
              </p:cNvSpPr>
              <p:nvPr/>
            </p:nvSpPr>
            <p:spPr bwMode="auto">
              <a:xfrm>
                <a:off x="2731389" y="6406125"/>
                <a:ext cx="37881" cy="5997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1" y="41"/>
                  </a:cxn>
                  <a:cxn ang="0">
                    <a:pos x="71" y="0"/>
                  </a:cxn>
                  <a:cxn ang="0">
                    <a:pos x="0" y="77"/>
                  </a:cxn>
                  <a:cxn ang="0">
                    <a:pos x="0" y="119"/>
                  </a:cxn>
                </a:cxnLst>
                <a:rect l="0" t="0" r="r" b="b"/>
                <a:pathLst>
                  <a:path w="71" h="119">
                    <a:moveTo>
                      <a:pt x="0" y="119"/>
                    </a:moveTo>
                    <a:lnTo>
                      <a:pt x="71" y="41"/>
                    </a:lnTo>
                    <a:lnTo>
                      <a:pt x="71" y="0"/>
                    </a:lnTo>
                    <a:lnTo>
                      <a:pt x="0" y="77"/>
                    </a:lnTo>
                    <a:lnTo>
                      <a:pt x="0" y="119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0" name="Freeform 114"/>
              <p:cNvSpPr>
                <a:spLocks/>
              </p:cNvSpPr>
              <p:nvPr/>
            </p:nvSpPr>
            <p:spPr bwMode="auto">
              <a:xfrm>
                <a:off x="2731389" y="6406125"/>
                <a:ext cx="37881" cy="59978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71" y="41"/>
                  </a:cxn>
                  <a:cxn ang="0">
                    <a:pos x="71" y="0"/>
                  </a:cxn>
                  <a:cxn ang="0">
                    <a:pos x="0" y="77"/>
                  </a:cxn>
                  <a:cxn ang="0">
                    <a:pos x="0" y="119"/>
                  </a:cxn>
                </a:cxnLst>
                <a:rect l="0" t="0" r="r" b="b"/>
                <a:pathLst>
                  <a:path w="71" h="119">
                    <a:moveTo>
                      <a:pt x="0" y="119"/>
                    </a:moveTo>
                    <a:lnTo>
                      <a:pt x="71" y="41"/>
                    </a:lnTo>
                    <a:lnTo>
                      <a:pt x="71" y="0"/>
                    </a:lnTo>
                    <a:lnTo>
                      <a:pt x="0" y="77"/>
                    </a:lnTo>
                    <a:lnTo>
                      <a:pt x="0" y="119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1" name="Freeform 115"/>
              <p:cNvSpPr>
                <a:spLocks/>
              </p:cNvSpPr>
              <p:nvPr/>
            </p:nvSpPr>
            <p:spPr bwMode="auto">
              <a:xfrm>
                <a:off x="3072315" y="6503984"/>
                <a:ext cx="97859" cy="82075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90" y="153"/>
                  </a:cxn>
                  <a:cxn ang="0">
                    <a:pos x="190" y="82"/>
                  </a:cxn>
                  <a:cxn ang="0">
                    <a:pos x="112" y="0"/>
                  </a:cxn>
                  <a:cxn ang="0">
                    <a:pos x="0" y="41"/>
                  </a:cxn>
                  <a:cxn ang="0">
                    <a:pos x="77" y="153"/>
                  </a:cxn>
                </a:cxnLst>
                <a:rect l="0" t="0" r="r" b="b"/>
                <a:pathLst>
                  <a:path w="190" h="153">
                    <a:moveTo>
                      <a:pt x="77" y="153"/>
                    </a:moveTo>
                    <a:lnTo>
                      <a:pt x="190" y="153"/>
                    </a:lnTo>
                    <a:lnTo>
                      <a:pt x="190" y="82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77" y="153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9572" name="Freeform 116"/>
              <p:cNvSpPr>
                <a:spLocks/>
              </p:cNvSpPr>
              <p:nvPr/>
            </p:nvSpPr>
            <p:spPr bwMode="auto">
              <a:xfrm>
                <a:off x="3072315" y="6503984"/>
                <a:ext cx="97859" cy="82075"/>
              </a:xfrm>
              <a:custGeom>
                <a:avLst/>
                <a:gdLst/>
                <a:ahLst/>
                <a:cxnLst>
                  <a:cxn ang="0">
                    <a:pos x="77" y="153"/>
                  </a:cxn>
                  <a:cxn ang="0">
                    <a:pos x="190" y="153"/>
                  </a:cxn>
                  <a:cxn ang="0">
                    <a:pos x="190" y="82"/>
                  </a:cxn>
                  <a:cxn ang="0">
                    <a:pos x="112" y="0"/>
                  </a:cxn>
                  <a:cxn ang="0">
                    <a:pos x="0" y="41"/>
                  </a:cxn>
                  <a:cxn ang="0">
                    <a:pos x="77" y="153"/>
                  </a:cxn>
                </a:cxnLst>
                <a:rect l="0" t="0" r="r" b="b"/>
                <a:pathLst>
                  <a:path w="190" h="153">
                    <a:moveTo>
                      <a:pt x="77" y="153"/>
                    </a:moveTo>
                    <a:lnTo>
                      <a:pt x="190" y="153"/>
                    </a:lnTo>
                    <a:lnTo>
                      <a:pt x="190" y="82"/>
                    </a:lnTo>
                    <a:lnTo>
                      <a:pt x="112" y="0"/>
                    </a:lnTo>
                    <a:lnTo>
                      <a:pt x="0" y="41"/>
                    </a:lnTo>
                    <a:lnTo>
                      <a:pt x="77" y="15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3" name="Rounded Rectangle 182"/>
            <p:cNvSpPr/>
            <p:nvPr/>
          </p:nvSpPr>
          <p:spPr>
            <a:xfrm>
              <a:off x="2285999" y="6248389"/>
              <a:ext cx="525517" cy="475395"/>
            </a:xfrm>
            <a:prstGeom prst="round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HI</a:t>
              </a:r>
              <a:br>
                <a:rPr lang="en-US" sz="11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0%</a:t>
              </a:r>
            </a:p>
          </p:txBody>
        </p:sp>
      </p:grpSp>
      <p:sp>
        <p:nvSpPr>
          <p:cNvPr id="19529" name="Freeform 73"/>
          <p:cNvSpPr>
            <a:spLocks/>
          </p:cNvSpPr>
          <p:nvPr/>
        </p:nvSpPr>
        <p:spPr bwMode="auto">
          <a:xfrm>
            <a:off x="7689387" y="4373784"/>
            <a:ext cx="658399" cy="473411"/>
          </a:xfrm>
          <a:custGeom>
            <a:avLst/>
            <a:gdLst/>
            <a:ahLst/>
            <a:cxnLst>
              <a:cxn ang="0">
                <a:pos x="976" y="1234"/>
              </a:cxn>
              <a:cxn ang="0">
                <a:pos x="910" y="1217"/>
              </a:cxn>
              <a:cxn ang="0">
                <a:pos x="880" y="1117"/>
              </a:cxn>
              <a:cxn ang="0">
                <a:pos x="792" y="1039"/>
              </a:cxn>
              <a:cxn ang="0">
                <a:pos x="733" y="922"/>
              </a:cxn>
              <a:cxn ang="0">
                <a:pos x="685" y="863"/>
              </a:cxn>
              <a:cxn ang="0">
                <a:pos x="591" y="792"/>
              </a:cxn>
              <a:cxn ang="0">
                <a:pos x="556" y="744"/>
              </a:cxn>
              <a:cxn ang="0">
                <a:pos x="520" y="691"/>
              </a:cxn>
              <a:cxn ang="0">
                <a:pos x="360" y="579"/>
              </a:cxn>
              <a:cxn ang="0">
                <a:pos x="302" y="532"/>
              </a:cxn>
              <a:cxn ang="0">
                <a:pos x="231" y="425"/>
              </a:cxn>
              <a:cxn ang="0">
                <a:pos x="183" y="372"/>
              </a:cxn>
              <a:cxn ang="0">
                <a:pos x="25" y="313"/>
              </a:cxn>
              <a:cxn ang="0">
                <a:pos x="30" y="225"/>
              </a:cxn>
              <a:cxn ang="0">
                <a:pos x="71" y="184"/>
              </a:cxn>
              <a:cxn ang="0">
                <a:pos x="66" y="166"/>
              </a:cxn>
              <a:cxn ang="0">
                <a:pos x="195" y="118"/>
              </a:cxn>
              <a:cxn ang="0">
                <a:pos x="284" y="59"/>
              </a:cxn>
              <a:cxn ang="0">
                <a:pos x="302" y="47"/>
              </a:cxn>
              <a:cxn ang="0">
                <a:pos x="733" y="6"/>
              </a:cxn>
              <a:cxn ang="0">
                <a:pos x="738" y="35"/>
              </a:cxn>
              <a:cxn ang="0">
                <a:pos x="839" y="70"/>
              </a:cxn>
              <a:cxn ang="0">
                <a:pos x="1212" y="77"/>
              </a:cxn>
              <a:cxn ang="0">
                <a:pos x="1631" y="379"/>
              </a:cxn>
              <a:cxn ang="0">
                <a:pos x="1565" y="443"/>
              </a:cxn>
              <a:cxn ang="0">
                <a:pos x="1496" y="555"/>
              </a:cxn>
              <a:cxn ang="0">
                <a:pos x="1483" y="644"/>
              </a:cxn>
              <a:cxn ang="0">
                <a:pos x="1471" y="697"/>
              </a:cxn>
              <a:cxn ang="0">
                <a:pos x="1436" y="721"/>
              </a:cxn>
              <a:cxn ang="0">
                <a:pos x="1395" y="762"/>
              </a:cxn>
              <a:cxn ang="0">
                <a:pos x="1354" y="828"/>
              </a:cxn>
              <a:cxn ang="0">
                <a:pos x="1271" y="910"/>
              </a:cxn>
              <a:cxn ang="0">
                <a:pos x="1205" y="963"/>
              </a:cxn>
              <a:cxn ang="0">
                <a:pos x="1159" y="1004"/>
              </a:cxn>
              <a:cxn ang="0">
                <a:pos x="1105" y="1028"/>
              </a:cxn>
              <a:cxn ang="0">
                <a:pos x="1099" y="1057"/>
              </a:cxn>
              <a:cxn ang="0">
                <a:pos x="1081" y="1092"/>
              </a:cxn>
              <a:cxn ang="0">
                <a:pos x="1029" y="1117"/>
              </a:cxn>
              <a:cxn ang="0">
                <a:pos x="1022" y="1128"/>
              </a:cxn>
              <a:cxn ang="0">
                <a:pos x="1034" y="1146"/>
              </a:cxn>
              <a:cxn ang="0">
                <a:pos x="1040" y="1163"/>
              </a:cxn>
              <a:cxn ang="0">
                <a:pos x="999" y="1206"/>
              </a:cxn>
              <a:cxn ang="0">
                <a:pos x="987" y="1234"/>
              </a:cxn>
            </a:cxnLst>
            <a:rect l="0" t="0" r="r" b="b"/>
            <a:pathLst>
              <a:path w="1649" h="1234">
                <a:moveTo>
                  <a:pt x="987" y="1234"/>
                </a:moveTo>
                <a:lnTo>
                  <a:pt x="976" y="1234"/>
                </a:lnTo>
                <a:lnTo>
                  <a:pt x="928" y="1229"/>
                </a:lnTo>
                <a:lnTo>
                  <a:pt x="910" y="1217"/>
                </a:lnTo>
                <a:lnTo>
                  <a:pt x="905" y="1199"/>
                </a:lnTo>
                <a:lnTo>
                  <a:pt x="880" y="1117"/>
                </a:lnTo>
                <a:lnTo>
                  <a:pt x="839" y="1064"/>
                </a:lnTo>
                <a:lnTo>
                  <a:pt x="792" y="1039"/>
                </a:lnTo>
                <a:lnTo>
                  <a:pt x="763" y="957"/>
                </a:lnTo>
                <a:lnTo>
                  <a:pt x="733" y="922"/>
                </a:lnTo>
                <a:lnTo>
                  <a:pt x="715" y="874"/>
                </a:lnTo>
                <a:lnTo>
                  <a:pt x="685" y="863"/>
                </a:lnTo>
                <a:lnTo>
                  <a:pt x="632" y="839"/>
                </a:lnTo>
                <a:lnTo>
                  <a:pt x="591" y="792"/>
                </a:lnTo>
                <a:lnTo>
                  <a:pt x="556" y="768"/>
                </a:lnTo>
                <a:lnTo>
                  <a:pt x="556" y="744"/>
                </a:lnTo>
                <a:lnTo>
                  <a:pt x="538" y="709"/>
                </a:lnTo>
                <a:lnTo>
                  <a:pt x="520" y="691"/>
                </a:lnTo>
                <a:lnTo>
                  <a:pt x="467" y="673"/>
                </a:lnTo>
                <a:lnTo>
                  <a:pt x="360" y="579"/>
                </a:lnTo>
                <a:lnTo>
                  <a:pt x="314" y="562"/>
                </a:lnTo>
                <a:lnTo>
                  <a:pt x="302" y="532"/>
                </a:lnTo>
                <a:lnTo>
                  <a:pt x="261" y="491"/>
                </a:lnTo>
                <a:lnTo>
                  <a:pt x="231" y="425"/>
                </a:lnTo>
                <a:lnTo>
                  <a:pt x="195" y="390"/>
                </a:lnTo>
                <a:lnTo>
                  <a:pt x="183" y="372"/>
                </a:lnTo>
                <a:lnTo>
                  <a:pt x="119" y="361"/>
                </a:lnTo>
                <a:lnTo>
                  <a:pt x="25" y="313"/>
                </a:lnTo>
                <a:lnTo>
                  <a:pt x="0" y="290"/>
                </a:lnTo>
                <a:lnTo>
                  <a:pt x="30" y="225"/>
                </a:lnTo>
                <a:lnTo>
                  <a:pt x="53" y="207"/>
                </a:lnTo>
                <a:lnTo>
                  <a:pt x="71" y="184"/>
                </a:lnTo>
                <a:lnTo>
                  <a:pt x="71" y="171"/>
                </a:lnTo>
                <a:lnTo>
                  <a:pt x="66" y="166"/>
                </a:lnTo>
                <a:lnTo>
                  <a:pt x="165" y="118"/>
                </a:lnTo>
                <a:lnTo>
                  <a:pt x="195" y="118"/>
                </a:lnTo>
                <a:lnTo>
                  <a:pt x="195" y="100"/>
                </a:lnTo>
                <a:lnTo>
                  <a:pt x="284" y="59"/>
                </a:lnTo>
                <a:lnTo>
                  <a:pt x="290" y="42"/>
                </a:lnTo>
                <a:lnTo>
                  <a:pt x="302" y="47"/>
                </a:lnTo>
                <a:lnTo>
                  <a:pt x="733" y="0"/>
                </a:lnTo>
                <a:lnTo>
                  <a:pt x="733" y="6"/>
                </a:lnTo>
                <a:lnTo>
                  <a:pt x="727" y="24"/>
                </a:lnTo>
                <a:lnTo>
                  <a:pt x="738" y="35"/>
                </a:lnTo>
                <a:lnTo>
                  <a:pt x="774" y="17"/>
                </a:lnTo>
                <a:lnTo>
                  <a:pt x="839" y="70"/>
                </a:lnTo>
                <a:lnTo>
                  <a:pt x="845" y="124"/>
                </a:lnTo>
                <a:lnTo>
                  <a:pt x="1212" y="77"/>
                </a:lnTo>
                <a:lnTo>
                  <a:pt x="1649" y="366"/>
                </a:lnTo>
                <a:lnTo>
                  <a:pt x="1631" y="379"/>
                </a:lnTo>
                <a:lnTo>
                  <a:pt x="1595" y="402"/>
                </a:lnTo>
                <a:lnTo>
                  <a:pt x="1565" y="443"/>
                </a:lnTo>
                <a:lnTo>
                  <a:pt x="1513" y="526"/>
                </a:lnTo>
                <a:lnTo>
                  <a:pt x="1496" y="555"/>
                </a:lnTo>
                <a:lnTo>
                  <a:pt x="1478" y="603"/>
                </a:lnTo>
                <a:lnTo>
                  <a:pt x="1483" y="644"/>
                </a:lnTo>
                <a:lnTo>
                  <a:pt x="1483" y="686"/>
                </a:lnTo>
                <a:lnTo>
                  <a:pt x="1471" y="697"/>
                </a:lnTo>
                <a:lnTo>
                  <a:pt x="1460" y="714"/>
                </a:lnTo>
                <a:lnTo>
                  <a:pt x="1436" y="721"/>
                </a:lnTo>
                <a:lnTo>
                  <a:pt x="1418" y="739"/>
                </a:lnTo>
                <a:lnTo>
                  <a:pt x="1395" y="762"/>
                </a:lnTo>
                <a:lnTo>
                  <a:pt x="1371" y="798"/>
                </a:lnTo>
                <a:lnTo>
                  <a:pt x="1354" y="828"/>
                </a:lnTo>
                <a:lnTo>
                  <a:pt x="1300" y="863"/>
                </a:lnTo>
                <a:lnTo>
                  <a:pt x="1271" y="910"/>
                </a:lnTo>
                <a:lnTo>
                  <a:pt x="1241" y="939"/>
                </a:lnTo>
                <a:lnTo>
                  <a:pt x="1205" y="963"/>
                </a:lnTo>
                <a:lnTo>
                  <a:pt x="1182" y="986"/>
                </a:lnTo>
                <a:lnTo>
                  <a:pt x="1159" y="1004"/>
                </a:lnTo>
                <a:lnTo>
                  <a:pt x="1129" y="1022"/>
                </a:lnTo>
                <a:lnTo>
                  <a:pt x="1105" y="1028"/>
                </a:lnTo>
                <a:lnTo>
                  <a:pt x="1099" y="1046"/>
                </a:lnTo>
                <a:lnTo>
                  <a:pt x="1099" y="1057"/>
                </a:lnTo>
                <a:lnTo>
                  <a:pt x="1093" y="1064"/>
                </a:lnTo>
                <a:lnTo>
                  <a:pt x="1081" y="1092"/>
                </a:lnTo>
                <a:lnTo>
                  <a:pt x="1052" y="1117"/>
                </a:lnTo>
                <a:lnTo>
                  <a:pt x="1029" y="1117"/>
                </a:lnTo>
                <a:lnTo>
                  <a:pt x="1022" y="1122"/>
                </a:lnTo>
                <a:lnTo>
                  <a:pt x="1022" y="1128"/>
                </a:lnTo>
                <a:lnTo>
                  <a:pt x="1029" y="1140"/>
                </a:lnTo>
                <a:lnTo>
                  <a:pt x="1034" y="1146"/>
                </a:lnTo>
                <a:lnTo>
                  <a:pt x="1047" y="1146"/>
                </a:lnTo>
                <a:lnTo>
                  <a:pt x="1040" y="1163"/>
                </a:lnTo>
                <a:lnTo>
                  <a:pt x="1029" y="1176"/>
                </a:lnTo>
                <a:lnTo>
                  <a:pt x="999" y="1206"/>
                </a:lnTo>
                <a:lnTo>
                  <a:pt x="987" y="1223"/>
                </a:lnTo>
                <a:lnTo>
                  <a:pt x="987" y="12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 8%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88518" y="2634461"/>
            <a:ext cx="1195562" cy="474500"/>
            <a:chOff x="7064518" y="2634461"/>
            <a:chExt cx="1195562" cy="4745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548" name="Freeform 92"/>
            <p:cNvSpPr>
              <a:spLocks/>
            </p:cNvSpPr>
            <p:nvPr/>
          </p:nvSpPr>
          <p:spPr bwMode="auto">
            <a:xfrm>
              <a:off x="7064518" y="2634461"/>
              <a:ext cx="222675" cy="39218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8" y="171"/>
                </a:cxn>
                <a:cxn ang="0">
                  <a:pos x="12" y="189"/>
                </a:cxn>
                <a:cxn ang="0">
                  <a:pos x="23" y="207"/>
                </a:cxn>
                <a:cxn ang="0">
                  <a:pos x="30" y="219"/>
                </a:cxn>
                <a:cxn ang="0">
                  <a:pos x="77" y="336"/>
                </a:cxn>
                <a:cxn ang="0">
                  <a:pos x="89" y="420"/>
                </a:cxn>
                <a:cxn ang="0">
                  <a:pos x="71" y="466"/>
                </a:cxn>
                <a:cxn ang="0">
                  <a:pos x="77" y="508"/>
                </a:cxn>
                <a:cxn ang="0">
                  <a:pos x="124" y="620"/>
                </a:cxn>
                <a:cxn ang="0">
                  <a:pos x="119" y="673"/>
                </a:cxn>
                <a:cxn ang="0">
                  <a:pos x="130" y="691"/>
                </a:cxn>
                <a:cxn ang="0">
                  <a:pos x="136" y="691"/>
                </a:cxn>
                <a:cxn ang="0">
                  <a:pos x="136" y="679"/>
                </a:cxn>
                <a:cxn ang="0">
                  <a:pos x="154" y="673"/>
                </a:cxn>
                <a:cxn ang="0">
                  <a:pos x="183" y="727"/>
                </a:cxn>
                <a:cxn ang="0">
                  <a:pos x="201" y="826"/>
                </a:cxn>
                <a:cxn ang="0">
                  <a:pos x="201" y="880"/>
                </a:cxn>
                <a:cxn ang="0">
                  <a:pos x="225" y="951"/>
                </a:cxn>
                <a:cxn ang="0">
                  <a:pos x="254" y="1016"/>
                </a:cxn>
                <a:cxn ang="0">
                  <a:pos x="472" y="963"/>
                </a:cxn>
                <a:cxn ang="0">
                  <a:pos x="467" y="945"/>
                </a:cxn>
                <a:cxn ang="0">
                  <a:pos x="443" y="922"/>
                </a:cxn>
                <a:cxn ang="0">
                  <a:pos x="443" y="880"/>
                </a:cxn>
                <a:cxn ang="0">
                  <a:pos x="455" y="862"/>
                </a:cxn>
                <a:cxn ang="0">
                  <a:pos x="443" y="826"/>
                </a:cxn>
                <a:cxn ang="0">
                  <a:pos x="426" y="661"/>
                </a:cxn>
                <a:cxn ang="0">
                  <a:pos x="426" y="608"/>
                </a:cxn>
                <a:cxn ang="0">
                  <a:pos x="449" y="519"/>
                </a:cxn>
                <a:cxn ang="0">
                  <a:pos x="461" y="455"/>
                </a:cxn>
                <a:cxn ang="0">
                  <a:pos x="467" y="407"/>
                </a:cxn>
                <a:cxn ang="0">
                  <a:pos x="449" y="372"/>
                </a:cxn>
                <a:cxn ang="0">
                  <a:pos x="449" y="336"/>
                </a:cxn>
                <a:cxn ang="0">
                  <a:pos x="461" y="313"/>
                </a:cxn>
                <a:cxn ang="0">
                  <a:pos x="526" y="260"/>
                </a:cxn>
                <a:cxn ang="0">
                  <a:pos x="555" y="171"/>
                </a:cxn>
                <a:cxn ang="0">
                  <a:pos x="526" y="118"/>
                </a:cxn>
                <a:cxn ang="0">
                  <a:pos x="520" y="95"/>
                </a:cxn>
                <a:cxn ang="0">
                  <a:pos x="532" y="77"/>
                </a:cxn>
                <a:cxn ang="0">
                  <a:pos x="526" y="59"/>
                </a:cxn>
                <a:cxn ang="0">
                  <a:pos x="514" y="0"/>
                </a:cxn>
                <a:cxn ang="0">
                  <a:pos x="0" y="130"/>
                </a:cxn>
              </a:cxnLst>
              <a:rect l="0" t="0" r="r" b="b"/>
              <a:pathLst>
                <a:path w="555" h="1016">
                  <a:moveTo>
                    <a:pt x="0" y="130"/>
                  </a:moveTo>
                  <a:lnTo>
                    <a:pt x="18" y="171"/>
                  </a:lnTo>
                  <a:lnTo>
                    <a:pt x="12" y="189"/>
                  </a:lnTo>
                  <a:lnTo>
                    <a:pt x="23" y="207"/>
                  </a:lnTo>
                  <a:lnTo>
                    <a:pt x="30" y="219"/>
                  </a:lnTo>
                  <a:lnTo>
                    <a:pt x="77" y="336"/>
                  </a:lnTo>
                  <a:lnTo>
                    <a:pt x="89" y="420"/>
                  </a:lnTo>
                  <a:lnTo>
                    <a:pt x="71" y="466"/>
                  </a:lnTo>
                  <a:lnTo>
                    <a:pt x="77" y="508"/>
                  </a:lnTo>
                  <a:lnTo>
                    <a:pt x="124" y="620"/>
                  </a:lnTo>
                  <a:lnTo>
                    <a:pt x="119" y="673"/>
                  </a:lnTo>
                  <a:lnTo>
                    <a:pt x="130" y="691"/>
                  </a:lnTo>
                  <a:lnTo>
                    <a:pt x="136" y="691"/>
                  </a:lnTo>
                  <a:lnTo>
                    <a:pt x="136" y="679"/>
                  </a:lnTo>
                  <a:lnTo>
                    <a:pt x="154" y="673"/>
                  </a:lnTo>
                  <a:lnTo>
                    <a:pt x="183" y="727"/>
                  </a:lnTo>
                  <a:lnTo>
                    <a:pt x="201" y="826"/>
                  </a:lnTo>
                  <a:lnTo>
                    <a:pt x="201" y="880"/>
                  </a:lnTo>
                  <a:lnTo>
                    <a:pt x="225" y="951"/>
                  </a:lnTo>
                  <a:lnTo>
                    <a:pt x="254" y="1016"/>
                  </a:lnTo>
                  <a:lnTo>
                    <a:pt x="472" y="963"/>
                  </a:lnTo>
                  <a:lnTo>
                    <a:pt x="467" y="945"/>
                  </a:lnTo>
                  <a:lnTo>
                    <a:pt x="443" y="922"/>
                  </a:lnTo>
                  <a:lnTo>
                    <a:pt x="443" y="880"/>
                  </a:lnTo>
                  <a:lnTo>
                    <a:pt x="455" y="862"/>
                  </a:lnTo>
                  <a:lnTo>
                    <a:pt x="443" y="826"/>
                  </a:lnTo>
                  <a:lnTo>
                    <a:pt x="426" y="661"/>
                  </a:lnTo>
                  <a:lnTo>
                    <a:pt x="426" y="608"/>
                  </a:lnTo>
                  <a:lnTo>
                    <a:pt x="449" y="519"/>
                  </a:lnTo>
                  <a:lnTo>
                    <a:pt x="461" y="455"/>
                  </a:lnTo>
                  <a:lnTo>
                    <a:pt x="467" y="407"/>
                  </a:lnTo>
                  <a:lnTo>
                    <a:pt x="449" y="372"/>
                  </a:lnTo>
                  <a:lnTo>
                    <a:pt x="449" y="336"/>
                  </a:lnTo>
                  <a:lnTo>
                    <a:pt x="461" y="313"/>
                  </a:lnTo>
                  <a:lnTo>
                    <a:pt x="526" y="260"/>
                  </a:lnTo>
                  <a:lnTo>
                    <a:pt x="555" y="171"/>
                  </a:lnTo>
                  <a:lnTo>
                    <a:pt x="526" y="118"/>
                  </a:lnTo>
                  <a:lnTo>
                    <a:pt x="520" y="95"/>
                  </a:lnTo>
                  <a:lnTo>
                    <a:pt x="532" y="77"/>
                  </a:lnTo>
                  <a:lnTo>
                    <a:pt x="526" y="59"/>
                  </a:lnTo>
                  <a:lnTo>
                    <a:pt x="514" y="0"/>
                  </a:lnTo>
                  <a:lnTo>
                    <a:pt x="0" y="13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848600" y="2700338"/>
              <a:ext cx="411480" cy="408623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VT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2%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55298" y="3549956"/>
            <a:ext cx="1195383" cy="1387805"/>
            <a:chOff x="6531297" y="3549955"/>
            <a:chExt cx="1195383" cy="138780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536" name="Freeform 80"/>
            <p:cNvSpPr>
              <a:spLocks/>
            </p:cNvSpPr>
            <p:nvPr/>
          </p:nvSpPr>
          <p:spPr bwMode="auto">
            <a:xfrm>
              <a:off x="6531297" y="3549955"/>
              <a:ext cx="588587" cy="272676"/>
            </a:xfrm>
            <a:custGeom>
              <a:avLst/>
              <a:gdLst/>
              <a:ahLst/>
              <a:cxnLst>
                <a:cxn ang="0">
                  <a:pos x="844" y="48"/>
                </a:cxn>
                <a:cxn ang="0">
                  <a:pos x="47" y="421"/>
                </a:cxn>
                <a:cxn ang="0">
                  <a:pos x="77" y="385"/>
                </a:cxn>
                <a:cxn ang="0">
                  <a:pos x="172" y="307"/>
                </a:cxn>
                <a:cxn ang="0">
                  <a:pos x="218" y="261"/>
                </a:cxn>
                <a:cxn ang="0">
                  <a:pos x="254" y="243"/>
                </a:cxn>
                <a:cxn ang="0">
                  <a:pos x="331" y="231"/>
                </a:cxn>
                <a:cxn ang="0">
                  <a:pos x="443" y="172"/>
                </a:cxn>
                <a:cxn ang="0">
                  <a:pos x="491" y="190"/>
                </a:cxn>
                <a:cxn ang="0">
                  <a:pos x="532" y="208"/>
                </a:cxn>
                <a:cxn ang="0">
                  <a:pos x="580" y="290"/>
                </a:cxn>
                <a:cxn ang="0">
                  <a:pos x="632" y="296"/>
                </a:cxn>
                <a:cxn ang="0">
                  <a:pos x="638" y="337"/>
                </a:cxn>
                <a:cxn ang="0">
                  <a:pos x="738" y="373"/>
                </a:cxn>
                <a:cxn ang="0">
                  <a:pos x="803" y="421"/>
                </a:cxn>
                <a:cxn ang="0">
                  <a:pos x="827" y="473"/>
                </a:cxn>
                <a:cxn ang="0">
                  <a:pos x="762" y="603"/>
                </a:cxn>
                <a:cxn ang="0">
                  <a:pos x="816" y="650"/>
                </a:cxn>
                <a:cxn ang="0">
                  <a:pos x="892" y="662"/>
                </a:cxn>
                <a:cxn ang="0">
                  <a:pos x="910" y="662"/>
                </a:cxn>
                <a:cxn ang="0">
                  <a:pos x="999" y="657"/>
                </a:cxn>
                <a:cxn ang="0">
                  <a:pos x="1093" y="692"/>
                </a:cxn>
                <a:cxn ang="0">
                  <a:pos x="1111" y="680"/>
                </a:cxn>
                <a:cxn ang="0">
                  <a:pos x="1064" y="614"/>
                </a:cxn>
                <a:cxn ang="0">
                  <a:pos x="1034" y="603"/>
                </a:cxn>
                <a:cxn ang="0">
                  <a:pos x="1052" y="586"/>
                </a:cxn>
                <a:cxn ang="0">
                  <a:pos x="1029" y="561"/>
                </a:cxn>
                <a:cxn ang="0">
                  <a:pos x="975" y="449"/>
                </a:cxn>
                <a:cxn ang="0">
                  <a:pos x="963" y="385"/>
                </a:cxn>
                <a:cxn ang="0">
                  <a:pos x="975" y="290"/>
                </a:cxn>
                <a:cxn ang="0">
                  <a:pos x="958" y="254"/>
                </a:cxn>
                <a:cxn ang="0">
                  <a:pos x="975" y="225"/>
                </a:cxn>
                <a:cxn ang="0">
                  <a:pos x="1040" y="160"/>
                </a:cxn>
                <a:cxn ang="0">
                  <a:pos x="1064" y="89"/>
                </a:cxn>
                <a:cxn ang="0">
                  <a:pos x="1111" y="112"/>
                </a:cxn>
                <a:cxn ang="0">
                  <a:pos x="1064" y="190"/>
                </a:cxn>
                <a:cxn ang="0">
                  <a:pos x="1029" y="249"/>
                </a:cxn>
                <a:cxn ang="0">
                  <a:pos x="1075" y="296"/>
                </a:cxn>
                <a:cxn ang="0">
                  <a:pos x="1087" y="385"/>
                </a:cxn>
                <a:cxn ang="0">
                  <a:pos x="1052" y="426"/>
                </a:cxn>
                <a:cxn ang="0">
                  <a:pos x="1093" y="456"/>
                </a:cxn>
                <a:cxn ang="0">
                  <a:pos x="1093" y="503"/>
                </a:cxn>
                <a:cxn ang="0">
                  <a:pos x="1111" y="573"/>
                </a:cxn>
                <a:cxn ang="0">
                  <a:pos x="1176" y="603"/>
                </a:cxn>
                <a:cxn ang="0">
                  <a:pos x="1217" y="591"/>
                </a:cxn>
                <a:cxn ang="0">
                  <a:pos x="1222" y="621"/>
                </a:cxn>
                <a:cxn ang="0">
                  <a:pos x="1252" y="680"/>
                </a:cxn>
                <a:cxn ang="0">
                  <a:pos x="1306" y="703"/>
                </a:cxn>
                <a:cxn ang="0">
                  <a:pos x="1336" y="680"/>
                </a:cxn>
                <a:cxn ang="0">
                  <a:pos x="1435" y="627"/>
                </a:cxn>
                <a:cxn ang="0">
                  <a:pos x="1477" y="467"/>
                </a:cxn>
                <a:cxn ang="0">
                  <a:pos x="1265" y="497"/>
                </a:cxn>
              </a:cxnLst>
              <a:rect l="0" t="0" r="r" b="b"/>
              <a:pathLst>
                <a:path w="1477" h="710">
                  <a:moveTo>
                    <a:pt x="1116" y="0"/>
                  </a:moveTo>
                  <a:lnTo>
                    <a:pt x="844" y="48"/>
                  </a:lnTo>
                  <a:lnTo>
                    <a:pt x="0" y="213"/>
                  </a:lnTo>
                  <a:lnTo>
                    <a:pt x="47" y="421"/>
                  </a:lnTo>
                  <a:lnTo>
                    <a:pt x="60" y="396"/>
                  </a:lnTo>
                  <a:lnTo>
                    <a:pt x="77" y="385"/>
                  </a:lnTo>
                  <a:lnTo>
                    <a:pt x="142" y="314"/>
                  </a:lnTo>
                  <a:lnTo>
                    <a:pt x="172" y="307"/>
                  </a:lnTo>
                  <a:lnTo>
                    <a:pt x="195" y="272"/>
                  </a:lnTo>
                  <a:lnTo>
                    <a:pt x="218" y="261"/>
                  </a:lnTo>
                  <a:lnTo>
                    <a:pt x="236" y="219"/>
                  </a:lnTo>
                  <a:lnTo>
                    <a:pt x="254" y="243"/>
                  </a:lnTo>
                  <a:lnTo>
                    <a:pt x="289" y="249"/>
                  </a:lnTo>
                  <a:lnTo>
                    <a:pt x="331" y="231"/>
                  </a:lnTo>
                  <a:lnTo>
                    <a:pt x="337" y="208"/>
                  </a:lnTo>
                  <a:lnTo>
                    <a:pt x="443" y="172"/>
                  </a:lnTo>
                  <a:lnTo>
                    <a:pt x="466" y="183"/>
                  </a:lnTo>
                  <a:lnTo>
                    <a:pt x="491" y="190"/>
                  </a:lnTo>
                  <a:lnTo>
                    <a:pt x="520" y="178"/>
                  </a:lnTo>
                  <a:lnTo>
                    <a:pt x="532" y="208"/>
                  </a:lnTo>
                  <a:lnTo>
                    <a:pt x="544" y="213"/>
                  </a:lnTo>
                  <a:lnTo>
                    <a:pt x="580" y="290"/>
                  </a:lnTo>
                  <a:lnTo>
                    <a:pt x="603" y="284"/>
                  </a:lnTo>
                  <a:lnTo>
                    <a:pt x="632" y="296"/>
                  </a:lnTo>
                  <a:lnTo>
                    <a:pt x="662" y="307"/>
                  </a:lnTo>
                  <a:lnTo>
                    <a:pt x="638" y="337"/>
                  </a:lnTo>
                  <a:lnTo>
                    <a:pt x="674" y="373"/>
                  </a:lnTo>
                  <a:lnTo>
                    <a:pt x="738" y="373"/>
                  </a:lnTo>
                  <a:lnTo>
                    <a:pt x="762" y="403"/>
                  </a:lnTo>
                  <a:lnTo>
                    <a:pt x="803" y="421"/>
                  </a:lnTo>
                  <a:lnTo>
                    <a:pt x="833" y="456"/>
                  </a:lnTo>
                  <a:lnTo>
                    <a:pt x="827" y="473"/>
                  </a:lnTo>
                  <a:lnTo>
                    <a:pt x="786" y="544"/>
                  </a:lnTo>
                  <a:lnTo>
                    <a:pt x="762" y="603"/>
                  </a:lnTo>
                  <a:lnTo>
                    <a:pt x="768" y="650"/>
                  </a:lnTo>
                  <a:lnTo>
                    <a:pt x="816" y="650"/>
                  </a:lnTo>
                  <a:lnTo>
                    <a:pt x="857" y="627"/>
                  </a:lnTo>
                  <a:lnTo>
                    <a:pt x="892" y="662"/>
                  </a:lnTo>
                  <a:lnTo>
                    <a:pt x="910" y="674"/>
                  </a:lnTo>
                  <a:lnTo>
                    <a:pt x="910" y="662"/>
                  </a:lnTo>
                  <a:lnTo>
                    <a:pt x="945" y="657"/>
                  </a:lnTo>
                  <a:lnTo>
                    <a:pt x="999" y="657"/>
                  </a:lnTo>
                  <a:lnTo>
                    <a:pt x="1064" y="680"/>
                  </a:lnTo>
                  <a:lnTo>
                    <a:pt x="1093" y="692"/>
                  </a:lnTo>
                  <a:lnTo>
                    <a:pt x="1111" y="692"/>
                  </a:lnTo>
                  <a:lnTo>
                    <a:pt x="1111" y="680"/>
                  </a:lnTo>
                  <a:lnTo>
                    <a:pt x="1093" y="662"/>
                  </a:lnTo>
                  <a:lnTo>
                    <a:pt x="1064" y="614"/>
                  </a:lnTo>
                  <a:lnTo>
                    <a:pt x="1040" y="609"/>
                  </a:lnTo>
                  <a:lnTo>
                    <a:pt x="1034" y="603"/>
                  </a:lnTo>
                  <a:lnTo>
                    <a:pt x="1040" y="586"/>
                  </a:lnTo>
                  <a:lnTo>
                    <a:pt x="1052" y="586"/>
                  </a:lnTo>
                  <a:lnTo>
                    <a:pt x="1057" y="573"/>
                  </a:lnTo>
                  <a:lnTo>
                    <a:pt x="1029" y="561"/>
                  </a:lnTo>
                  <a:lnTo>
                    <a:pt x="1004" y="520"/>
                  </a:lnTo>
                  <a:lnTo>
                    <a:pt x="975" y="449"/>
                  </a:lnTo>
                  <a:lnTo>
                    <a:pt x="969" y="421"/>
                  </a:lnTo>
                  <a:lnTo>
                    <a:pt x="963" y="385"/>
                  </a:lnTo>
                  <a:lnTo>
                    <a:pt x="975" y="307"/>
                  </a:lnTo>
                  <a:lnTo>
                    <a:pt x="975" y="290"/>
                  </a:lnTo>
                  <a:lnTo>
                    <a:pt x="963" y="279"/>
                  </a:lnTo>
                  <a:lnTo>
                    <a:pt x="958" y="254"/>
                  </a:lnTo>
                  <a:lnTo>
                    <a:pt x="963" y="243"/>
                  </a:lnTo>
                  <a:lnTo>
                    <a:pt x="975" y="225"/>
                  </a:lnTo>
                  <a:lnTo>
                    <a:pt x="981" y="201"/>
                  </a:lnTo>
                  <a:lnTo>
                    <a:pt x="1040" y="160"/>
                  </a:lnTo>
                  <a:lnTo>
                    <a:pt x="1052" y="148"/>
                  </a:lnTo>
                  <a:lnTo>
                    <a:pt x="1064" y="89"/>
                  </a:lnTo>
                  <a:lnTo>
                    <a:pt x="1093" y="95"/>
                  </a:lnTo>
                  <a:lnTo>
                    <a:pt x="1111" y="112"/>
                  </a:lnTo>
                  <a:lnTo>
                    <a:pt x="1082" y="160"/>
                  </a:lnTo>
                  <a:lnTo>
                    <a:pt x="1064" y="190"/>
                  </a:lnTo>
                  <a:lnTo>
                    <a:pt x="1046" y="213"/>
                  </a:lnTo>
                  <a:lnTo>
                    <a:pt x="1029" y="249"/>
                  </a:lnTo>
                  <a:lnTo>
                    <a:pt x="1046" y="290"/>
                  </a:lnTo>
                  <a:lnTo>
                    <a:pt x="1075" y="296"/>
                  </a:lnTo>
                  <a:lnTo>
                    <a:pt x="1093" y="373"/>
                  </a:lnTo>
                  <a:lnTo>
                    <a:pt x="1087" y="385"/>
                  </a:lnTo>
                  <a:lnTo>
                    <a:pt x="1046" y="408"/>
                  </a:lnTo>
                  <a:lnTo>
                    <a:pt x="1052" y="426"/>
                  </a:lnTo>
                  <a:lnTo>
                    <a:pt x="1087" y="438"/>
                  </a:lnTo>
                  <a:lnTo>
                    <a:pt x="1093" y="456"/>
                  </a:lnTo>
                  <a:lnTo>
                    <a:pt x="1087" y="485"/>
                  </a:lnTo>
                  <a:lnTo>
                    <a:pt x="1093" y="503"/>
                  </a:lnTo>
                  <a:lnTo>
                    <a:pt x="1093" y="526"/>
                  </a:lnTo>
                  <a:lnTo>
                    <a:pt x="1111" y="573"/>
                  </a:lnTo>
                  <a:lnTo>
                    <a:pt x="1152" y="603"/>
                  </a:lnTo>
                  <a:lnTo>
                    <a:pt x="1176" y="603"/>
                  </a:lnTo>
                  <a:lnTo>
                    <a:pt x="1194" y="586"/>
                  </a:lnTo>
                  <a:lnTo>
                    <a:pt x="1217" y="591"/>
                  </a:lnTo>
                  <a:lnTo>
                    <a:pt x="1229" y="597"/>
                  </a:lnTo>
                  <a:lnTo>
                    <a:pt x="1222" y="621"/>
                  </a:lnTo>
                  <a:lnTo>
                    <a:pt x="1247" y="662"/>
                  </a:lnTo>
                  <a:lnTo>
                    <a:pt x="1252" y="680"/>
                  </a:lnTo>
                  <a:lnTo>
                    <a:pt x="1265" y="703"/>
                  </a:lnTo>
                  <a:lnTo>
                    <a:pt x="1306" y="703"/>
                  </a:lnTo>
                  <a:lnTo>
                    <a:pt x="1306" y="710"/>
                  </a:lnTo>
                  <a:lnTo>
                    <a:pt x="1336" y="680"/>
                  </a:lnTo>
                  <a:lnTo>
                    <a:pt x="1435" y="644"/>
                  </a:lnTo>
                  <a:lnTo>
                    <a:pt x="1435" y="627"/>
                  </a:lnTo>
                  <a:lnTo>
                    <a:pt x="1448" y="603"/>
                  </a:lnTo>
                  <a:lnTo>
                    <a:pt x="1477" y="467"/>
                  </a:lnTo>
                  <a:lnTo>
                    <a:pt x="1471" y="456"/>
                  </a:lnTo>
                  <a:lnTo>
                    <a:pt x="1265" y="497"/>
                  </a:lnTo>
                  <a:lnTo>
                    <a:pt x="1116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7315200" y="4572000"/>
              <a:ext cx="411480" cy="36576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MD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2%</a:t>
              </a:r>
            </a:p>
          </p:txBody>
        </p:sp>
      </p:grpSp>
      <p:sp>
        <p:nvSpPr>
          <p:cNvPr id="150" name="Rounded Rectangle 149"/>
          <p:cNvSpPr/>
          <p:nvPr/>
        </p:nvSpPr>
        <p:spPr>
          <a:xfrm>
            <a:off x="9372600" y="4572000"/>
            <a:ext cx="411480" cy="3657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DC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-8%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8759434" y="2286000"/>
            <a:ext cx="1024646" cy="719764"/>
            <a:chOff x="7235434" y="2286000"/>
            <a:chExt cx="1024646" cy="71976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550" name="Freeform 94"/>
            <p:cNvSpPr>
              <a:spLocks/>
            </p:cNvSpPr>
            <p:nvPr/>
          </p:nvSpPr>
          <p:spPr bwMode="auto">
            <a:xfrm>
              <a:off x="7235434" y="2578766"/>
              <a:ext cx="205824" cy="426998"/>
            </a:xfrm>
            <a:custGeom>
              <a:avLst/>
              <a:gdLst/>
              <a:ahLst/>
              <a:cxnLst>
                <a:cxn ang="0">
                  <a:pos x="507" y="946"/>
                </a:cxn>
                <a:cxn ang="0">
                  <a:pos x="490" y="933"/>
                </a:cxn>
                <a:cxn ang="0">
                  <a:pos x="466" y="939"/>
                </a:cxn>
                <a:cxn ang="0">
                  <a:pos x="442" y="981"/>
                </a:cxn>
                <a:cxn ang="0">
                  <a:pos x="413" y="987"/>
                </a:cxn>
                <a:cxn ang="0">
                  <a:pos x="419" y="1017"/>
                </a:cxn>
                <a:cxn ang="0">
                  <a:pos x="413" y="1022"/>
                </a:cxn>
                <a:cxn ang="0">
                  <a:pos x="407" y="1017"/>
                </a:cxn>
                <a:cxn ang="0">
                  <a:pos x="395" y="1022"/>
                </a:cxn>
                <a:cxn ang="0">
                  <a:pos x="389" y="1034"/>
                </a:cxn>
                <a:cxn ang="0">
                  <a:pos x="46" y="1111"/>
                </a:cxn>
                <a:cxn ang="0">
                  <a:pos x="41" y="1093"/>
                </a:cxn>
                <a:cxn ang="0">
                  <a:pos x="17" y="1070"/>
                </a:cxn>
                <a:cxn ang="0">
                  <a:pos x="17" y="1028"/>
                </a:cxn>
                <a:cxn ang="0">
                  <a:pos x="29" y="1010"/>
                </a:cxn>
                <a:cxn ang="0">
                  <a:pos x="17" y="974"/>
                </a:cxn>
                <a:cxn ang="0">
                  <a:pos x="0" y="809"/>
                </a:cxn>
                <a:cxn ang="0">
                  <a:pos x="0" y="756"/>
                </a:cxn>
                <a:cxn ang="0">
                  <a:pos x="23" y="667"/>
                </a:cxn>
                <a:cxn ang="0">
                  <a:pos x="35" y="603"/>
                </a:cxn>
                <a:cxn ang="0">
                  <a:pos x="41" y="555"/>
                </a:cxn>
                <a:cxn ang="0">
                  <a:pos x="23" y="520"/>
                </a:cxn>
                <a:cxn ang="0">
                  <a:pos x="23" y="484"/>
                </a:cxn>
                <a:cxn ang="0">
                  <a:pos x="35" y="461"/>
                </a:cxn>
                <a:cxn ang="0">
                  <a:pos x="100" y="408"/>
                </a:cxn>
                <a:cxn ang="0">
                  <a:pos x="129" y="319"/>
                </a:cxn>
                <a:cxn ang="0">
                  <a:pos x="100" y="266"/>
                </a:cxn>
                <a:cxn ang="0">
                  <a:pos x="94" y="243"/>
                </a:cxn>
                <a:cxn ang="0">
                  <a:pos x="106" y="225"/>
                </a:cxn>
                <a:cxn ang="0">
                  <a:pos x="100" y="207"/>
                </a:cxn>
                <a:cxn ang="0">
                  <a:pos x="88" y="148"/>
                </a:cxn>
                <a:cxn ang="0">
                  <a:pos x="100" y="77"/>
                </a:cxn>
                <a:cxn ang="0">
                  <a:pos x="82" y="48"/>
                </a:cxn>
                <a:cxn ang="0">
                  <a:pos x="88" y="41"/>
                </a:cxn>
                <a:cxn ang="0">
                  <a:pos x="112" y="41"/>
                </a:cxn>
                <a:cxn ang="0">
                  <a:pos x="124" y="12"/>
                </a:cxn>
                <a:cxn ang="0">
                  <a:pos x="142" y="23"/>
                </a:cxn>
                <a:cxn ang="0">
                  <a:pos x="159" y="18"/>
                </a:cxn>
                <a:cxn ang="0">
                  <a:pos x="177" y="0"/>
                </a:cxn>
                <a:cxn ang="0">
                  <a:pos x="401" y="685"/>
                </a:cxn>
                <a:cxn ang="0">
                  <a:pos x="407" y="697"/>
                </a:cxn>
                <a:cxn ang="0">
                  <a:pos x="407" y="727"/>
                </a:cxn>
                <a:cxn ang="0">
                  <a:pos x="407" y="738"/>
                </a:cxn>
                <a:cxn ang="0">
                  <a:pos x="466" y="786"/>
                </a:cxn>
                <a:cxn ang="0">
                  <a:pos x="478" y="786"/>
                </a:cxn>
                <a:cxn ang="0">
                  <a:pos x="484" y="809"/>
                </a:cxn>
                <a:cxn ang="0">
                  <a:pos x="484" y="821"/>
                </a:cxn>
                <a:cxn ang="0">
                  <a:pos x="513" y="880"/>
                </a:cxn>
                <a:cxn ang="0">
                  <a:pos x="513" y="892"/>
                </a:cxn>
                <a:cxn ang="0">
                  <a:pos x="507" y="916"/>
                </a:cxn>
                <a:cxn ang="0">
                  <a:pos x="507" y="946"/>
                </a:cxn>
              </a:cxnLst>
              <a:rect l="0" t="0" r="r" b="b"/>
              <a:pathLst>
                <a:path w="513" h="1111">
                  <a:moveTo>
                    <a:pt x="507" y="946"/>
                  </a:moveTo>
                  <a:lnTo>
                    <a:pt x="490" y="933"/>
                  </a:lnTo>
                  <a:lnTo>
                    <a:pt x="466" y="939"/>
                  </a:lnTo>
                  <a:lnTo>
                    <a:pt x="442" y="981"/>
                  </a:lnTo>
                  <a:lnTo>
                    <a:pt x="413" y="987"/>
                  </a:lnTo>
                  <a:lnTo>
                    <a:pt x="419" y="1017"/>
                  </a:lnTo>
                  <a:lnTo>
                    <a:pt x="413" y="1022"/>
                  </a:lnTo>
                  <a:lnTo>
                    <a:pt x="407" y="1017"/>
                  </a:lnTo>
                  <a:lnTo>
                    <a:pt x="395" y="1022"/>
                  </a:lnTo>
                  <a:lnTo>
                    <a:pt x="389" y="1034"/>
                  </a:lnTo>
                  <a:lnTo>
                    <a:pt x="46" y="1111"/>
                  </a:lnTo>
                  <a:lnTo>
                    <a:pt x="41" y="1093"/>
                  </a:lnTo>
                  <a:lnTo>
                    <a:pt x="17" y="1070"/>
                  </a:lnTo>
                  <a:lnTo>
                    <a:pt x="17" y="1028"/>
                  </a:lnTo>
                  <a:lnTo>
                    <a:pt x="29" y="1010"/>
                  </a:lnTo>
                  <a:lnTo>
                    <a:pt x="17" y="974"/>
                  </a:lnTo>
                  <a:lnTo>
                    <a:pt x="0" y="809"/>
                  </a:lnTo>
                  <a:lnTo>
                    <a:pt x="0" y="756"/>
                  </a:lnTo>
                  <a:lnTo>
                    <a:pt x="23" y="667"/>
                  </a:lnTo>
                  <a:lnTo>
                    <a:pt x="35" y="603"/>
                  </a:lnTo>
                  <a:lnTo>
                    <a:pt x="41" y="555"/>
                  </a:lnTo>
                  <a:lnTo>
                    <a:pt x="23" y="520"/>
                  </a:lnTo>
                  <a:lnTo>
                    <a:pt x="23" y="484"/>
                  </a:lnTo>
                  <a:lnTo>
                    <a:pt x="35" y="461"/>
                  </a:lnTo>
                  <a:lnTo>
                    <a:pt x="100" y="408"/>
                  </a:lnTo>
                  <a:lnTo>
                    <a:pt x="129" y="319"/>
                  </a:lnTo>
                  <a:lnTo>
                    <a:pt x="100" y="266"/>
                  </a:lnTo>
                  <a:lnTo>
                    <a:pt x="94" y="243"/>
                  </a:lnTo>
                  <a:lnTo>
                    <a:pt x="106" y="225"/>
                  </a:lnTo>
                  <a:lnTo>
                    <a:pt x="100" y="207"/>
                  </a:lnTo>
                  <a:lnTo>
                    <a:pt x="88" y="148"/>
                  </a:lnTo>
                  <a:lnTo>
                    <a:pt x="100" y="77"/>
                  </a:lnTo>
                  <a:lnTo>
                    <a:pt x="82" y="48"/>
                  </a:lnTo>
                  <a:lnTo>
                    <a:pt x="88" y="41"/>
                  </a:lnTo>
                  <a:lnTo>
                    <a:pt x="112" y="41"/>
                  </a:lnTo>
                  <a:lnTo>
                    <a:pt x="124" y="12"/>
                  </a:lnTo>
                  <a:lnTo>
                    <a:pt x="142" y="23"/>
                  </a:lnTo>
                  <a:lnTo>
                    <a:pt x="159" y="18"/>
                  </a:lnTo>
                  <a:lnTo>
                    <a:pt x="177" y="0"/>
                  </a:lnTo>
                  <a:lnTo>
                    <a:pt x="401" y="685"/>
                  </a:lnTo>
                  <a:lnTo>
                    <a:pt x="407" y="697"/>
                  </a:lnTo>
                  <a:lnTo>
                    <a:pt x="407" y="727"/>
                  </a:lnTo>
                  <a:lnTo>
                    <a:pt x="407" y="738"/>
                  </a:lnTo>
                  <a:lnTo>
                    <a:pt x="466" y="786"/>
                  </a:lnTo>
                  <a:lnTo>
                    <a:pt x="478" y="786"/>
                  </a:lnTo>
                  <a:lnTo>
                    <a:pt x="484" y="809"/>
                  </a:lnTo>
                  <a:lnTo>
                    <a:pt x="484" y="821"/>
                  </a:lnTo>
                  <a:lnTo>
                    <a:pt x="513" y="880"/>
                  </a:lnTo>
                  <a:lnTo>
                    <a:pt x="513" y="892"/>
                  </a:lnTo>
                  <a:lnTo>
                    <a:pt x="507" y="916"/>
                  </a:lnTo>
                  <a:lnTo>
                    <a:pt x="507" y="94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7848600" y="2286000"/>
              <a:ext cx="411480" cy="3657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NH</a:t>
              </a:r>
              <a:b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6%</a:t>
              </a:r>
            </a:p>
          </p:txBody>
        </p:sp>
      </p:grpSp>
      <p:sp>
        <p:nvSpPr>
          <p:cNvPr id="145" name="Rounded Rectangle 144"/>
          <p:cNvSpPr/>
          <p:nvPr/>
        </p:nvSpPr>
        <p:spPr>
          <a:xfrm>
            <a:off x="3724275" y="1752600"/>
            <a:ext cx="951854" cy="3048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Over -10%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714875" y="1752600"/>
            <a:ext cx="951854" cy="304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-5.1% to -10%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705475" y="1752600"/>
            <a:ext cx="951854" cy="304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-0.1% to -5%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458075" y="1752600"/>
            <a:ext cx="951854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0.1% to 5%</a:t>
            </a:r>
          </a:p>
        </p:txBody>
      </p:sp>
      <p:sp>
        <p:nvSpPr>
          <p:cNvPr id="149" name="Snip Single Corner Rectangle 148"/>
          <p:cNvSpPr/>
          <p:nvPr/>
        </p:nvSpPr>
        <p:spPr>
          <a:xfrm>
            <a:off x="2514600" y="4800600"/>
            <a:ext cx="1600200" cy="1249680"/>
          </a:xfrm>
          <a:prstGeom prst="snip1Rect">
            <a:avLst>
              <a:gd name="adj" fmla="val 44872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1" name="Snip Single Corner Rectangle 150"/>
          <p:cNvSpPr/>
          <p:nvPr/>
        </p:nvSpPr>
        <p:spPr>
          <a:xfrm>
            <a:off x="4191000" y="5410200"/>
            <a:ext cx="990600" cy="640080"/>
          </a:xfrm>
          <a:prstGeom prst="snip1Rect">
            <a:avLst>
              <a:gd name="adj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689624" y="2936146"/>
            <a:ext cx="1094456" cy="630014"/>
            <a:chOff x="7165624" y="2936146"/>
            <a:chExt cx="1094456" cy="630014"/>
          </a:xfrm>
          <a:solidFill>
            <a:schemeClr val="accent3">
              <a:lumMod val="75000"/>
            </a:schemeClr>
          </a:solidFill>
        </p:grpSpPr>
        <p:sp>
          <p:nvSpPr>
            <p:cNvPr id="19544" name="Freeform 88"/>
            <p:cNvSpPr>
              <a:spLocks/>
            </p:cNvSpPr>
            <p:nvPr/>
          </p:nvSpPr>
          <p:spPr bwMode="auto">
            <a:xfrm>
              <a:off x="7165624" y="2936146"/>
              <a:ext cx="426093" cy="212338"/>
            </a:xfrm>
            <a:custGeom>
              <a:avLst/>
              <a:gdLst/>
              <a:ahLst/>
              <a:cxnLst>
                <a:cxn ang="0">
                  <a:pos x="218" y="178"/>
                </a:cxn>
                <a:cxn ang="0">
                  <a:pos x="567" y="89"/>
                </a:cxn>
                <a:cxn ang="0">
                  <a:pos x="585" y="89"/>
                </a:cxn>
                <a:cxn ang="0">
                  <a:pos x="585" y="54"/>
                </a:cxn>
                <a:cxn ang="0">
                  <a:pos x="638" y="6"/>
                </a:cxn>
                <a:cxn ang="0">
                  <a:pos x="679" y="13"/>
                </a:cxn>
                <a:cxn ang="0">
                  <a:pos x="733" y="89"/>
                </a:cxn>
                <a:cxn ang="0">
                  <a:pos x="738" y="119"/>
                </a:cxn>
                <a:cxn ang="0">
                  <a:pos x="703" y="166"/>
                </a:cxn>
                <a:cxn ang="0">
                  <a:pos x="692" y="236"/>
                </a:cxn>
                <a:cxn ang="0">
                  <a:pos x="774" y="254"/>
                </a:cxn>
                <a:cxn ang="0">
                  <a:pos x="857" y="355"/>
                </a:cxn>
                <a:cxn ang="0">
                  <a:pos x="958" y="396"/>
                </a:cxn>
                <a:cxn ang="0">
                  <a:pos x="1022" y="332"/>
                </a:cxn>
                <a:cxn ang="0">
                  <a:pos x="981" y="296"/>
                </a:cxn>
                <a:cxn ang="0">
                  <a:pos x="945" y="254"/>
                </a:cxn>
                <a:cxn ang="0">
                  <a:pos x="987" y="261"/>
                </a:cxn>
                <a:cxn ang="0">
                  <a:pos x="1063" y="396"/>
                </a:cxn>
                <a:cxn ang="0">
                  <a:pos x="1034" y="408"/>
                </a:cxn>
                <a:cxn ang="0">
                  <a:pos x="951" y="456"/>
                </a:cxn>
                <a:cxn ang="0">
                  <a:pos x="875" y="503"/>
                </a:cxn>
                <a:cxn ang="0">
                  <a:pos x="875" y="479"/>
                </a:cxn>
                <a:cxn ang="0">
                  <a:pos x="851" y="444"/>
                </a:cxn>
                <a:cxn ang="0">
                  <a:pos x="786" y="538"/>
                </a:cxn>
                <a:cxn ang="0">
                  <a:pos x="756" y="520"/>
                </a:cxn>
                <a:cxn ang="0">
                  <a:pos x="738" y="508"/>
                </a:cxn>
                <a:cxn ang="0">
                  <a:pos x="709" y="485"/>
                </a:cxn>
                <a:cxn ang="0">
                  <a:pos x="656" y="461"/>
                </a:cxn>
                <a:cxn ang="0">
                  <a:pos x="621" y="414"/>
                </a:cxn>
                <a:cxn ang="0">
                  <a:pos x="497" y="403"/>
                </a:cxn>
                <a:cxn ang="0">
                  <a:pos x="218" y="491"/>
                </a:cxn>
                <a:cxn ang="0">
                  <a:pos x="195" y="474"/>
                </a:cxn>
                <a:cxn ang="0">
                  <a:pos x="0" y="508"/>
                </a:cxn>
              </a:cxnLst>
              <a:rect l="0" t="0" r="r" b="b"/>
              <a:pathLst>
                <a:path w="1063" h="550">
                  <a:moveTo>
                    <a:pt x="0" y="231"/>
                  </a:moveTo>
                  <a:lnTo>
                    <a:pt x="218" y="178"/>
                  </a:lnTo>
                  <a:lnTo>
                    <a:pt x="561" y="101"/>
                  </a:lnTo>
                  <a:lnTo>
                    <a:pt x="567" y="89"/>
                  </a:lnTo>
                  <a:lnTo>
                    <a:pt x="579" y="84"/>
                  </a:lnTo>
                  <a:lnTo>
                    <a:pt x="585" y="89"/>
                  </a:lnTo>
                  <a:lnTo>
                    <a:pt x="591" y="84"/>
                  </a:lnTo>
                  <a:lnTo>
                    <a:pt x="585" y="54"/>
                  </a:lnTo>
                  <a:lnTo>
                    <a:pt x="614" y="48"/>
                  </a:lnTo>
                  <a:lnTo>
                    <a:pt x="638" y="6"/>
                  </a:lnTo>
                  <a:lnTo>
                    <a:pt x="662" y="0"/>
                  </a:lnTo>
                  <a:lnTo>
                    <a:pt x="679" y="13"/>
                  </a:lnTo>
                  <a:lnTo>
                    <a:pt x="697" y="59"/>
                  </a:lnTo>
                  <a:lnTo>
                    <a:pt x="733" y="89"/>
                  </a:lnTo>
                  <a:lnTo>
                    <a:pt x="745" y="107"/>
                  </a:lnTo>
                  <a:lnTo>
                    <a:pt x="738" y="119"/>
                  </a:lnTo>
                  <a:lnTo>
                    <a:pt x="720" y="130"/>
                  </a:lnTo>
                  <a:lnTo>
                    <a:pt x="703" y="166"/>
                  </a:lnTo>
                  <a:lnTo>
                    <a:pt x="685" y="213"/>
                  </a:lnTo>
                  <a:lnTo>
                    <a:pt x="692" y="236"/>
                  </a:lnTo>
                  <a:lnTo>
                    <a:pt x="733" y="236"/>
                  </a:lnTo>
                  <a:lnTo>
                    <a:pt x="774" y="254"/>
                  </a:lnTo>
                  <a:lnTo>
                    <a:pt x="834" y="320"/>
                  </a:lnTo>
                  <a:lnTo>
                    <a:pt x="857" y="355"/>
                  </a:lnTo>
                  <a:lnTo>
                    <a:pt x="887" y="396"/>
                  </a:lnTo>
                  <a:lnTo>
                    <a:pt x="958" y="396"/>
                  </a:lnTo>
                  <a:lnTo>
                    <a:pt x="999" y="378"/>
                  </a:lnTo>
                  <a:lnTo>
                    <a:pt x="1022" y="332"/>
                  </a:lnTo>
                  <a:lnTo>
                    <a:pt x="1010" y="320"/>
                  </a:lnTo>
                  <a:lnTo>
                    <a:pt x="981" y="296"/>
                  </a:lnTo>
                  <a:lnTo>
                    <a:pt x="945" y="279"/>
                  </a:lnTo>
                  <a:lnTo>
                    <a:pt x="945" y="254"/>
                  </a:lnTo>
                  <a:lnTo>
                    <a:pt x="975" y="261"/>
                  </a:lnTo>
                  <a:lnTo>
                    <a:pt x="987" y="261"/>
                  </a:lnTo>
                  <a:lnTo>
                    <a:pt x="1040" y="332"/>
                  </a:lnTo>
                  <a:lnTo>
                    <a:pt x="1063" y="396"/>
                  </a:lnTo>
                  <a:lnTo>
                    <a:pt x="1063" y="432"/>
                  </a:lnTo>
                  <a:lnTo>
                    <a:pt x="1034" y="408"/>
                  </a:lnTo>
                  <a:lnTo>
                    <a:pt x="999" y="438"/>
                  </a:lnTo>
                  <a:lnTo>
                    <a:pt x="951" y="456"/>
                  </a:lnTo>
                  <a:lnTo>
                    <a:pt x="898" y="503"/>
                  </a:lnTo>
                  <a:lnTo>
                    <a:pt x="875" y="503"/>
                  </a:lnTo>
                  <a:lnTo>
                    <a:pt x="869" y="497"/>
                  </a:lnTo>
                  <a:lnTo>
                    <a:pt x="875" y="479"/>
                  </a:lnTo>
                  <a:lnTo>
                    <a:pt x="862" y="444"/>
                  </a:lnTo>
                  <a:lnTo>
                    <a:pt x="851" y="444"/>
                  </a:lnTo>
                  <a:lnTo>
                    <a:pt x="821" y="491"/>
                  </a:lnTo>
                  <a:lnTo>
                    <a:pt x="786" y="538"/>
                  </a:lnTo>
                  <a:lnTo>
                    <a:pt x="774" y="550"/>
                  </a:lnTo>
                  <a:lnTo>
                    <a:pt x="756" y="520"/>
                  </a:lnTo>
                  <a:lnTo>
                    <a:pt x="750" y="515"/>
                  </a:lnTo>
                  <a:lnTo>
                    <a:pt x="738" y="508"/>
                  </a:lnTo>
                  <a:lnTo>
                    <a:pt x="733" y="503"/>
                  </a:lnTo>
                  <a:lnTo>
                    <a:pt x="709" y="485"/>
                  </a:lnTo>
                  <a:lnTo>
                    <a:pt x="709" y="479"/>
                  </a:lnTo>
                  <a:lnTo>
                    <a:pt x="656" y="461"/>
                  </a:lnTo>
                  <a:lnTo>
                    <a:pt x="638" y="420"/>
                  </a:lnTo>
                  <a:lnTo>
                    <a:pt x="621" y="414"/>
                  </a:lnTo>
                  <a:lnTo>
                    <a:pt x="609" y="378"/>
                  </a:lnTo>
                  <a:lnTo>
                    <a:pt x="497" y="403"/>
                  </a:lnTo>
                  <a:lnTo>
                    <a:pt x="225" y="479"/>
                  </a:lnTo>
                  <a:lnTo>
                    <a:pt x="218" y="491"/>
                  </a:lnTo>
                  <a:lnTo>
                    <a:pt x="213" y="497"/>
                  </a:lnTo>
                  <a:lnTo>
                    <a:pt x="195" y="474"/>
                  </a:lnTo>
                  <a:lnTo>
                    <a:pt x="12" y="520"/>
                  </a:lnTo>
                  <a:lnTo>
                    <a:pt x="0" y="508"/>
                  </a:lnTo>
                  <a:lnTo>
                    <a:pt x="0" y="231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7848600" y="3200400"/>
              <a:ext cx="411480" cy="36576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MA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4%</a:t>
              </a:r>
            </a:p>
          </p:txBody>
        </p:sp>
      </p:grpSp>
      <p:sp>
        <p:nvSpPr>
          <p:cNvPr id="135" name="Title 134"/>
          <p:cNvSpPr>
            <a:spLocks noGrp="1"/>
          </p:cNvSpPr>
          <p:nvPr>
            <p:ph type="title"/>
          </p:nvPr>
        </p:nvSpPr>
        <p:spPr>
          <a:xfrm>
            <a:off x="1676400" y="838200"/>
            <a:ext cx="8839200" cy="838200"/>
          </a:xfrm>
        </p:spPr>
        <p:txBody>
          <a:bodyPr/>
          <a:lstStyle/>
          <a:p>
            <a:r>
              <a:rPr lang="en-US" sz="2600" dirty="0"/>
              <a:t>State construction employment change (</a:t>
            </a:r>
            <a:r>
              <a:rPr lang="en-US" sz="2600" dirty="0">
                <a:solidFill>
                  <a:srgbClr val="00B050"/>
                </a:solidFill>
              </a:rPr>
              <a:t>U.S.: 2.6%</a:t>
            </a:r>
            <a:r>
              <a:rPr lang="en-US" sz="2600" dirty="0"/>
              <a:t>) </a:t>
            </a:r>
            <a:br>
              <a:rPr lang="en-US" sz="2600" dirty="0"/>
            </a:br>
            <a:r>
              <a:rPr lang="en-US" sz="2400" b="0" dirty="0"/>
              <a:t>1/16 to 1/17: </a:t>
            </a:r>
            <a:r>
              <a:rPr lang="en-US" sz="2400" dirty="0"/>
              <a:t>39 </a:t>
            </a:r>
            <a:r>
              <a:rPr lang="en-US" sz="2400" b="0" dirty="0"/>
              <a:t>states </a:t>
            </a:r>
            <a:r>
              <a:rPr lang="en-US" sz="2400" b="0" dirty="0">
                <a:solidFill>
                  <a:srgbClr val="00B050"/>
                </a:solidFill>
              </a:rPr>
              <a:t>up</a:t>
            </a:r>
            <a:r>
              <a:rPr lang="en-US" sz="2400" b="0" dirty="0"/>
              <a:t>, </a:t>
            </a:r>
            <a:r>
              <a:rPr lang="en-US" sz="2400" dirty="0"/>
              <a:t>11 + DC </a:t>
            </a:r>
            <a:r>
              <a:rPr lang="en-US" sz="2400" b="0" dirty="0">
                <a:solidFill>
                  <a:schemeClr val="accent2"/>
                </a:solidFill>
              </a:rPr>
              <a:t>down</a:t>
            </a:r>
            <a:endParaRPr lang="en-US" sz="24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8448675" y="1752600"/>
            <a:ext cx="951854" cy="304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5.1% to 10%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9439275" y="1752600"/>
            <a:ext cx="951854" cy="304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Over 10%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458201" y="5029201"/>
            <a:ext cx="1932929" cy="58477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Shading based on  unrounded numbers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696075" y="1752600"/>
            <a:ext cx="685800" cy="304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" pitchFamily="34" charset="0"/>
              </a:rPr>
              <a:t>0%</a:t>
            </a:r>
          </a:p>
        </p:txBody>
      </p:sp>
      <p:sp>
        <p:nvSpPr>
          <p:cNvPr id="137" name="Footer Placeholder 6"/>
          <p:cNvSpPr txBox="1">
            <a:spLocks/>
          </p:cNvSpPr>
          <p:nvPr/>
        </p:nvSpPr>
        <p:spPr>
          <a:xfrm>
            <a:off x="1981200" y="6356351"/>
            <a:ext cx="359092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lvl="0"/>
            <a:r>
              <a:rPr lang="en-US" sz="1200" dirty="0">
                <a:solidFill>
                  <a:schemeClr val="bg1"/>
                </a:solidFill>
              </a:rPr>
              <a:t>Source: BLS state and regional employment report</a:t>
            </a:r>
          </a:p>
        </p:txBody>
      </p:sp>
      <p:sp>
        <p:nvSpPr>
          <p:cNvPr id="19514" name="Freeform 58"/>
          <p:cNvSpPr>
            <a:spLocks/>
          </p:cNvSpPr>
          <p:nvPr/>
        </p:nvSpPr>
        <p:spPr bwMode="auto">
          <a:xfrm>
            <a:off x="6779425" y="4171399"/>
            <a:ext cx="1053197" cy="355058"/>
          </a:xfrm>
          <a:custGeom>
            <a:avLst/>
            <a:gdLst/>
            <a:ahLst/>
            <a:cxnLst>
              <a:cxn ang="0">
                <a:pos x="2640" y="0"/>
              </a:cxn>
              <a:cxn ang="0">
                <a:pos x="2103" y="64"/>
              </a:cxn>
              <a:cxn ang="0">
                <a:pos x="2080" y="88"/>
              </a:cxn>
              <a:cxn ang="0">
                <a:pos x="745" y="206"/>
              </a:cxn>
              <a:cxn ang="0">
                <a:pos x="727" y="195"/>
              </a:cxn>
              <a:cxn ang="0">
                <a:pos x="674" y="200"/>
              </a:cxn>
              <a:cxn ang="0">
                <a:pos x="685" y="224"/>
              </a:cxn>
              <a:cxn ang="0">
                <a:pos x="685" y="266"/>
              </a:cxn>
              <a:cxn ang="0">
                <a:pos x="213" y="301"/>
              </a:cxn>
              <a:cxn ang="0">
                <a:pos x="190" y="360"/>
              </a:cxn>
              <a:cxn ang="0">
                <a:pos x="172" y="424"/>
              </a:cxn>
              <a:cxn ang="0">
                <a:pos x="177" y="449"/>
              </a:cxn>
              <a:cxn ang="0">
                <a:pos x="160" y="507"/>
              </a:cxn>
              <a:cxn ang="0">
                <a:pos x="154" y="525"/>
              </a:cxn>
              <a:cxn ang="0">
                <a:pos x="160" y="548"/>
              </a:cxn>
              <a:cxn ang="0">
                <a:pos x="142" y="584"/>
              </a:cxn>
              <a:cxn ang="0">
                <a:pos x="101" y="626"/>
              </a:cxn>
              <a:cxn ang="0">
                <a:pos x="89" y="708"/>
              </a:cxn>
              <a:cxn ang="0">
                <a:pos x="41" y="761"/>
              </a:cxn>
              <a:cxn ang="0">
                <a:pos x="53" y="809"/>
              </a:cxn>
              <a:cxn ang="0">
                <a:pos x="53" y="885"/>
              </a:cxn>
              <a:cxn ang="0">
                <a:pos x="41" y="885"/>
              </a:cxn>
              <a:cxn ang="0">
                <a:pos x="0" y="921"/>
              </a:cxn>
              <a:cxn ang="0">
                <a:pos x="685" y="874"/>
              </a:cxn>
              <a:cxn ang="0">
                <a:pos x="1530" y="803"/>
              </a:cxn>
              <a:cxn ang="0">
                <a:pos x="1861" y="768"/>
              </a:cxn>
              <a:cxn ang="0">
                <a:pos x="1867" y="667"/>
              </a:cxn>
              <a:cxn ang="0">
                <a:pos x="1897" y="672"/>
              </a:cxn>
              <a:cxn ang="0">
                <a:pos x="1914" y="667"/>
              </a:cxn>
              <a:cxn ang="0">
                <a:pos x="1938" y="644"/>
              </a:cxn>
              <a:cxn ang="0">
                <a:pos x="1938" y="619"/>
              </a:cxn>
              <a:cxn ang="0">
                <a:pos x="1938" y="596"/>
              </a:cxn>
              <a:cxn ang="0">
                <a:pos x="1943" y="573"/>
              </a:cxn>
              <a:cxn ang="0">
                <a:pos x="1973" y="543"/>
              </a:cxn>
              <a:cxn ang="0">
                <a:pos x="2039" y="519"/>
              </a:cxn>
              <a:cxn ang="0">
                <a:pos x="2115" y="495"/>
              </a:cxn>
              <a:cxn ang="0">
                <a:pos x="2192" y="431"/>
              </a:cxn>
              <a:cxn ang="0">
                <a:pos x="2221" y="419"/>
              </a:cxn>
              <a:cxn ang="0">
                <a:pos x="2269" y="378"/>
              </a:cxn>
              <a:cxn ang="0">
                <a:pos x="2275" y="337"/>
              </a:cxn>
              <a:cxn ang="0">
                <a:pos x="2287" y="337"/>
              </a:cxn>
              <a:cxn ang="0">
                <a:pos x="2305" y="337"/>
              </a:cxn>
              <a:cxn ang="0">
                <a:pos x="2316" y="319"/>
              </a:cxn>
              <a:cxn ang="0">
                <a:pos x="2322" y="307"/>
              </a:cxn>
              <a:cxn ang="0">
                <a:pos x="2351" y="283"/>
              </a:cxn>
              <a:cxn ang="0">
                <a:pos x="2357" y="283"/>
              </a:cxn>
              <a:cxn ang="0">
                <a:pos x="2381" y="301"/>
              </a:cxn>
              <a:cxn ang="0">
                <a:pos x="2404" y="283"/>
              </a:cxn>
              <a:cxn ang="0">
                <a:pos x="2410" y="271"/>
              </a:cxn>
              <a:cxn ang="0">
                <a:pos x="2445" y="241"/>
              </a:cxn>
              <a:cxn ang="0">
                <a:pos x="2475" y="230"/>
              </a:cxn>
              <a:cxn ang="0">
                <a:pos x="2528" y="224"/>
              </a:cxn>
              <a:cxn ang="0">
                <a:pos x="2582" y="135"/>
              </a:cxn>
              <a:cxn ang="0">
                <a:pos x="2629" y="106"/>
              </a:cxn>
              <a:cxn ang="0">
                <a:pos x="2629" y="82"/>
              </a:cxn>
              <a:cxn ang="0">
                <a:pos x="2640" y="58"/>
              </a:cxn>
              <a:cxn ang="0">
                <a:pos x="2629" y="28"/>
              </a:cxn>
              <a:cxn ang="0">
                <a:pos x="2640" y="0"/>
              </a:cxn>
            </a:cxnLst>
            <a:rect l="0" t="0" r="r" b="b"/>
            <a:pathLst>
              <a:path w="2640" h="921">
                <a:moveTo>
                  <a:pt x="2640" y="0"/>
                </a:moveTo>
                <a:lnTo>
                  <a:pt x="2103" y="64"/>
                </a:lnTo>
                <a:lnTo>
                  <a:pt x="2080" y="88"/>
                </a:lnTo>
                <a:lnTo>
                  <a:pt x="745" y="206"/>
                </a:lnTo>
                <a:lnTo>
                  <a:pt x="727" y="195"/>
                </a:lnTo>
                <a:lnTo>
                  <a:pt x="674" y="200"/>
                </a:lnTo>
                <a:lnTo>
                  <a:pt x="685" y="224"/>
                </a:lnTo>
                <a:lnTo>
                  <a:pt x="685" y="266"/>
                </a:lnTo>
                <a:lnTo>
                  <a:pt x="213" y="301"/>
                </a:lnTo>
                <a:lnTo>
                  <a:pt x="190" y="360"/>
                </a:lnTo>
                <a:lnTo>
                  <a:pt x="172" y="424"/>
                </a:lnTo>
                <a:lnTo>
                  <a:pt x="177" y="449"/>
                </a:lnTo>
                <a:lnTo>
                  <a:pt x="160" y="507"/>
                </a:lnTo>
                <a:lnTo>
                  <a:pt x="154" y="525"/>
                </a:lnTo>
                <a:lnTo>
                  <a:pt x="160" y="548"/>
                </a:lnTo>
                <a:lnTo>
                  <a:pt x="142" y="584"/>
                </a:lnTo>
                <a:lnTo>
                  <a:pt x="101" y="626"/>
                </a:lnTo>
                <a:lnTo>
                  <a:pt x="89" y="708"/>
                </a:lnTo>
                <a:lnTo>
                  <a:pt x="41" y="761"/>
                </a:lnTo>
                <a:lnTo>
                  <a:pt x="53" y="809"/>
                </a:lnTo>
                <a:lnTo>
                  <a:pt x="53" y="885"/>
                </a:lnTo>
                <a:lnTo>
                  <a:pt x="41" y="885"/>
                </a:lnTo>
                <a:lnTo>
                  <a:pt x="0" y="921"/>
                </a:lnTo>
                <a:lnTo>
                  <a:pt x="685" y="874"/>
                </a:lnTo>
                <a:lnTo>
                  <a:pt x="1530" y="803"/>
                </a:lnTo>
                <a:lnTo>
                  <a:pt x="1861" y="768"/>
                </a:lnTo>
                <a:lnTo>
                  <a:pt x="1867" y="667"/>
                </a:lnTo>
                <a:lnTo>
                  <a:pt x="1897" y="672"/>
                </a:lnTo>
                <a:lnTo>
                  <a:pt x="1914" y="667"/>
                </a:lnTo>
                <a:lnTo>
                  <a:pt x="1938" y="644"/>
                </a:lnTo>
                <a:lnTo>
                  <a:pt x="1938" y="619"/>
                </a:lnTo>
                <a:lnTo>
                  <a:pt x="1938" y="596"/>
                </a:lnTo>
                <a:lnTo>
                  <a:pt x="1943" y="573"/>
                </a:lnTo>
                <a:lnTo>
                  <a:pt x="1973" y="543"/>
                </a:lnTo>
                <a:lnTo>
                  <a:pt x="2039" y="519"/>
                </a:lnTo>
                <a:lnTo>
                  <a:pt x="2115" y="495"/>
                </a:lnTo>
                <a:lnTo>
                  <a:pt x="2192" y="431"/>
                </a:lnTo>
                <a:lnTo>
                  <a:pt x="2221" y="419"/>
                </a:lnTo>
                <a:lnTo>
                  <a:pt x="2269" y="378"/>
                </a:lnTo>
                <a:lnTo>
                  <a:pt x="2275" y="337"/>
                </a:lnTo>
                <a:lnTo>
                  <a:pt x="2287" y="337"/>
                </a:lnTo>
                <a:lnTo>
                  <a:pt x="2305" y="337"/>
                </a:lnTo>
                <a:lnTo>
                  <a:pt x="2316" y="319"/>
                </a:lnTo>
                <a:lnTo>
                  <a:pt x="2322" y="307"/>
                </a:lnTo>
                <a:lnTo>
                  <a:pt x="2351" y="283"/>
                </a:lnTo>
                <a:lnTo>
                  <a:pt x="2357" y="283"/>
                </a:lnTo>
                <a:lnTo>
                  <a:pt x="2381" y="301"/>
                </a:lnTo>
                <a:lnTo>
                  <a:pt x="2404" y="283"/>
                </a:lnTo>
                <a:lnTo>
                  <a:pt x="2410" y="271"/>
                </a:lnTo>
                <a:lnTo>
                  <a:pt x="2445" y="241"/>
                </a:lnTo>
                <a:lnTo>
                  <a:pt x="2475" y="230"/>
                </a:lnTo>
                <a:lnTo>
                  <a:pt x="2528" y="224"/>
                </a:lnTo>
                <a:lnTo>
                  <a:pt x="2582" y="135"/>
                </a:lnTo>
                <a:lnTo>
                  <a:pt x="2629" y="106"/>
                </a:lnTo>
                <a:lnTo>
                  <a:pt x="2629" y="82"/>
                </a:lnTo>
                <a:lnTo>
                  <a:pt x="2640" y="58"/>
                </a:lnTo>
                <a:lnTo>
                  <a:pt x="2629" y="28"/>
                </a:lnTo>
                <a:lnTo>
                  <a:pt x="2640" y="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" b="1" dirty="0">
                <a:latin typeface="Calibri" pitchFamily="34" charset="0"/>
                <a:cs typeface="Arial" pitchFamily="34" charset="0"/>
              </a:rPr>
              <a:t>  </a:t>
            </a:r>
          </a:p>
          <a:p>
            <a:pPr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       4%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527730" y="3272548"/>
            <a:ext cx="1256350" cy="1208012"/>
            <a:chOff x="7003730" y="3272548"/>
            <a:chExt cx="1256350" cy="12080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80" name="Rounded Rectangle 179"/>
            <p:cNvSpPr/>
            <p:nvPr/>
          </p:nvSpPr>
          <p:spPr>
            <a:xfrm>
              <a:off x="7848600" y="4114800"/>
              <a:ext cx="411480" cy="365760"/>
            </a:xfrm>
            <a:prstGeom prst="roundRect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NJ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1%</a:t>
              </a:r>
            </a:p>
          </p:txBody>
        </p:sp>
        <p:sp>
          <p:nvSpPr>
            <p:cNvPr id="19540" name="Freeform 84"/>
            <p:cNvSpPr>
              <a:spLocks/>
            </p:cNvSpPr>
            <p:nvPr/>
          </p:nvSpPr>
          <p:spPr bwMode="auto">
            <a:xfrm>
              <a:off x="7003730" y="3272548"/>
              <a:ext cx="174530" cy="380586"/>
            </a:xfrm>
            <a:custGeom>
              <a:avLst/>
              <a:gdLst/>
              <a:ahLst/>
              <a:cxnLst>
                <a:cxn ang="0">
                  <a:pos x="0" y="738"/>
                </a:cxn>
                <a:cxn ang="0">
                  <a:pos x="18" y="744"/>
                </a:cxn>
                <a:cxn ang="0">
                  <a:pos x="59" y="809"/>
                </a:cxn>
                <a:cxn ang="0">
                  <a:pos x="154" y="868"/>
                </a:cxn>
                <a:cxn ang="0">
                  <a:pos x="231" y="886"/>
                </a:cxn>
                <a:cxn ang="0">
                  <a:pos x="249" y="939"/>
                </a:cxn>
                <a:cxn ang="0">
                  <a:pos x="266" y="986"/>
                </a:cxn>
                <a:cxn ang="0">
                  <a:pos x="307" y="915"/>
                </a:cxn>
                <a:cxn ang="0">
                  <a:pos x="343" y="815"/>
                </a:cxn>
                <a:cxn ang="0">
                  <a:pos x="408" y="708"/>
                </a:cxn>
                <a:cxn ang="0">
                  <a:pos x="444" y="608"/>
                </a:cxn>
                <a:cxn ang="0">
                  <a:pos x="431" y="449"/>
                </a:cxn>
                <a:cxn ang="0">
                  <a:pos x="403" y="307"/>
                </a:cxn>
                <a:cxn ang="0">
                  <a:pos x="337" y="330"/>
                </a:cxn>
                <a:cxn ang="0">
                  <a:pos x="319" y="319"/>
                </a:cxn>
                <a:cxn ang="0">
                  <a:pos x="296" y="325"/>
                </a:cxn>
                <a:cxn ang="0">
                  <a:pos x="319" y="254"/>
                </a:cxn>
                <a:cxn ang="0">
                  <a:pos x="349" y="242"/>
                </a:cxn>
                <a:cxn ang="0">
                  <a:pos x="355" y="171"/>
                </a:cxn>
                <a:cxn ang="0">
                  <a:pos x="385" y="136"/>
                </a:cxn>
                <a:cxn ang="0">
                  <a:pos x="107" y="0"/>
                </a:cxn>
                <a:cxn ang="0">
                  <a:pos x="66" y="48"/>
                </a:cxn>
                <a:cxn ang="0">
                  <a:pos x="53" y="124"/>
                </a:cxn>
                <a:cxn ang="0">
                  <a:pos x="12" y="171"/>
                </a:cxn>
                <a:cxn ang="0">
                  <a:pos x="36" y="206"/>
                </a:cxn>
                <a:cxn ang="0">
                  <a:pos x="18" y="259"/>
                </a:cxn>
                <a:cxn ang="0">
                  <a:pos x="30" y="337"/>
                </a:cxn>
                <a:cxn ang="0">
                  <a:pos x="83" y="396"/>
                </a:cxn>
                <a:cxn ang="0">
                  <a:pos x="130" y="419"/>
                </a:cxn>
                <a:cxn ang="0">
                  <a:pos x="165" y="443"/>
                </a:cxn>
                <a:cxn ang="0">
                  <a:pos x="207" y="490"/>
                </a:cxn>
                <a:cxn ang="0">
                  <a:pos x="112" y="567"/>
                </a:cxn>
                <a:cxn ang="0">
                  <a:pos x="23" y="662"/>
                </a:cxn>
              </a:cxnLst>
              <a:rect l="0" t="0" r="r" b="b"/>
              <a:pathLst>
                <a:path w="444" h="986">
                  <a:moveTo>
                    <a:pt x="23" y="662"/>
                  </a:moveTo>
                  <a:lnTo>
                    <a:pt x="0" y="738"/>
                  </a:lnTo>
                  <a:lnTo>
                    <a:pt x="0" y="750"/>
                  </a:lnTo>
                  <a:lnTo>
                    <a:pt x="18" y="744"/>
                  </a:lnTo>
                  <a:lnTo>
                    <a:pt x="36" y="779"/>
                  </a:lnTo>
                  <a:lnTo>
                    <a:pt x="59" y="809"/>
                  </a:lnTo>
                  <a:lnTo>
                    <a:pt x="83" y="832"/>
                  </a:lnTo>
                  <a:lnTo>
                    <a:pt x="154" y="868"/>
                  </a:lnTo>
                  <a:lnTo>
                    <a:pt x="178" y="880"/>
                  </a:lnTo>
                  <a:lnTo>
                    <a:pt x="231" y="886"/>
                  </a:lnTo>
                  <a:lnTo>
                    <a:pt x="249" y="892"/>
                  </a:lnTo>
                  <a:lnTo>
                    <a:pt x="249" y="939"/>
                  </a:lnTo>
                  <a:lnTo>
                    <a:pt x="249" y="969"/>
                  </a:lnTo>
                  <a:lnTo>
                    <a:pt x="266" y="986"/>
                  </a:lnTo>
                  <a:lnTo>
                    <a:pt x="284" y="963"/>
                  </a:lnTo>
                  <a:lnTo>
                    <a:pt x="307" y="915"/>
                  </a:lnTo>
                  <a:lnTo>
                    <a:pt x="307" y="874"/>
                  </a:lnTo>
                  <a:lnTo>
                    <a:pt x="343" y="815"/>
                  </a:lnTo>
                  <a:lnTo>
                    <a:pt x="360" y="768"/>
                  </a:lnTo>
                  <a:lnTo>
                    <a:pt x="408" y="708"/>
                  </a:lnTo>
                  <a:lnTo>
                    <a:pt x="426" y="656"/>
                  </a:lnTo>
                  <a:lnTo>
                    <a:pt x="444" y="608"/>
                  </a:lnTo>
                  <a:lnTo>
                    <a:pt x="444" y="579"/>
                  </a:lnTo>
                  <a:lnTo>
                    <a:pt x="431" y="449"/>
                  </a:lnTo>
                  <a:lnTo>
                    <a:pt x="419" y="342"/>
                  </a:lnTo>
                  <a:lnTo>
                    <a:pt x="403" y="307"/>
                  </a:lnTo>
                  <a:lnTo>
                    <a:pt x="355" y="319"/>
                  </a:lnTo>
                  <a:lnTo>
                    <a:pt x="337" y="330"/>
                  </a:lnTo>
                  <a:lnTo>
                    <a:pt x="325" y="325"/>
                  </a:lnTo>
                  <a:lnTo>
                    <a:pt x="319" y="319"/>
                  </a:lnTo>
                  <a:lnTo>
                    <a:pt x="307" y="325"/>
                  </a:lnTo>
                  <a:lnTo>
                    <a:pt x="296" y="325"/>
                  </a:lnTo>
                  <a:lnTo>
                    <a:pt x="296" y="307"/>
                  </a:lnTo>
                  <a:lnTo>
                    <a:pt x="319" y="254"/>
                  </a:lnTo>
                  <a:lnTo>
                    <a:pt x="337" y="248"/>
                  </a:lnTo>
                  <a:lnTo>
                    <a:pt x="349" y="242"/>
                  </a:lnTo>
                  <a:lnTo>
                    <a:pt x="349" y="201"/>
                  </a:lnTo>
                  <a:lnTo>
                    <a:pt x="355" y="171"/>
                  </a:lnTo>
                  <a:lnTo>
                    <a:pt x="367" y="153"/>
                  </a:lnTo>
                  <a:lnTo>
                    <a:pt x="385" y="136"/>
                  </a:lnTo>
                  <a:lnTo>
                    <a:pt x="367" y="94"/>
                  </a:lnTo>
                  <a:lnTo>
                    <a:pt x="107" y="0"/>
                  </a:lnTo>
                  <a:lnTo>
                    <a:pt x="89" y="12"/>
                  </a:lnTo>
                  <a:lnTo>
                    <a:pt x="66" y="48"/>
                  </a:lnTo>
                  <a:lnTo>
                    <a:pt x="66" y="65"/>
                  </a:lnTo>
                  <a:lnTo>
                    <a:pt x="53" y="124"/>
                  </a:lnTo>
                  <a:lnTo>
                    <a:pt x="18" y="160"/>
                  </a:lnTo>
                  <a:lnTo>
                    <a:pt x="12" y="171"/>
                  </a:lnTo>
                  <a:lnTo>
                    <a:pt x="12" y="183"/>
                  </a:lnTo>
                  <a:lnTo>
                    <a:pt x="36" y="206"/>
                  </a:lnTo>
                  <a:lnTo>
                    <a:pt x="41" y="248"/>
                  </a:lnTo>
                  <a:lnTo>
                    <a:pt x="18" y="259"/>
                  </a:lnTo>
                  <a:lnTo>
                    <a:pt x="23" y="337"/>
                  </a:lnTo>
                  <a:lnTo>
                    <a:pt x="30" y="337"/>
                  </a:lnTo>
                  <a:lnTo>
                    <a:pt x="71" y="348"/>
                  </a:lnTo>
                  <a:lnTo>
                    <a:pt x="83" y="396"/>
                  </a:lnTo>
                  <a:lnTo>
                    <a:pt x="119" y="401"/>
                  </a:lnTo>
                  <a:lnTo>
                    <a:pt x="130" y="419"/>
                  </a:lnTo>
                  <a:lnTo>
                    <a:pt x="148" y="426"/>
                  </a:lnTo>
                  <a:lnTo>
                    <a:pt x="165" y="443"/>
                  </a:lnTo>
                  <a:lnTo>
                    <a:pt x="213" y="479"/>
                  </a:lnTo>
                  <a:lnTo>
                    <a:pt x="207" y="490"/>
                  </a:lnTo>
                  <a:lnTo>
                    <a:pt x="160" y="520"/>
                  </a:lnTo>
                  <a:lnTo>
                    <a:pt x="112" y="567"/>
                  </a:lnTo>
                  <a:lnTo>
                    <a:pt x="101" y="608"/>
                  </a:lnTo>
                  <a:lnTo>
                    <a:pt x="23" y="66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00650" y="3526750"/>
            <a:ext cx="750030" cy="953811"/>
            <a:chOff x="6976650" y="3526749"/>
            <a:chExt cx="750030" cy="95381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9" name="Rounded Rectangle 178"/>
            <p:cNvSpPr/>
            <p:nvPr/>
          </p:nvSpPr>
          <p:spPr>
            <a:xfrm>
              <a:off x="7315200" y="4114800"/>
              <a:ext cx="411480" cy="36576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DE</a:t>
              </a:r>
              <a:b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1%</a:t>
              </a:r>
            </a:p>
          </p:txBody>
        </p:sp>
        <p:sp>
          <p:nvSpPr>
            <p:cNvPr id="19538" name="Freeform 82"/>
            <p:cNvSpPr>
              <a:spLocks/>
            </p:cNvSpPr>
            <p:nvPr/>
          </p:nvSpPr>
          <p:spPr bwMode="auto">
            <a:xfrm>
              <a:off x="6976650" y="3526749"/>
              <a:ext cx="140828" cy="214660"/>
            </a:xfrm>
            <a:custGeom>
              <a:avLst/>
              <a:gdLst/>
              <a:ahLst/>
              <a:cxnLst>
                <a:cxn ang="0">
                  <a:pos x="355" y="520"/>
                </a:cxn>
                <a:cxn ang="0">
                  <a:pos x="349" y="485"/>
                </a:cxn>
                <a:cxn ang="0">
                  <a:pos x="326" y="425"/>
                </a:cxn>
                <a:cxn ang="0">
                  <a:pos x="284" y="389"/>
                </a:cxn>
                <a:cxn ang="0">
                  <a:pos x="231" y="348"/>
                </a:cxn>
                <a:cxn ang="0">
                  <a:pos x="207" y="325"/>
                </a:cxn>
                <a:cxn ang="0">
                  <a:pos x="195" y="295"/>
                </a:cxn>
                <a:cxn ang="0">
                  <a:pos x="154" y="224"/>
                </a:cxn>
                <a:cxn ang="0">
                  <a:pos x="136" y="189"/>
                </a:cxn>
                <a:cxn ang="0">
                  <a:pos x="101" y="148"/>
                </a:cxn>
                <a:cxn ang="0">
                  <a:pos x="89" y="123"/>
                </a:cxn>
                <a:cxn ang="0">
                  <a:pos x="83" y="100"/>
                </a:cxn>
                <a:cxn ang="0">
                  <a:pos x="83" y="94"/>
                </a:cxn>
                <a:cxn ang="0">
                  <a:pos x="83" y="82"/>
                </a:cxn>
                <a:cxn ang="0">
                  <a:pos x="106" y="6"/>
                </a:cxn>
                <a:cxn ang="0">
                  <a:pos x="78" y="0"/>
                </a:cxn>
                <a:cxn ang="0">
                  <a:pos x="48" y="6"/>
                </a:cxn>
                <a:cxn ang="0">
                  <a:pos x="18" y="34"/>
                </a:cxn>
                <a:cxn ang="0">
                  <a:pos x="12" y="59"/>
                </a:cxn>
                <a:cxn ang="0">
                  <a:pos x="7" y="64"/>
                </a:cxn>
                <a:cxn ang="0">
                  <a:pos x="0" y="64"/>
                </a:cxn>
                <a:cxn ang="0">
                  <a:pos x="149" y="561"/>
                </a:cxn>
                <a:cxn ang="0">
                  <a:pos x="355" y="520"/>
                </a:cxn>
              </a:cxnLst>
              <a:rect l="0" t="0" r="r" b="b"/>
              <a:pathLst>
                <a:path w="355" h="561">
                  <a:moveTo>
                    <a:pt x="355" y="520"/>
                  </a:moveTo>
                  <a:lnTo>
                    <a:pt x="349" y="485"/>
                  </a:lnTo>
                  <a:lnTo>
                    <a:pt x="326" y="425"/>
                  </a:lnTo>
                  <a:lnTo>
                    <a:pt x="284" y="389"/>
                  </a:lnTo>
                  <a:lnTo>
                    <a:pt x="231" y="348"/>
                  </a:lnTo>
                  <a:lnTo>
                    <a:pt x="207" y="325"/>
                  </a:lnTo>
                  <a:lnTo>
                    <a:pt x="195" y="295"/>
                  </a:lnTo>
                  <a:lnTo>
                    <a:pt x="154" y="224"/>
                  </a:lnTo>
                  <a:lnTo>
                    <a:pt x="136" y="189"/>
                  </a:lnTo>
                  <a:lnTo>
                    <a:pt x="101" y="148"/>
                  </a:lnTo>
                  <a:lnTo>
                    <a:pt x="89" y="123"/>
                  </a:lnTo>
                  <a:lnTo>
                    <a:pt x="83" y="100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6"/>
                  </a:lnTo>
                  <a:lnTo>
                    <a:pt x="78" y="0"/>
                  </a:lnTo>
                  <a:lnTo>
                    <a:pt x="48" y="6"/>
                  </a:lnTo>
                  <a:lnTo>
                    <a:pt x="18" y="34"/>
                  </a:lnTo>
                  <a:lnTo>
                    <a:pt x="12" y="5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149" y="561"/>
                  </a:lnTo>
                  <a:lnTo>
                    <a:pt x="355" y="5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88226" y="3082346"/>
            <a:ext cx="895854" cy="941015"/>
            <a:chOff x="7364226" y="3082345"/>
            <a:chExt cx="895854" cy="94101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546" name="Freeform 90"/>
            <p:cNvSpPr>
              <a:spLocks/>
            </p:cNvSpPr>
            <p:nvPr/>
          </p:nvSpPr>
          <p:spPr bwMode="auto">
            <a:xfrm>
              <a:off x="7364226" y="3082345"/>
              <a:ext cx="109533" cy="1195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4" y="249"/>
                </a:cxn>
                <a:cxn ang="0">
                  <a:pos x="53" y="272"/>
                </a:cxn>
                <a:cxn ang="0">
                  <a:pos x="46" y="284"/>
                </a:cxn>
                <a:cxn ang="0">
                  <a:pos x="53" y="296"/>
                </a:cxn>
                <a:cxn ang="0">
                  <a:pos x="53" y="307"/>
                </a:cxn>
                <a:cxn ang="0">
                  <a:pos x="70" y="307"/>
                </a:cxn>
                <a:cxn ang="0">
                  <a:pos x="129" y="272"/>
                </a:cxn>
                <a:cxn ang="0">
                  <a:pos x="159" y="243"/>
                </a:cxn>
                <a:cxn ang="0">
                  <a:pos x="159" y="213"/>
                </a:cxn>
                <a:cxn ang="0">
                  <a:pos x="153" y="195"/>
                </a:cxn>
                <a:cxn ang="0">
                  <a:pos x="153" y="160"/>
                </a:cxn>
                <a:cxn ang="0">
                  <a:pos x="177" y="137"/>
                </a:cxn>
                <a:cxn ang="0">
                  <a:pos x="188" y="142"/>
                </a:cxn>
                <a:cxn ang="0">
                  <a:pos x="188" y="166"/>
                </a:cxn>
                <a:cxn ang="0">
                  <a:pos x="188" y="213"/>
                </a:cxn>
                <a:cxn ang="0">
                  <a:pos x="200" y="231"/>
                </a:cxn>
                <a:cxn ang="0">
                  <a:pos x="218" y="225"/>
                </a:cxn>
                <a:cxn ang="0">
                  <a:pos x="218" y="195"/>
                </a:cxn>
                <a:cxn ang="0">
                  <a:pos x="230" y="195"/>
                </a:cxn>
                <a:cxn ang="0">
                  <a:pos x="248" y="178"/>
                </a:cxn>
                <a:cxn ang="0">
                  <a:pos x="277" y="178"/>
                </a:cxn>
                <a:cxn ang="0">
                  <a:pos x="277" y="172"/>
                </a:cxn>
                <a:cxn ang="0">
                  <a:pos x="259" y="142"/>
                </a:cxn>
                <a:cxn ang="0">
                  <a:pos x="253" y="137"/>
                </a:cxn>
                <a:cxn ang="0">
                  <a:pos x="241" y="130"/>
                </a:cxn>
                <a:cxn ang="0">
                  <a:pos x="236" y="125"/>
                </a:cxn>
                <a:cxn ang="0">
                  <a:pos x="212" y="107"/>
                </a:cxn>
                <a:cxn ang="0">
                  <a:pos x="212" y="101"/>
                </a:cxn>
                <a:cxn ang="0">
                  <a:pos x="159" y="83"/>
                </a:cxn>
                <a:cxn ang="0">
                  <a:pos x="141" y="42"/>
                </a:cxn>
                <a:cxn ang="0">
                  <a:pos x="124" y="36"/>
                </a:cxn>
                <a:cxn ang="0">
                  <a:pos x="112" y="0"/>
                </a:cxn>
                <a:cxn ang="0">
                  <a:pos x="0" y="25"/>
                </a:cxn>
              </a:cxnLst>
              <a:rect l="0" t="0" r="r" b="b"/>
              <a:pathLst>
                <a:path w="277" h="307">
                  <a:moveTo>
                    <a:pt x="0" y="25"/>
                  </a:moveTo>
                  <a:lnTo>
                    <a:pt x="64" y="249"/>
                  </a:lnTo>
                  <a:lnTo>
                    <a:pt x="53" y="272"/>
                  </a:lnTo>
                  <a:lnTo>
                    <a:pt x="46" y="284"/>
                  </a:lnTo>
                  <a:lnTo>
                    <a:pt x="53" y="296"/>
                  </a:lnTo>
                  <a:lnTo>
                    <a:pt x="53" y="307"/>
                  </a:lnTo>
                  <a:lnTo>
                    <a:pt x="70" y="307"/>
                  </a:lnTo>
                  <a:lnTo>
                    <a:pt x="129" y="272"/>
                  </a:lnTo>
                  <a:lnTo>
                    <a:pt x="159" y="243"/>
                  </a:lnTo>
                  <a:lnTo>
                    <a:pt x="159" y="213"/>
                  </a:lnTo>
                  <a:lnTo>
                    <a:pt x="153" y="195"/>
                  </a:lnTo>
                  <a:lnTo>
                    <a:pt x="153" y="160"/>
                  </a:lnTo>
                  <a:lnTo>
                    <a:pt x="177" y="137"/>
                  </a:lnTo>
                  <a:lnTo>
                    <a:pt x="188" y="142"/>
                  </a:lnTo>
                  <a:lnTo>
                    <a:pt x="188" y="166"/>
                  </a:lnTo>
                  <a:lnTo>
                    <a:pt x="188" y="213"/>
                  </a:lnTo>
                  <a:lnTo>
                    <a:pt x="200" y="231"/>
                  </a:lnTo>
                  <a:lnTo>
                    <a:pt x="218" y="225"/>
                  </a:lnTo>
                  <a:lnTo>
                    <a:pt x="218" y="195"/>
                  </a:lnTo>
                  <a:lnTo>
                    <a:pt x="230" y="195"/>
                  </a:lnTo>
                  <a:lnTo>
                    <a:pt x="248" y="178"/>
                  </a:lnTo>
                  <a:lnTo>
                    <a:pt x="277" y="178"/>
                  </a:lnTo>
                  <a:lnTo>
                    <a:pt x="277" y="172"/>
                  </a:lnTo>
                  <a:lnTo>
                    <a:pt x="259" y="142"/>
                  </a:lnTo>
                  <a:lnTo>
                    <a:pt x="253" y="137"/>
                  </a:lnTo>
                  <a:lnTo>
                    <a:pt x="241" y="130"/>
                  </a:lnTo>
                  <a:lnTo>
                    <a:pt x="236" y="125"/>
                  </a:lnTo>
                  <a:lnTo>
                    <a:pt x="212" y="107"/>
                  </a:lnTo>
                  <a:lnTo>
                    <a:pt x="212" y="101"/>
                  </a:lnTo>
                  <a:lnTo>
                    <a:pt x="159" y="83"/>
                  </a:lnTo>
                  <a:lnTo>
                    <a:pt x="141" y="42"/>
                  </a:lnTo>
                  <a:lnTo>
                    <a:pt x="124" y="36"/>
                  </a:lnTo>
                  <a:lnTo>
                    <a:pt x="112" y="0"/>
                  </a:lnTo>
                  <a:lnTo>
                    <a:pt x="0" y="25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7848600" y="3657600"/>
              <a:ext cx="411480" cy="36576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RI</a:t>
              </a:r>
              <a:b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9%</a:t>
              </a:r>
            </a:p>
          </p:txBody>
        </p:sp>
      </p:grpSp>
      <p:sp>
        <p:nvSpPr>
          <p:cNvPr id="19528" name="Freeform 72"/>
          <p:cNvSpPr>
            <a:spLocks/>
          </p:cNvSpPr>
          <p:nvPr/>
        </p:nvSpPr>
        <p:spPr bwMode="auto">
          <a:xfrm>
            <a:off x="7522078" y="4048893"/>
            <a:ext cx="1129026" cy="465290"/>
          </a:xfrm>
          <a:custGeom>
            <a:avLst/>
            <a:gdLst/>
            <a:ahLst/>
            <a:cxnLst>
              <a:cxn ang="0">
                <a:pos x="36" y="986"/>
              </a:cxn>
              <a:cxn ang="0">
                <a:pos x="77" y="933"/>
              </a:cxn>
              <a:cxn ang="0">
                <a:pos x="112" y="857"/>
              </a:cxn>
              <a:cxn ang="0">
                <a:pos x="331" y="745"/>
              </a:cxn>
              <a:cxn ang="0">
                <a:pos x="414" y="651"/>
              </a:cxn>
              <a:cxn ang="0">
                <a:pos x="455" y="633"/>
              </a:cxn>
              <a:cxn ang="0">
                <a:pos x="496" y="597"/>
              </a:cxn>
              <a:cxn ang="0">
                <a:pos x="549" y="585"/>
              </a:cxn>
              <a:cxn ang="0">
                <a:pos x="667" y="538"/>
              </a:cxn>
              <a:cxn ang="0">
                <a:pos x="768" y="396"/>
              </a:cxn>
              <a:cxn ang="0">
                <a:pos x="779" y="314"/>
              </a:cxn>
              <a:cxn ang="0">
                <a:pos x="863" y="307"/>
              </a:cxn>
              <a:cxn ang="0">
                <a:pos x="1004" y="296"/>
              </a:cxn>
              <a:cxn ang="0">
                <a:pos x="2671" y="12"/>
              </a:cxn>
              <a:cxn ang="0">
                <a:pos x="2712" y="48"/>
              </a:cxn>
              <a:cxn ang="0">
                <a:pos x="2759" y="119"/>
              </a:cxn>
              <a:cxn ang="0">
                <a:pos x="2735" y="119"/>
              </a:cxn>
              <a:cxn ang="0">
                <a:pos x="2682" y="119"/>
              </a:cxn>
              <a:cxn ang="0">
                <a:pos x="2676" y="148"/>
              </a:cxn>
              <a:cxn ang="0">
                <a:pos x="2552" y="225"/>
              </a:cxn>
              <a:cxn ang="0">
                <a:pos x="2493" y="278"/>
              </a:cxn>
              <a:cxn ang="0">
                <a:pos x="2570" y="248"/>
              </a:cxn>
              <a:cxn ang="0">
                <a:pos x="2699" y="218"/>
              </a:cxn>
              <a:cxn ang="0">
                <a:pos x="2706" y="266"/>
              </a:cxn>
              <a:cxn ang="0">
                <a:pos x="2741" y="254"/>
              </a:cxn>
              <a:cxn ang="0">
                <a:pos x="2812" y="254"/>
              </a:cxn>
              <a:cxn ang="0">
                <a:pos x="2824" y="355"/>
              </a:cxn>
              <a:cxn ang="0">
                <a:pos x="2770" y="426"/>
              </a:cxn>
              <a:cxn ang="0">
                <a:pos x="2688" y="479"/>
              </a:cxn>
              <a:cxn ang="0">
                <a:pos x="2611" y="473"/>
              </a:cxn>
              <a:cxn ang="0">
                <a:pos x="2593" y="438"/>
              </a:cxn>
              <a:cxn ang="0">
                <a:pos x="2564" y="431"/>
              </a:cxn>
              <a:cxn ang="0">
                <a:pos x="2557" y="491"/>
              </a:cxn>
              <a:cxn ang="0">
                <a:pos x="2617" y="538"/>
              </a:cxn>
              <a:cxn ang="0">
                <a:pos x="2552" y="656"/>
              </a:cxn>
              <a:cxn ang="0">
                <a:pos x="2475" y="656"/>
              </a:cxn>
              <a:cxn ang="0">
                <a:pos x="2557" y="674"/>
              </a:cxn>
              <a:cxn ang="0">
                <a:pos x="2664" y="615"/>
              </a:cxn>
              <a:cxn ang="0">
                <a:pos x="2682" y="686"/>
              </a:cxn>
              <a:cxn ang="0">
                <a:pos x="2552" y="768"/>
              </a:cxn>
              <a:cxn ang="0">
                <a:pos x="2410" y="869"/>
              </a:cxn>
              <a:cxn ang="0">
                <a:pos x="2346" y="928"/>
              </a:cxn>
              <a:cxn ang="0">
                <a:pos x="2257" y="1141"/>
              </a:cxn>
              <a:cxn ang="0">
                <a:pos x="2080" y="1199"/>
              </a:cxn>
              <a:cxn ang="0">
                <a:pos x="1264" y="969"/>
              </a:cxn>
              <a:cxn ang="0">
                <a:pos x="1157" y="880"/>
              </a:cxn>
              <a:cxn ang="0">
                <a:pos x="1152" y="845"/>
              </a:cxn>
              <a:cxn ang="0">
                <a:pos x="703" y="904"/>
              </a:cxn>
              <a:cxn ang="0">
                <a:pos x="584" y="963"/>
              </a:cxn>
            </a:cxnLst>
            <a:rect l="0" t="0" r="r" b="b"/>
            <a:pathLst>
              <a:path w="2830" h="1211">
                <a:moveTo>
                  <a:pt x="0" y="1082"/>
                </a:moveTo>
                <a:lnTo>
                  <a:pt x="6" y="981"/>
                </a:lnTo>
                <a:lnTo>
                  <a:pt x="36" y="986"/>
                </a:lnTo>
                <a:lnTo>
                  <a:pt x="53" y="981"/>
                </a:lnTo>
                <a:lnTo>
                  <a:pt x="77" y="958"/>
                </a:lnTo>
                <a:lnTo>
                  <a:pt x="77" y="933"/>
                </a:lnTo>
                <a:lnTo>
                  <a:pt x="77" y="910"/>
                </a:lnTo>
                <a:lnTo>
                  <a:pt x="82" y="887"/>
                </a:lnTo>
                <a:lnTo>
                  <a:pt x="112" y="857"/>
                </a:lnTo>
                <a:lnTo>
                  <a:pt x="178" y="833"/>
                </a:lnTo>
                <a:lnTo>
                  <a:pt x="254" y="809"/>
                </a:lnTo>
                <a:lnTo>
                  <a:pt x="331" y="745"/>
                </a:lnTo>
                <a:lnTo>
                  <a:pt x="360" y="733"/>
                </a:lnTo>
                <a:lnTo>
                  <a:pt x="408" y="692"/>
                </a:lnTo>
                <a:lnTo>
                  <a:pt x="414" y="651"/>
                </a:lnTo>
                <a:lnTo>
                  <a:pt x="426" y="651"/>
                </a:lnTo>
                <a:lnTo>
                  <a:pt x="444" y="651"/>
                </a:lnTo>
                <a:lnTo>
                  <a:pt x="455" y="633"/>
                </a:lnTo>
                <a:lnTo>
                  <a:pt x="461" y="621"/>
                </a:lnTo>
                <a:lnTo>
                  <a:pt x="490" y="597"/>
                </a:lnTo>
                <a:lnTo>
                  <a:pt x="496" y="597"/>
                </a:lnTo>
                <a:lnTo>
                  <a:pt x="520" y="615"/>
                </a:lnTo>
                <a:lnTo>
                  <a:pt x="543" y="597"/>
                </a:lnTo>
                <a:lnTo>
                  <a:pt x="549" y="585"/>
                </a:lnTo>
                <a:lnTo>
                  <a:pt x="584" y="555"/>
                </a:lnTo>
                <a:lnTo>
                  <a:pt x="614" y="544"/>
                </a:lnTo>
                <a:lnTo>
                  <a:pt x="667" y="538"/>
                </a:lnTo>
                <a:lnTo>
                  <a:pt x="721" y="449"/>
                </a:lnTo>
                <a:lnTo>
                  <a:pt x="768" y="420"/>
                </a:lnTo>
                <a:lnTo>
                  <a:pt x="768" y="396"/>
                </a:lnTo>
                <a:lnTo>
                  <a:pt x="779" y="372"/>
                </a:lnTo>
                <a:lnTo>
                  <a:pt x="768" y="342"/>
                </a:lnTo>
                <a:lnTo>
                  <a:pt x="779" y="314"/>
                </a:lnTo>
                <a:lnTo>
                  <a:pt x="779" y="307"/>
                </a:lnTo>
                <a:lnTo>
                  <a:pt x="868" y="289"/>
                </a:lnTo>
                <a:lnTo>
                  <a:pt x="863" y="307"/>
                </a:lnTo>
                <a:lnTo>
                  <a:pt x="951" y="296"/>
                </a:lnTo>
                <a:lnTo>
                  <a:pt x="987" y="289"/>
                </a:lnTo>
                <a:lnTo>
                  <a:pt x="1004" y="296"/>
                </a:lnTo>
                <a:lnTo>
                  <a:pt x="1849" y="154"/>
                </a:lnTo>
                <a:lnTo>
                  <a:pt x="2658" y="0"/>
                </a:lnTo>
                <a:lnTo>
                  <a:pt x="2671" y="12"/>
                </a:lnTo>
                <a:lnTo>
                  <a:pt x="2676" y="24"/>
                </a:lnTo>
                <a:lnTo>
                  <a:pt x="2699" y="42"/>
                </a:lnTo>
                <a:lnTo>
                  <a:pt x="2712" y="48"/>
                </a:lnTo>
                <a:lnTo>
                  <a:pt x="2729" y="65"/>
                </a:lnTo>
                <a:lnTo>
                  <a:pt x="2741" y="78"/>
                </a:lnTo>
                <a:lnTo>
                  <a:pt x="2759" y="119"/>
                </a:lnTo>
                <a:lnTo>
                  <a:pt x="2753" y="131"/>
                </a:lnTo>
                <a:lnTo>
                  <a:pt x="2741" y="131"/>
                </a:lnTo>
                <a:lnTo>
                  <a:pt x="2735" y="119"/>
                </a:lnTo>
                <a:lnTo>
                  <a:pt x="2712" y="124"/>
                </a:lnTo>
                <a:lnTo>
                  <a:pt x="2694" y="124"/>
                </a:lnTo>
                <a:lnTo>
                  <a:pt x="2682" y="119"/>
                </a:lnTo>
                <a:lnTo>
                  <a:pt x="2671" y="124"/>
                </a:lnTo>
                <a:lnTo>
                  <a:pt x="2676" y="136"/>
                </a:lnTo>
                <a:lnTo>
                  <a:pt x="2676" y="148"/>
                </a:lnTo>
                <a:lnTo>
                  <a:pt x="2600" y="184"/>
                </a:lnTo>
                <a:lnTo>
                  <a:pt x="2582" y="201"/>
                </a:lnTo>
                <a:lnTo>
                  <a:pt x="2552" y="225"/>
                </a:lnTo>
                <a:lnTo>
                  <a:pt x="2504" y="236"/>
                </a:lnTo>
                <a:lnTo>
                  <a:pt x="2493" y="266"/>
                </a:lnTo>
                <a:lnTo>
                  <a:pt x="2493" y="278"/>
                </a:lnTo>
                <a:lnTo>
                  <a:pt x="2504" y="278"/>
                </a:lnTo>
                <a:lnTo>
                  <a:pt x="2522" y="272"/>
                </a:lnTo>
                <a:lnTo>
                  <a:pt x="2570" y="248"/>
                </a:lnTo>
                <a:lnTo>
                  <a:pt x="2623" y="236"/>
                </a:lnTo>
                <a:lnTo>
                  <a:pt x="2653" y="218"/>
                </a:lnTo>
                <a:lnTo>
                  <a:pt x="2699" y="218"/>
                </a:lnTo>
                <a:lnTo>
                  <a:pt x="2706" y="225"/>
                </a:lnTo>
                <a:lnTo>
                  <a:pt x="2699" y="254"/>
                </a:lnTo>
                <a:lnTo>
                  <a:pt x="2706" y="266"/>
                </a:lnTo>
                <a:lnTo>
                  <a:pt x="2717" y="278"/>
                </a:lnTo>
                <a:lnTo>
                  <a:pt x="2735" y="272"/>
                </a:lnTo>
                <a:lnTo>
                  <a:pt x="2741" y="254"/>
                </a:lnTo>
                <a:lnTo>
                  <a:pt x="2770" y="218"/>
                </a:lnTo>
                <a:lnTo>
                  <a:pt x="2795" y="218"/>
                </a:lnTo>
                <a:lnTo>
                  <a:pt x="2812" y="254"/>
                </a:lnTo>
                <a:lnTo>
                  <a:pt x="2818" y="325"/>
                </a:lnTo>
                <a:lnTo>
                  <a:pt x="2830" y="342"/>
                </a:lnTo>
                <a:lnTo>
                  <a:pt x="2824" y="355"/>
                </a:lnTo>
                <a:lnTo>
                  <a:pt x="2783" y="385"/>
                </a:lnTo>
                <a:lnTo>
                  <a:pt x="2770" y="408"/>
                </a:lnTo>
                <a:lnTo>
                  <a:pt x="2770" y="426"/>
                </a:lnTo>
                <a:lnTo>
                  <a:pt x="2735" y="456"/>
                </a:lnTo>
                <a:lnTo>
                  <a:pt x="2712" y="461"/>
                </a:lnTo>
                <a:lnTo>
                  <a:pt x="2688" y="479"/>
                </a:lnTo>
                <a:lnTo>
                  <a:pt x="2635" y="473"/>
                </a:lnTo>
                <a:lnTo>
                  <a:pt x="2617" y="467"/>
                </a:lnTo>
                <a:lnTo>
                  <a:pt x="2611" y="473"/>
                </a:lnTo>
                <a:lnTo>
                  <a:pt x="2605" y="473"/>
                </a:lnTo>
                <a:lnTo>
                  <a:pt x="2593" y="449"/>
                </a:lnTo>
                <a:lnTo>
                  <a:pt x="2593" y="438"/>
                </a:lnTo>
                <a:lnTo>
                  <a:pt x="2587" y="426"/>
                </a:lnTo>
                <a:lnTo>
                  <a:pt x="2570" y="426"/>
                </a:lnTo>
                <a:lnTo>
                  <a:pt x="2564" y="431"/>
                </a:lnTo>
                <a:lnTo>
                  <a:pt x="2570" y="484"/>
                </a:lnTo>
                <a:lnTo>
                  <a:pt x="2564" y="497"/>
                </a:lnTo>
                <a:lnTo>
                  <a:pt x="2557" y="491"/>
                </a:lnTo>
                <a:lnTo>
                  <a:pt x="2570" y="514"/>
                </a:lnTo>
                <a:lnTo>
                  <a:pt x="2593" y="514"/>
                </a:lnTo>
                <a:lnTo>
                  <a:pt x="2617" y="538"/>
                </a:lnTo>
                <a:lnTo>
                  <a:pt x="2600" y="567"/>
                </a:lnTo>
                <a:lnTo>
                  <a:pt x="2611" y="580"/>
                </a:lnTo>
                <a:lnTo>
                  <a:pt x="2552" y="656"/>
                </a:lnTo>
                <a:lnTo>
                  <a:pt x="2529" y="662"/>
                </a:lnTo>
                <a:lnTo>
                  <a:pt x="2499" y="656"/>
                </a:lnTo>
                <a:lnTo>
                  <a:pt x="2475" y="656"/>
                </a:lnTo>
                <a:lnTo>
                  <a:pt x="2469" y="662"/>
                </a:lnTo>
                <a:lnTo>
                  <a:pt x="2487" y="679"/>
                </a:lnTo>
                <a:lnTo>
                  <a:pt x="2557" y="674"/>
                </a:lnTo>
                <a:lnTo>
                  <a:pt x="2600" y="662"/>
                </a:lnTo>
                <a:lnTo>
                  <a:pt x="2658" y="633"/>
                </a:lnTo>
                <a:lnTo>
                  <a:pt x="2664" y="615"/>
                </a:lnTo>
                <a:lnTo>
                  <a:pt x="2682" y="615"/>
                </a:lnTo>
                <a:lnTo>
                  <a:pt x="2699" y="638"/>
                </a:lnTo>
                <a:lnTo>
                  <a:pt x="2682" y="686"/>
                </a:lnTo>
                <a:lnTo>
                  <a:pt x="2628" y="745"/>
                </a:lnTo>
                <a:lnTo>
                  <a:pt x="2575" y="756"/>
                </a:lnTo>
                <a:lnTo>
                  <a:pt x="2552" y="768"/>
                </a:lnTo>
                <a:lnTo>
                  <a:pt x="2487" y="774"/>
                </a:lnTo>
                <a:lnTo>
                  <a:pt x="2434" y="862"/>
                </a:lnTo>
                <a:lnTo>
                  <a:pt x="2410" y="869"/>
                </a:lnTo>
                <a:lnTo>
                  <a:pt x="2410" y="880"/>
                </a:lnTo>
                <a:lnTo>
                  <a:pt x="2410" y="887"/>
                </a:lnTo>
                <a:lnTo>
                  <a:pt x="2346" y="928"/>
                </a:lnTo>
                <a:lnTo>
                  <a:pt x="2310" y="969"/>
                </a:lnTo>
                <a:lnTo>
                  <a:pt x="2280" y="1052"/>
                </a:lnTo>
                <a:lnTo>
                  <a:pt x="2257" y="1141"/>
                </a:lnTo>
                <a:lnTo>
                  <a:pt x="2245" y="1164"/>
                </a:lnTo>
                <a:lnTo>
                  <a:pt x="2209" y="1176"/>
                </a:lnTo>
                <a:lnTo>
                  <a:pt x="2080" y="1199"/>
                </a:lnTo>
                <a:lnTo>
                  <a:pt x="2068" y="1211"/>
                </a:lnTo>
                <a:lnTo>
                  <a:pt x="1631" y="922"/>
                </a:lnTo>
                <a:lnTo>
                  <a:pt x="1264" y="969"/>
                </a:lnTo>
                <a:lnTo>
                  <a:pt x="1258" y="915"/>
                </a:lnTo>
                <a:lnTo>
                  <a:pt x="1193" y="862"/>
                </a:lnTo>
                <a:lnTo>
                  <a:pt x="1157" y="880"/>
                </a:lnTo>
                <a:lnTo>
                  <a:pt x="1146" y="869"/>
                </a:lnTo>
                <a:lnTo>
                  <a:pt x="1152" y="851"/>
                </a:lnTo>
                <a:lnTo>
                  <a:pt x="1152" y="845"/>
                </a:lnTo>
                <a:lnTo>
                  <a:pt x="721" y="892"/>
                </a:lnTo>
                <a:lnTo>
                  <a:pt x="709" y="887"/>
                </a:lnTo>
                <a:lnTo>
                  <a:pt x="703" y="904"/>
                </a:lnTo>
                <a:lnTo>
                  <a:pt x="614" y="945"/>
                </a:lnTo>
                <a:lnTo>
                  <a:pt x="614" y="963"/>
                </a:lnTo>
                <a:lnTo>
                  <a:pt x="584" y="963"/>
                </a:lnTo>
                <a:lnTo>
                  <a:pt x="485" y="1011"/>
                </a:lnTo>
                <a:lnTo>
                  <a:pt x="0" y="1082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200" b="1" dirty="0">
                <a:latin typeface="Calibri" pitchFamily="34" charset="0"/>
                <a:cs typeface="Arial" pitchFamily="34" charset="0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xmlns="" val="332606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Title 134"/>
          <p:cNvSpPr>
            <a:spLocks noGrp="1"/>
          </p:cNvSpPr>
          <p:nvPr>
            <p:ph type="title"/>
          </p:nvPr>
        </p:nvSpPr>
        <p:spPr>
          <a:xfrm>
            <a:off x="1676400" y="838200"/>
            <a:ext cx="8839200" cy="838200"/>
          </a:xfrm>
        </p:spPr>
        <p:txBody>
          <a:bodyPr/>
          <a:lstStyle/>
          <a:p>
            <a:pPr algn="ctr"/>
            <a:r>
              <a:rPr lang="en-US" sz="2600" dirty="0"/>
              <a:t>Metro construction employment change </a:t>
            </a:r>
            <a:br>
              <a:rPr lang="en-US" sz="2600" dirty="0"/>
            </a:br>
            <a:r>
              <a:rPr lang="en-US" sz="2000" b="0" dirty="0"/>
              <a:t>1/16 to 1/17: 219 metros </a:t>
            </a:r>
            <a:r>
              <a:rPr lang="en-US" sz="2000" b="0" dirty="0">
                <a:solidFill>
                  <a:srgbClr val="00B050"/>
                </a:solidFill>
              </a:rPr>
              <a:t>up (61%)</a:t>
            </a:r>
            <a:r>
              <a:rPr lang="en-US" sz="2000" b="0" dirty="0"/>
              <a:t>, 35 unchanged, </a:t>
            </a:r>
            <a:r>
              <a:rPr lang="en-US" sz="2000" b="0" dirty="0" smtClean="0"/>
              <a:t>104 </a:t>
            </a:r>
            <a:r>
              <a:rPr lang="en-US" sz="2000" b="0" dirty="0">
                <a:solidFill>
                  <a:srgbClr val="C00000"/>
                </a:solidFill>
              </a:rPr>
              <a:t>down (29%)</a:t>
            </a: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63" y="1676400"/>
            <a:ext cx="7674354" cy="44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786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7"/>
          <p:cNvSpPr txBox="1">
            <a:spLocks/>
          </p:cNvSpPr>
          <p:nvPr/>
        </p:nvSpPr>
        <p:spPr>
          <a:xfrm>
            <a:off x="-685800" y="6245225"/>
            <a:ext cx="6629400" cy="476250"/>
          </a:xfrm>
          <a:prstGeom prst="rect">
            <a:avLst/>
          </a:prstGeom>
          <a:ln/>
        </p:spPr>
        <p:txBody>
          <a:bodyPr anchor="ctr"/>
          <a:lstStyle/>
          <a:p>
            <a:pPr lvl="0">
              <a:defRPr/>
            </a:pPr>
            <a:endParaRPr lang="en-US" sz="1200" b="1" dirty="0">
              <a:solidFill>
                <a:srgbClr val="7600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>
              <a:defRPr/>
            </a:pPr>
            <a:r>
              <a:rPr lang="en-US" dirty="0"/>
              <a:t>Hardest positions to fill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3" name="Footer Placeholder 6"/>
          <p:cNvSpPr txBox="1">
            <a:spLocks/>
          </p:cNvSpPr>
          <p:nvPr/>
        </p:nvSpPr>
        <p:spPr>
          <a:xfrm>
            <a:off x="1981200" y="6356349"/>
            <a:ext cx="475488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lvl="0"/>
            <a:r>
              <a:rPr lang="en-US" sz="1200" dirty="0">
                <a:solidFill>
                  <a:schemeClr val="bg1"/>
                </a:solidFill>
              </a:rPr>
              <a:t>Source: AGC Member Survey, August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8831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xmlns="" val="1519024068"/>
              </p:ext>
            </p:extLst>
          </p:nvPr>
        </p:nvGraphicFramePr>
        <p:xfrm>
          <a:off x="1025004" y="1538290"/>
          <a:ext cx="8876674" cy="141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contractors are coping with worker shortages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393966220"/>
              </p:ext>
            </p:extLst>
          </p:nvPr>
        </p:nvGraphicFramePr>
        <p:xfrm>
          <a:off x="1643247" y="2623279"/>
          <a:ext cx="8258431" cy="362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3085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68766"/>
            <a:ext cx="11887200" cy="675830"/>
          </a:xfrm>
        </p:spPr>
        <p:txBody>
          <a:bodyPr>
            <a:normAutofit/>
          </a:bodyPr>
          <a:lstStyle/>
          <a:p>
            <a:r>
              <a:rPr lang="en-US" dirty="0"/>
              <a:t>Construction spending &amp; employment, </a:t>
            </a:r>
            <a:r>
              <a:rPr lang="en-US" dirty="0" smtClean="0"/>
              <a:t>2006-2017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86865875"/>
              </p:ext>
            </p:extLst>
          </p:nvPr>
        </p:nvGraphicFramePr>
        <p:xfrm>
          <a:off x="1744138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88837657"/>
              </p:ext>
            </p:extLst>
          </p:nvPr>
        </p:nvGraphicFramePr>
        <p:xfrm>
          <a:off x="6172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52604" y="1701804"/>
            <a:ext cx="4030134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Total spending, Feb. ‘06 (peak)-Jan. ‘17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</a:rPr>
              <a:t>billion $, seasonally adjusted annual rate (SAAR)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51711" y="1701804"/>
            <a:ext cx="3891504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172200" y="1701804"/>
            <a:ext cx="4030134" cy="685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Total employment, Apr. ’06 (peak)-Jan. ‘17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</a:rPr>
              <a:t>thousands, seasonally adjusted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1300" y="2136962"/>
            <a:ext cx="1140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$1.21 trillion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4956" y="2080644"/>
            <a:ext cx="1217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$1.18 trillion</a:t>
            </a:r>
          </a:p>
          <a:p>
            <a:r>
              <a:rPr lang="en-US" sz="1100" dirty="0"/>
              <a:t>(2% below peak)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4663" y="2103463"/>
            <a:ext cx="1140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7.7 million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9388" y="2459308"/>
            <a:ext cx="1418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6.7 million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7498" y="3174709"/>
            <a:ext cx="1140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Private Residential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6376" y="2661805"/>
            <a:ext cx="644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37498" y="4474298"/>
            <a:ext cx="1140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Public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0315" y="3915070"/>
            <a:ext cx="1445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Private nonresidential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3401" y="3356467"/>
            <a:ext cx="2057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Nonresidential (9% below peak)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9228" y="3878379"/>
            <a:ext cx="2391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Residential (19% below peak)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88401" y="2772366"/>
            <a:ext cx="14193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Total </a:t>
            </a:r>
          </a:p>
          <a:p>
            <a:pPr algn="r"/>
            <a:r>
              <a:rPr lang="en-US" sz="1100" dirty="0"/>
              <a:t>(13% below peak)</a:t>
            </a:r>
          </a:p>
          <a:p>
            <a:pPr algn="r"/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752604" y="5467344"/>
            <a:ext cx="4030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January </a:t>
            </a:r>
            <a:r>
              <a:rPr lang="en-US" sz="1300" b="1" dirty="0" smtClean="0"/>
              <a:t>2016-January 2017: </a:t>
            </a:r>
            <a:r>
              <a:rPr lang="en-US" sz="1300" b="1" dirty="0"/>
              <a:t>total 3%</a:t>
            </a:r>
          </a:p>
          <a:p>
            <a:pPr algn="ctr"/>
            <a:r>
              <a:rPr lang="en-US" sz="1300" dirty="0"/>
              <a:t> private res. 6%, private nonres. 9%, public -9%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6531" y="5466216"/>
            <a:ext cx="40301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January 2016-January </a:t>
            </a:r>
            <a:r>
              <a:rPr lang="en-US" sz="1300" b="1" dirty="0" smtClean="0"/>
              <a:t>2017: </a:t>
            </a:r>
            <a:r>
              <a:rPr lang="en-US" sz="1300" b="1" dirty="0"/>
              <a:t>total 1.5%</a:t>
            </a:r>
          </a:p>
          <a:p>
            <a:pPr algn="ctr"/>
            <a:r>
              <a:rPr lang="en-US" sz="1300" dirty="0"/>
              <a:t>residential 4%, nonresidential 0%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092" y="6356351"/>
            <a:ext cx="7522308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Source: Spending--U.S. Census Bureau; Employment--Bureau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388158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Content Placeholder 6"/>
          <p:cNvGraphicFramePr>
            <a:graphicFrameLocks/>
          </p:cNvGraphicFramePr>
          <p:nvPr>
            <p:extLst/>
          </p:nvPr>
        </p:nvGraphicFramePr>
        <p:xfrm>
          <a:off x="6187440" y="3928775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6189080" y="3880259"/>
            <a:ext cx="411316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400" b="1" dirty="0"/>
              <a:t>Avg. hourly earnings, 12-month % change, Jan. 2001- Jan. 2017</a:t>
            </a:r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4962" y="1752468"/>
            <a:ext cx="189470" cy="161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Content Placeholder 6"/>
          <p:cNvGraphicFramePr>
            <a:graphicFrameLocks/>
          </p:cNvGraphicFramePr>
          <p:nvPr>
            <p:extLst/>
          </p:nvPr>
        </p:nvGraphicFramePr>
        <p:xfrm>
          <a:off x="1981199" y="1600200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007933" y="1609134"/>
            <a:ext cx="4062667" cy="207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29392" y="1546337"/>
            <a:ext cx="3996625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/>
              <a:t>Construction hires, Jan. 2001-Jan. 2017</a:t>
            </a:r>
            <a:endParaRPr lang="en-US" sz="17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9224"/>
            <a:ext cx="11899900" cy="494273"/>
          </a:xfrm>
        </p:spPr>
        <p:txBody>
          <a:bodyPr/>
          <a:lstStyle/>
          <a:p>
            <a:r>
              <a:rPr lang="en-US" dirty="0"/>
              <a:t>Construction workforce indicators (not seasonally adjusted)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7" name="Content Placeholder 6"/>
          <p:cNvGraphicFramePr>
            <a:graphicFrameLocks/>
          </p:cNvGraphicFramePr>
          <p:nvPr>
            <p:extLst/>
          </p:nvPr>
        </p:nvGraphicFramePr>
        <p:xfrm>
          <a:off x="1981200" y="3931920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1981201" y="3931604"/>
            <a:ext cx="4114799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/>
              <a:t>Unemployment, Jan. 2001-Jan. 2017</a:t>
            </a:r>
            <a:endParaRPr lang="en-US" sz="17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/>
          </p:nvPr>
        </p:nvGraphicFramePr>
        <p:xfrm>
          <a:off x="6165982" y="1597942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96000" y="1546138"/>
            <a:ext cx="4114799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680" b="1" dirty="0"/>
              <a:t>Job openings, Jan. 2001-Jan. 2017</a:t>
            </a:r>
            <a:endParaRPr lang="en-US" sz="17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1324708" y="6356351"/>
            <a:ext cx="3564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233375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ontent Placeholder 6"/>
          <p:cNvGraphicFramePr>
            <a:graphicFrameLocks/>
          </p:cNvGraphicFramePr>
          <p:nvPr>
            <p:extLst/>
          </p:nvPr>
        </p:nvGraphicFramePr>
        <p:xfrm>
          <a:off x="1977926" y="4300146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ontent Placeholder 6"/>
          <p:cNvGraphicFramePr>
            <a:graphicFrameLocks/>
          </p:cNvGraphicFramePr>
          <p:nvPr>
            <p:extLst/>
          </p:nvPr>
        </p:nvGraphicFramePr>
        <p:xfrm>
          <a:off x="1977925" y="3921072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ontent Placeholder 6"/>
          <p:cNvGraphicFramePr>
            <a:graphicFrameLocks/>
          </p:cNvGraphicFramePr>
          <p:nvPr>
            <p:extLst/>
          </p:nvPr>
        </p:nvGraphicFramePr>
        <p:xfrm>
          <a:off x="1979564" y="2379234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ontent Placeholder 6"/>
          <p:cNvGraphicFramePr>
            <a:graphicFrameLocks/>
          </p:cNvGraphicFramePr>
          <p:nvPr>
            <p:extLst/>
          </p:nvPr>
        </p:nvGraphicFramePr>
        <p:xfrm>
          <a:off x="1979561" y="1600200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Content Placeholder 6"/>
          <p:cNvGraphicFramePr>
            <a:graphicFrameLocks/>
          </p:cNvGraphicFramePr>
          <p:nvPr>
            <p:extLst/>
          </p:nvPr>
        </p:nvGraphicFramePr>
        <p:xfrm>
          <a:off x="6187440" y="3928775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3365"/>
            <a:ext cx="11849100" cy="494273"/>
          </a:xfrm>
        </p:spPr>
        <p:txBody>
          <a:bodyPr>
            <a:noAutofit/>
          </a:bodyPr>
          <a:lstStyle/>
          <a:p>
            <a:r>
              <a:rPr lang="en-US" sz="3200" dirty="0"/>
              <a:t>Producer price indexes for key inputs, 1/11-2/17 </a:t>
            </a:r>
            <a:r>
              <a:rPr lang="en-US" sz="3200" b="0" dirty="0"/>
              <a:t>(Jan. 2011=100)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12439" y="242795"/>
            <a:ext cx="5492936" cy="62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000" dirty="0">
              <a:solidFill>
                <a:srgbClr val="95B2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7925" y="3921073"/>
            <a:ext cx="411480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Copper &amp; brass mill shapes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87441" y="3931604"/>
            <a:ext cx="411316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Aluminum mill shapes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7925" y="581372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6.5%, 12-mo.: 25%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6966" y="5831251"/>
            <a:ext cx="41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2.6%, 12-mo.: 8%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79563" y="3496776"/>
            <a:ext cx="411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1.6%, 12-mo.: 44%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79563" y="1601301"/>
            <a:ext cx="411480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Diesel fuel</a:t>
            </a:r>
          </a:p>
        </p:txBody>
      </p:sp>
      <p:graphicFrame>
        <p:nvGraphicFramePr>
          <p:cNvPr id="30" name="Content Placeholder 6"/>
          <p:cNvGraphicFramePr>
            <a:graphicFrameLocks/>
          </p:cNvGraphicFramePr>
          <p:nvPr>
            <p:extLst/>
          </p:nvPr>
        </p:nvGraphicFramePr>
        <p:xfrm>
          <a:off x="6187440" y="1592079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187441" y="1594908"/>
            <a:ext cx="411316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Steel pipe and tube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96966" y="3494555"/>
            <a:ext cx="410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1.6%, 12-mo.: 8%</a:t>
            </a:r>
          </a:p>
        </p:txBody>
      </p:sp>
    </p:spTree>
    <p:extLst>
      <p:ext uri="{BB962C8B-B14F-4D97-AF65-F5344CB8AC3E}">
        <p14:creationId xmlns:p14="http://schemas.microsoft.com/office/powerpoint/2010/main" xmlns="" val="3582948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6"/>
          <p:cNvGraphicFramePr>
            <a:graphicFrameLocks/>
          </p:cNvGraphicFramePr>
          <p:nvPr>
            <p:extLst/>
          </p:nvPr>
        </p:nvGraphicFramePr>
        <p:xfrm>
          <a:off x="1981200" y="2378134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ontent Placeholder 6"/>
          <p:cNvGraphicFramePr>
            <a:graphicFrameLocks/>
          </p:cNvGraphicFramePr>
          <p:nvPr>
            <p:extLst/>
          </p:nvPr>
        </p:nvGraphicFramePr>
        <p:xfrm>
          <a:off x="6187439" y="1636779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ontent Placeholder 6"/>
          <p:cNvGraphicFramePr>
            <a:graphicFrameLocks/>
          </p:cNvGraphicFramePr>
          <p:nvPr>
            <p:extLst/>
          </p:nvPr>
        </p:nvGraphicFramePr>
        <p:xfrm>
          <a:off x="6187439" y="3925347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187440" y="1636463"/>
            <a:ext cx="4114799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Paving mixtures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923365"/>
            <a:ext cx="11861800" cy="494273"/>
          </a:xfrm>
        </p:spPr>
        <p:txBody>
          <a:bodyPr>
            <a:noAutofit/>
          </a:bodyPr>
          <a:lstStyle/>
          <a:p>
            <a:r>
              <a:rPr lang="en-US" sz="3200" dirty="0"/>
              <a:t>Producer price indexes for key inputs, 1/11-2/17 </a:t>
            </a:r>
            <a:r>
              <a:rPr lang="en-US" sz="3200" b="0" dirty="0"/>
              <a:t>(Jan. 2011=100)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12439" y="242795"/>
            <a:ext cx="5492936" cy="625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000" dirty="0">
              <a:solidFill>
                <a:srgbClr val="95B2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7439" y="3925348"/>
            <a:ext cx="411480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Concrete pipe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7437" y="3538635"/>
            <a:ext cx="411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-2.1%, 12-mo.: -2%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87439" y="5817995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-0.3%, 12-mo.: 2%</a:t>
            </a:r>
          </a:p>
        </p:txBody>
      </p:sp>
      <p:graphicFrame>
        <p:nvGraphicFramePr>
          <p:cNvPr id="20" name="Content Placeholder 6"/>
          <p:cNvGraphicFramePr>
            <a:graphicFrameLocks/>
          </p:cNvGraphicFramePr>
          <p:nvPr>
            <p:extLst/>
          </p:nvPr>
        </p:nvGraphicFramePr>
        <p:xfrm>
          <a:off x="1947860" y="1641695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47860" y="3537171"/>
            <a:ext cx="411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5.3%, 12-mo.: 8%</a:t>
            </a:r>
          </a:p>
        </p:txBody>
      </p:sp>
      <p:sp>
        <p:nvSpPr>
          <p:cNvPr id="29" name="Freeform 28"/>
          <p:cNvSpPr/>
          <p:nvPr/>
        </p:nvSpPr>
        <p:spPr>
          <a:xfrm>
            <a:off x="2052637" y="1670270"/>
            <a:ext cx="3971925" cy="419100"/>
          </a:xfrm>
          <a:custGeom>
            <a:avLst/>
            <a:gdLst>
              <a:gd name="connsiteX0" fmla="*/ 0 w 3971925"/>
              <a:gd name="connsiteY0" fmla="*/ 0 h 419100"/>
              <a:gd name="connsiteX1" fmla="*/ 9525 w 3971925"/>
              <a:gd name="connsiteY1" fmla="*/ 257175 h 419100"/>
              <a:gd name="connsiteX2" fmla="*/ 381000 w 3971925"/>
              <a:gd name="connsiteY2" fmla="*/ 257175 h 419100"/>
              <a:gd name="connsiteX3" fmla="*/ 381000 w 3971925"/>
              <a:gd name="connsiteY3" fmla="*/ 419100 h 419100"/>
              <a:gd name="connsiteX4" fmla="*/ 542925 w 3971925"/>
              <a:gd name="connsiteY4" fmla="*/ 419100 h 419100"/>
              <a:gd name="connsiteX5" fmla="*/ 571500 w 3971925"/>
              <a:gd name="connsiteY5" fmla="*/ 142875 h 419100"/>
              <a:gd name="connsiteX6" fmla="*/ 3971925 w 3971925"/>
              <a:gd name="connsiteY6" fmla="*/ 133350 h 419100"/>
              <a:gd name="connsiteX7" fmla="*/ 3933825 w 3971925"/>
              <a:gd name="connsiteY7" fmla="*/ 19050 h 419100"/>
              <a:gd name="connsiteX8" fmla="*/ 0 w 3971925"/>
              <a:gd name="connsiteY8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925" h="419100">
                <a:moveTo>
                  <a:pt x="0" y="0"/>
                </a:moveTo>
                <a:lnTo>
                  <a:pt x="9525" y="257175"/>
                </a:lnTo>
                <a:lnTo>
                  <a:pt x="381000" y="257175"/>
                </a:lnTo>
                <a:lnTo>
                  <a:pt x="381000" y="419100"/>
                </a:lnTo>
                <a:lnTo>
                  <a:pt x="542925" y="419100"/>
                </a:lnTo>
                <a:lnTo>
                  <a:pt x="571500" y="142875"/>
                </a:lnTo>
                <a:lnTo>
                  <a:pt x="3971925" y="133350"/>
                </a:lnTo>
                <a:lnTo>
                  <a:pt x="3933825" y="19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7860" y="1641696"/>
            <a:ext cx="4114800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Gypsum products</a:t>
            </a:r>
          </a:p>
        </p:txBody>
      </p:sp>
      <p:graphicFrame>
        <p:nvGraphicFramePr>
          <p:cNvPr id="31" name="Content Placeholder 6"/>
          <p:cNvGraphicFramePr>
            <a:graphicFrameLocks/>
          </p:cNvGraphicFramePr>
          <p:nvPr>
            <p:extLst/>
          </p:nvPr>
        </p:nvGraphicFramePr>
        <p:xfrm>
          <a:off x="1947859" y="3925664"/>
          <a:ext cx="41148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947860" y="3925348"/>
            <a:ext cx="4114799" cy="333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prstClr val="black"/>
                </a:solidFill>
                <a:latin typeface="Calibri" pitchFamily="34" charset="0"/>
              </a:rPr>
              <a:t>Flat glass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47857" y="5827520"/>
            <a:ext cx="411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  <a:cs typeface="Arial" pitchFamily="34" charset="0"/>
              </a:rPr>
              <a:t>Latest 1-mo. change: 0.0%, 12-mo.: 2%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52400" y="6356351"/>
            <a:ext cx="6424246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xmlns="" val="238020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2015-16 summary, 2017 forecast</a:t>
            </a: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1957754" y="6356353"/>
            <a:ext cx="485335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prstClr val="white"/>
                </a:solidFill>
              </a:rPr>
              <a:t>Source: actuals: Census, BLS; forecasts: Author’s estimates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9454285"/>
              </p:ext>
            </p:extLst>
          </p:nvPr>
        </p:nvGraphicFramePr>
        <p:xfrm>
          <a:off x="1625600" y="1587498"/>
          <a:ext cx="8890001" cy="458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0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65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7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77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7330">
                <a:tc gridSpan="2"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</a:p>
                    <a:p>
                      <a:pPr lvl="0"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actual</a:t>
                      </a:r>
                    </a:p>
                  </a:txBody>
                  <a:tcPr marL="182880" marR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actual</a:t>
                      </a:r>
                    </a:p>
                  </a:txBody>
                  <a:tcPr marL="548640" marR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     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r>
                        <a:rPr lang="en-US" sz="2400" b="1" u="none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</a:t>
                      </a:r>
                      <a:r>
                        <a:rPr lang="en-US" sz="24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forecast</a:t>
                      </a:r>
                      <a:r>
                        <a:rPr lang="en-US" sz="2400" b="1" u="sng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     </a:t>
                      </a:r>
                    </a:p>
                  </a:txBody>
                  <a:tcPr marL="731520" marR="36576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0" marR="36576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411"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Total spending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11%</a:t>
                      </a:r>
                    </a:p>
                  </a:txBody>
                  <a:tcPr marL="182880" marR="182880" anchor="ctr"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0" marR="0" anchor="ctr"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2-7%</a:t>
                      </a:r>
                    </a:p>
                  </a:txBody>
                  <a:tcPr marL="0" marR="0" anchor="ctr">
                    <a:lnT w="285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622">
                <a:tc>
                  <a:txBody>
                    <a:bodyPr/>
                    <a:lstStyle/>
                    <a:p>
                      <a:r>
                        <a:rPr lang="en-US" sz="2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Private – residential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182880" marR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5-10%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411"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     –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onresidential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82880" marR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2-7%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411">
                <a:tc>
                  <a:txBody>
                    <a:bodyPr/>
                    <a:lstStyle/>
                    <a:p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Public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82880" marR="1828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-1%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0-3%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258">
                <a:tc gridSpan="2"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Goods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&amp; serv. inputs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PPI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-2%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2-4%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0258">
                <a:tc gridSpan="2">
                  <a:txBody>
                    <a:bodyPr/>
                    <a:lstStyle/>
                    <a:p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Employment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cost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index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2.2%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2.2%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3-4%</a:t>
                      </a:r>
                    </a:p>
                  </a:txBody>
                  <a:tcPr marL="0" marR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904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367"/>
            <a:ext cx="8820534" cy="494273"/>
          </a:xfrm>
        </p:spPr>
        <p:txBody>
          <a:bodyPr anchor="t"/>
          <a:lstStyle/>
          <a:p>
            <a:r>
              <a:rPr lang="en-US" dirty="0"/>
              <a:t>AGC economic resources</a:t>
            </a:r>
            <a:r>
              <a:rPr lang="en-US" b="0" dirty="0"/>
              <a:t> 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/>
              <a:t>(email </a:t>
            </a:r>
            <a:r>
              <a:rPr lang="en-US" sz="2800" b="0" dirty="0">
                <a:hlinkClick r:id="rId3"/>
              </a:rPr>
              <a:t>simonsonk@agc.org</a:t>
            </a:r>
            <a:r>
              <a:rPr lang="en-US" sz="2800" b="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4053"/>
            <a:ext cx="8737600" cy="4202113"/>
          </a:xfrm>
        </p:spPr>
        <p:txBody>
          <a:bodyPr>
            <a:noAutofit/>
          </a:bodyPr>
          <a:lstStyle/>
          <a:p>
            <a:r>
              <a:rPr lang="en-US" sz="3200" i="1" dirty="0"/>
              <a:t>The Data DIGest</a:t>
            </a:r>
            <a:r>
              <a:rPr lang="en-US" sz="3200" dirty="0"/>
              <a:t>: weekly 1-page email (subscribe at </a:t>
            </a:r>
            <a:r>
              <a:rPr lang="en-US" sz="3200" u="sng" dirty="0">
                <a:solidFill>
                  <a:srgbClr val="0000FF"/>
                </a:solidFill>
                <a:ea typeface="Calibri" panose="020F0502020204030204" pitchFamily="34" charset="0"/>
                <a:hlinkClick r:id="rId4"/>
              </a:rPr>
              <a:t>http://store.agc.org</a:t>
            </a:r>
            <a:r>
              <a:rPr lang="en-US" sz="3200" dirty="0"/>
              <a:t>) </a:t>
            </a:r>
          </a:p>
          <a:p>
            <a:r>
              <a:rPr lang="en-US" sz="3200" dirty="0"/>
              <a:t>monthly press releases: spending; PPI; national, state, metro employment</a:t>
            </a:r>
          </a:p>
          <a:p>
            <a:r>
              <a:rPr lang="en-US" sz="3200" dirty="0"/>
              <a:t>yearly employment &amp; outlook surveys, state and metro data, fact sheets: </a:t>
            </a:r>
            <a:r>
              <a:rPr lang="en-US" sz="3200" u="sng" dirty="0">
                <a:hlinkClick r:id="rId5"/>
              </a:rPr>
              <a:t>www.agc.org/learn/construction-data</a:t>
            </a:r>
            <a:endParaRPr lang="en-US" sz="3200" dirty="0"/>
          </a:p>
        </p:txBody>
      </p:sp>
      <p:pic>
        <p:nvPicPr>
          <p:cNvPr id="6" name="Picture 10" descr="Picture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0534" y="923367"/>
            <a:ext cx="3028566" cy="5204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06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365"/>
            <a:ext cx="11874500" cy="494273"/>
          </a:xfrm>
        </p:spPr>
        <p:txBody>
          <a:bodyPr/>
          <a:lstStyle/>
          <a:p>
            <a:r>
              <a:rPr lang="en-US" dirty="0"/>
              <a:t>Policy possibilities &amp; uncertainties affecting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1874500" cy="4525963"/>
          </a:xfrm>
        </p:spPr>
        <p:txBody>
          <a:bodyPr>
            <a:noAutofit/>
          </a:bodyPr>
          <a:lstStyle/>
          <a:p>
            <a:r>
              <a:rPr lang="en-US" sz="3000" u="sng" dirty="0" smtClean="0"/>
              <a:t>Infrastructure</a:t>
            </a:r>
            <a:r>
              <a:rPr lang="en-US" sz="3000" dirty="0" smtClean="0"/>
              <a:t>: How much? How soon? What types? Funding source?</a:t>
            </a:r>
          </a:p>
          <a:p>
            <a:r>
              <a:rPr lang="en-US" sz="3000" u="sng" dirty="0" smtClean="0"/>
              <a:t>Immigration</a:t>
            </a:r>
            <a:r>
              <a:rPr lang="en-US" sz="3000" dirty="0" smtClean="0"/>
              <a:t>: Impact on new &amp; current workers? Wall construction?</a:t>
            </a:r>
          </a:p>
          <a:p>
            <a:r>
              <a:rPr lang="en-US" sz="3000" u="sng" dirty="0" smtClean="0"/>
              <a:t>Trade</a:t>
            </a:r>
            <a:r>
              <a:rPr lang="en-US" sz="3000" dirty="0" smtClean="0"/>
              <a:t>: Higher materials costs? Shortages? Less or more factory const.?</a:t>
            </a:r>
          </a:p>
          <a:p>
            <a:r>
              <a:rPr lang="en-US" sz="3000" u="sng" dirty="0" smtClean="0"/>
              <a:t>Regulatory relief</a:t>
            </a:r>
            <a:r>
              <a:rPr lang="en-US" sz="3000" dirty="0" smtClean="0"/>
              <a:t>: Which ones? How soon?</a:t>
            </a:r>
          </a:p>
          <a:p>
            <a:r>
              <a:rPr lang="en-US" sz="3000" u="sng" dirty="0" smtClean="0"/>
              <a:t>Health care rewrite</a:t>
            </a:r>
            <a:r>
              <a:rPr lang="en-US" sz="3000" dirty="0" smtClean="0"/>
              <a:t>: Timing? Impact on demand for hospital const.?</a:t>
            </a:r>
          </a:p>
          <a:p>
            <a:r>
              <a:rPr lang="en-US" sz="3000" u="sng" dirty="0" smtClean="0"/>
              <a:t>Fiscal</a:t>
            </a:r>
            <a:r>
              <a:rPr lang="en-US" sz="3000" dirty="0" smtClean="0"/>
              <a:t>: Lower taxes? For whom? Bigger deficits? Implications for construction demand, labor supply?</a:t>
            </a:r>
          </a:p>
          <a:p>
            <a:r>
              <a:rPr lang="en-US" sz="3000" u="sng" dirty="0" smtClean="0"/>
              <a:t>Monetary</a:t>
            </a:r>
            <a:r>
              <a:rPr lang="en-US" sz="3000" dirty="0" smtClean="0"/>
              <a:t>: Higher interest rates? Impact on housing, state/local bonds?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1981200" y="6356351"/>
            <a:ext cx="51625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xmlns="" val="165098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27212"/>
              </p:ext>
            </p:extLst>
          </p:nvPr>
        </p:nvGraphicFramePr>
        <p:xfrm>
          <a:off x="1761507" y="1417633"/>
          <a:ext cx="8603920" cy="48351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8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2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80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32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14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58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1419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0422" marR="100422" anchor="ctr" horzOverflow="overflow"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 vs. 2014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0422" marR="100422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2016 vs. 2015</a:t>
                      </a: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0422" marR="100422" anchor="b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00422" marR="100422" anchor="b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2017 forecast</a:t>
                      </a:r>
                    </a:p>
                  </a:txBody>
                  <a:tcPr marL="100422" marR="100422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8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u="sng" strike="noStrike" dirty="0"/>
                        <a:t>Nonresidential total (</a:t>
                      </a:r>
                      <a:r>
                        <a:rPr lang="en-US" sz="1800" b="1" u="sng" strike="noStrike" dirty="0" err="1"/>
                        <a:t>public+private</a:t>
                      </a:r>
                      <a:r>
                        <a:rPr lang="en-US" sz="1800" b="1" u="sng" strike="noStrike" dirty="0"/>
                        <a:t>)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/>
                        <a:t>  % </a:t>
                      </a:r>
                      <a:r>
                        <a:rPr lang="en-US" sz="1800" b="1" u="none" strike="noStrike" baseline="0" dirty="0"/>
                        <a:t>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sng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2-6%</a:t>
                      </a:r>
                    </a:p>
                  </a:txBody>
                  <a:tcPr marL="10461" marR="10461" marT="9525" marB="0" anchor="b" horzOverflow="overflow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b" horzOverflow="overflow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58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(incl. oil &amp;</a:t>
                      </a:r>
                      <a:r>
                        <a:rPr lang="en-US" baseline="0" dirty="0"/>
                        <a:t> gas field structures, pipelines)</a:t>
                      </a:r>
                      <a:endParaRPr lang="en-US" dirty="0"/>
                    </a:p>
                  </a:txBody>
                  <a:tcPr marL="0" marR="9525" marT="9525" marB="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            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  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5-10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Highway and street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2-5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Educational</a:t>
                      </a: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3-7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Manufacturing</a:t>
                      </a: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-4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&lt;0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Commercial (retail, warehouse, farm)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0-5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Office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+mn-lt"/>
                      </a:endParaRP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8-13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u="none" strike="noStrike" dirty="0"/>
                        <a:t>Transportation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0-5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/>
                        <a:t>Health 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0-5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Lodging</a:t>
                      </a:r>
                    </a:p>
                  </a:txBody>
                  <a:tcPr marL="0" marR="9525" marT="9525" marB="0" anchor="ctr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~0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89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Sewage</a:t>
                      </a:r>
                      <a:r>
                        <a:rPr lang="en-US" baseline="0" dirty="0"/>
                        <a:t> &amp; waste disposal</a:t>
                      </a:r>
                      <a:endParaRPr lang="en-US" dirty="0"/>
                    </a:p>
                  </a:txBody>
                  <a:tcPr marL="0" marR="9525" marT="9525" marB="0" anchor="b">
                    <a:lnL>
                      <a:noFill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52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2880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supply</a:t>
                      </a:r>
                      <a:endParaRPr lang="en-US" dirty="0"/>
                    </a:p>
                  </a:txBody>
                  <a:tcPr marL="0" marR="9525" marT="9525" marB="0" anchor="b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-9</a:t>
                      </a: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b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461" marR="10461" marT="9525" marB="0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367"/>
            <a:ext cx="11925300" cy="494273"/>
          </a:xfrm>
        </p:spPr>
        <p:txBody>
          <a:bodyPr/>
          <a:lstStyle/>
          <a:p>
            <a:r>
              <a:rPr lang="en-US" dirty="0"/>
              <a:t>Nonresidential segments: 2014-16 change, 2017 forecast</a:t>
            </a: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1981200" y="6356355"/>
            <a:ext cx="51625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r>
              <a:rPr lang="fr-FR" sz="1200" dirty="0">
                <a:solidFill>
                  <a:prstClr val="white"/>
                </a:solidFill>
              </a:rPr>
              <a:t>Source: U.S. </a:t>
            </a:r>
            <a:r>
              <a:rPr lang="fr-FR" sz="1200" dirty="0" err="1">
                <a:solidFill>
                  <a:prstClr val="white"/>
                </a:solidFill>
              </a:rPr>
              <a:t>Census</a:t>
            </a:r>
            <a:r>
              <a:rPr lang="fr-FR" sz="1200" dirty="0">
                <a:solidFill>
                  <a:prstClr val="white"/>
                </a:solidFill>
              </a:rPr>
              <a:t> Bureau construction spending report; Author’s forecast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09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20"/>
          <p:cNvGraphicFramePr>
            <a:graphicFrameLocks/>
          </p:cNvGraphicFramePr>
          <p:nvPr>
            <p:extLst/>
          </p:nvPr>
        </p:nvGraphicFramePr>
        <p:xfrm>
          <a:off x="3059471" y="1545622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ontent Placeholder 20"/>
          <p:cNvGraphicFramePr>
            <a:graphicFrameLocks/>
          </p:cNvGraphicFramePr>
          <p:nvPr>
            <p:extLst/>
          </p:nvPr>
        </p:nvGraphicFramePr>
        <p:xfrm>
          <a:off x="1804712" y="1545622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20"/>
          <p:cNvGraphicFramePr>
            <a:graphicFrameLocks/>
          </p:cNvGraphicFramePr>
          <p:nvPr>
            <p:extLst/>
          </p:nvPr>
        </p:nvGraphicFramePr>
        <p:xfrm>
          <a:off x="6187441" y="3931921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20"/>
          <p:cNvGraphicFramePr>
            <a:graphicFrameLocks/>
          </p:cNvGraphicFramePr>
          <p:nvPr>
            <p:extLst/>
          </p:nvPr>
        </p:nvGraphicFramePr>
        <p:xfrm>
          <a:off x="7442200" y="3931921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itle 4"/>
          <p:cNvSpPr>
            <a:spLocks noGrp="1"/>
          </p:cNvSpPr>
          <p:nvPr>
            <p:ph type="title"/>
          </p:nvPr>
        </p:nvSpPr>
        <p:spPr>
          <a:xfrm>
            <a:off x="1760754" y="923365"/>
            <a:ext cx="8523788" cy="494273"/>
          </a:xfrm>
        </p:spPr>
        <p:txBody>
          <a:bodyPr>
            <a:noAutofit/>
          </a:bodyPr>
          <a:lstStyle/>
          <a:p>
            <a:r>
              <a:rPr lang="en-US" sz="2800" dirty="0"/>
              <a:t>Construction spending: public works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annual total, 2008-13; monthly, SAAR, 1/14-1/17; billion $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0" name="Content Placeholder 20"/>
          <p:cNvGraphicFramePr>
            <a:graphicFrameLocks/>
          </p:cNvGraphicFramePr>
          <p:nvPr>
            <p:extLst/>
          </p:nvPr>
        </p:nvGraphicFramePr>
        <p:xfrm>
          <a:off x="6187441" y="1545305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Content Placeholder 20"/>
          <p:cNvGraphicFramePr>
            <a:graphicFrameLocks/>
          </p:cNvGraphicFramePr>
          <p:nvPr>
            <p:extLst/>
          </p:nvPr>
        </p:nvGraphicFramePr>
        <p:xfrm>
          <a:off x="7442200" y="1545305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72977" y="155408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Highways </a:t>
            </a:r>
            <a:r>
              <a:rPr lang="en-US" sz="1600" dirty="0"/>
              <a:t>(99.7% public in 2016)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72977" y="349889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 -10%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60755" y="154530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55706" y="155408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Sewage/waste </a:t>
            </a:r>
            <a:r>
              <a:rPr lang="en-US" sz="1600" dirty="0"/>
              <a:t>(99% public)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55706" y="349889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 -28%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3484" y="154530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55706" y="392977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Water supply</a:t>
            </a:r>
            <a:r>
              <a:rPr lang="en-US" sz="1600" dirty="0"/>
              <a:t> (99% public)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55706" y="587458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 -11</a:t>
            </a:r>
            <a:r>
              <a:rPr lang="en-US" sz="1300" dirty="0">
                <a:latin typeface="Calibri" pitchFamily="34" charset="0"/>
              </a:rPr>
              <a:t>%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143484" y="392099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Footer Placeholder 6"/>
          <p:cNvSpPr txBox="1">
            <a:spLocks/>
          </p:cNvSpPr>
          <p:nvPr/>
        </p:nvSpPr>
        <p:spPr>
          <a:xfrm>
            <a:off x="1772976" y="6356353"/>
            <a:ext cx="537077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Source: U.S. </a:t>
            </a:r>
            <a:r>
              <a:rPr lang="fr-FR" sz="1200" dirty="0" err="1">
                <a:solidFill>
                  <a:schemeClr val="bg1"/>
                </a:solidFill>
              </a:rPr>
              <a:t>Census</a:t>
            </a:r>
            <a:r>
              <a:rPr lang="fr-FR" sz="1200" dirty="0">
                <a:solidFill>
                  <a:schemeClr val="bg1"/>
                </a:solidFill>
              </a:rPr>
              <a:t> Bureau construction </a:t>
            </a:r>
            <a:r>
              <a:rPr lang="fr-FR" sz="1200" dirty="0" err="1">
                <a:solidFill>
                  <a:schemeClr val="bg1"/>
                </a:solidFill>
              </a:rPr>
              <a:t>spending</a:t>
            </a:r>
            <a:r>
              <a:rPr lang="fr-FR" sz="1200" dirty="0">
                <a:solidFill>
                  <a:schemeClr val="bg1"/>
                </a:solidFill>
              </a:rPr>
              <a:t> report</a:t>
            </a:r>
          </a:p>
        </p:txBody>
      </p:sp>
      <p:graphicFrame>
        <p:nvGraphicFramePr>
          <p:cNvPr id="32" name="Content Placeholder 20"/>
          <p:cNvGraphicFramePr>
            <a:graphicFrameLocks/>
          </p:cNvGraphicFramePr>
          <p:nvPr>
            <p:extLst/>
          </p:nvPr>
        </p:nvGraphicFramePr>
        <p:xfrm>
          <a:off x="1804711" y="3914785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5" name="Content Placeholder 20"/>
          <p:cNvGraphicFramePr>
            <a:graphicFrameLocks/>
          </p:cNvGraphicFramePr>
          <p:nvPr>
            <p:extLst/>
          </p:nvPr>
        </p:nvGraphicFramePr>
        <p:xfrm>
          <a:off x="3059470" y="3914785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772976" y="3912325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Transportation facilities</a:t>
            </a:r>
            <a:r>
              <a:rPr lang="en-US" sz="1600" dirty="0"/>
              <a:t> (71% public)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72976" y="5857130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 -12% (</a:t>
            </a:r>
            <a:r>
              <a:rPr lang="en-US" sz="1300" dirty="0">
                <a:latin typeface="Calibri" pitchFamily="34" charset="0"/>
              </a:rPr>
              <a:t>private -11%; public -12%)</a:t>
            </a:r>
            <a:endParaRPr lang="en-US" sz="13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60754" y="3903542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8872" y="4611031"/>
            <a:ext cx="561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public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9415" y="5073925"/>
            <a:ext cx="618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xmlns="" val="254769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3365"/>
            <a:ext cx="11849100" cy="494273"/>
          </a:xfrm>
        </p:spPr>
        <p:txBody>
          <a:bodyPr/>
          <a:lstStyle/>
          <a:p>
            <a:r>
              <a:rPr lang="en-US" dirty="0"/>
              <a:t>Key points: roads, transportation, sewer/water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1849100" cy="4525963"/>
          </a:xfrm>
        </p:spPr>
        <p:txBody>
          <a:bodyPr>
            <a:noAutofit/>
          </a:bodyPr>
          <a:lstStyle/>
          <a:p>
            <a:r>
              <a:rPr lang="en-US" sz="3200" dirty="0"/>
              <a:t>Highway funds benefit from more travel, hence fuel purchases; gradual pick-up in state funding &amp; P3s; higher federal funding unlikely before ‘18</a:t>
            </a:r>
          </a:p>
          <a:p>
            <a:r>
              <a:rPr lang="en-US" sz="3200" dirty="0"/>
              <a:t>Railroads slashing investment; pickup in airport projects but no increase likely in port, transit construction funding</a:t>
            </a:r>
          </a:p>
          <a:p>
            <a:r>
              <a:rPr lang="en-US" sz="3200" dirty="0"/>
              <a:t>Eastern &amp; Midwestern cities under orders to make long-term upgrades to sewer systems that should </a:t>
            </a:r>
            <a:r>
              <a:rPr lang="en-US" sz="3200" dirty="0" smtClean="0"/>
              <a:t>keep a floor on spending</a:t>
            </a:r>
            <a:r>
              <a:rPr lang="en-US" sz="3200" dirty="0"/>
              <a:t>; water utilities hurt by drought, conservation but may get money for lead abatement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1981200" y="6356351"/>
            <a:ext cx="51625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xmlns="" val="4569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6705868"/>
              </p:ext>
            </p:extLst>
          </p:nvPr>
        </p:nvGraphicFramePr>
        <p:xfrm>
          <a:off x="3059471" y="1248533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1898990"/>
              </p:ext>
            </p:extLst>
          </p:nvPr>
        </p:nvGraphicFramePr>
        <p:xfrm>
          <a:off x="3059471" y="1545622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43432" y="2700577"/>
            <a:ext cx="760942" cy="600164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Oil &amp; 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Gas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11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977" y="155408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Power </a:t>
            </a:r>
            <a:r>
              <a:rPr lang="en-US" sz="1600" dirty="0"/>
              <a:t>(93% private in 2016)</a:t>
            </a:r>
          </a:p>
        </p:txBody>
      </p:sp>
      <p:graphicFrame>
        <p:nvGraphicFramePr>
          <p:cNvPr id="28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0225292"/>
              </p:ext>
            </p:extLst>
          </p:nvPr>
        </p:nvGraphicFramePr>
        <p:xfrm>
          <a:off x="1804712" y="1545622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0063904"/>
              </p:ext>
            </p:extLst>
          </p:nvPr>
        </p:nvGraphicFramePr>
        <p:xfrm>
          <a:off x="6187441" y="3931921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6830998"/>
              </p:ext>
            </p:extLst>
          </p:nvPr>
        </p:nvGraphicFramePr>
        <p:xfrm>
          <a:off x="7442200" y="3931921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Title 4"/>
          <p:cNvSpPr>
            <a:spLocks noGrp="1"/>
          </p:cNvSpPr>
          <p:nvPr>
            <p:ph type="title"/>
          </p:nvPr>
        </p:nvSpPr>
        <p:spPr>
          <a:xfrm>
            <a:off x="1760754" y="923365"/>
            <a:ext cx="8523788" cy="494273"/>
          </a:xfrm>
        </p:spPr>
        <p:txBody>
          <a:bodyPr>
            <a:noAutofit/>
          </a:bodyPr>
          <a:lstStyle/>
          <a:p>
            <a:r>
              <a:rPr lang="en-US" sz="2800" dirty="0"/>
              <a:t>Construction spending: industrial, heavy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annual total, 2008-13; monthly, SAAR, 1/14-1/17; billion $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0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5279919"/>
              </p:ext>
            </p:extLst>
          </p:nvPr>
        </p:nvGraphicFramePr>
        <p:xfrm>
          <a:off x="6187441" y="1545305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7825983"/>
              </p:ext>
            </p:extLst>
          </p:nvPr>
        </p:nvGraphicFramePr>
        <p:xfrm>
          <a:off x="7442200" y="1545305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772977" y="3498893"/>
            <a:ext cx="412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dirty="0">
                <a:latin typeface="Calibri" pitchFamily="34" charset="0"/>
              </a:rPr>
              <a:t>Jan. '16-Jan. '17 change:</a:t>
            </a:r>
            <a:r>
              <a:rPr lang="en-US" sz="1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2% (oil &amp; gas -17%; electric 8%)</a:t>
            </a:r>
            <a:endParaRPr 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60755" y="154530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43432" y="2292486"/>
            <a:ext cx="692800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Electric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55706" y="155408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Manufacturing </a:t>
            </a:r>
            <a:r>
              <a:rPr lang="en-US" sz="1600" dirty="0"/>
              <a:t>(99% private)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55706" y="3498893"/>
            <a:ext cx="412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</a:rPr>
              <a:t>Jan. '16-Jan. '17 change:</a:t>
            </a:r>
            <a:r>
              <a:rPr lang="en-US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300" dirty="0">
                <a:latin typeface="Calibri" pitchFamily="34" charset="0"/>
              </a:rPr>
              <a:t>-7% (chemical 4%; other -16%) </a:t>
            </a:r>
            <a:endParaRPr lang="en-US" sz="13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43484" y="154530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6658" y="2433224"/>
            <a:ext cx="692800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Other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726658" y="2694169"/>
            <a:ext cx="760942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Chemical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5706" y="392977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Communication</a:t>
            </a:r>
            <a:r>
              <a:rPr lang="en-US" sz="1600" dirty="0"/>
              <a:t> (99.6% private)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55706" y="5874583"/>
            <a:ext cx="41288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200" dirty="0">
                <a:latin typeface="Calibri" pitchFamily="34" charset="0"/>
              </a:rPr>
              <a:t>Jan. '16-Jan. '17 change:</a:t>
            </a:r>
            <a:r>
              <a:rPr lang="en-US" sz="12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-2</a:t>
            </a:r>
            <a:r>
              <a:rPr lang="en-US" sz="1300" dirty="0">
                <a:latin typeface="Calibri" pitchFamily="34" charset="0"/>
              </a:rPr>
              <a:t>%</a:t>
            </a:r>
            <a:endParaRPr lang="en-US" sz="13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43484" y="392099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0" name="Footer Placeholder 6"/>
          <p:cNvSpPr txBox="1">
            <a:spLocks/>
          </p:cNvSpPr>
          <p:nvPr/>
        </p:nvSpPr>
        <p:spPr>
          <a:xfrm>
            <a:off x="1772977" y="6356353"/>
            <a:ext cx="537077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Source: U.S. </a:t>
            </a:r>
            <a:r>
              <a:rPr lang="fr-FR" sz="1200" dirty="0" err="1">
                <a:solidFill>
                  <a:schemeClr val="bg1"/>
                </a:solidFill>
              </a:rPr>
              <a:t>Census</a:t>
            </a:r>
            <a:r>
              <a:rPr lang="fr-FR" sz="1200" dirty="0">
                <a:solidFill>
                  <a:schemeClr val="bg1"/>
                </a:solidFill>
              </a:rPr>
              <a:t> Bureau construction </a:t>
            </a:r>
            <a:r>
              <a:rPr lang="fr-FR" sz="1200" dirty="0" err="1">
                <a:solidFill>
                  <a:schemeClr val="bg1"/>
                </a:solidFill>
              </a:rPr>
              <a:t>spending</a:t>
            </a:r>
            <a:r>
              <a:rPr lang="fr-FR" sz="1200" dirty="0">
                <a:solidFill>
                  <a:schemeClr val="bg1"/>
                </a:solidFill>
              </a:rPr>
              <a:t> report</a:t>
            </a:r>
          </a:p>
        </p:txBody>
      </p:sp>
      <p:graphicFrame>
        <p:nvGraphicFramePr>
          <p:cNvPr id="34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3083046"/>
              </p:ext>
            </p:extLst>
          </p:nvPr>
        </p:nvGraphicFramePr>
        <p:xfrm>
          <a:off x="3059471" y="3932238"/>
          <a:ext cx="2647950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5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870368"/>
              </p:ext>
            </p:extLst>
          </p:nvPr>
        </p:nvGraphicFramePr>
        <p:xfrm>
          <a:off x="1804712" y="3932238"/>
          <a:ext cx="1820141" cy="219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772977" y="3929778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Amusement &amp; recreation </a:t>
            </a:r>
            <a:r>
              <a:rPr lang="en-US" sz="1600" dirty="0"/>
              <a:t>(55% private)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72977" y="5874584"/>
            <a:ext cx="412883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</a:rPr>
              <a:t>Jan. '16-Jan. '17 change:</a:t>
            </a:r>
            <a:r>
              <a:rPr lang="en-US" sz="1400" dirty="0">
                <a:latin typeface="Calibri" pitchFamily="34" charset="0"/>
                <a:cs typeface="Arial" pitchFamily="34" charset="0"/>
              </a:rPr>
              <a:t> 10% (private 18%; public 1%)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60755" y="3920995"/>
            <a:ext cx="4141059" cy="2198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24852" y="4940652"/>
            <a:ext cx="692800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Public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41577" y="5284508"/>
            <a:ext cx="760942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xmlns="" val="331120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653"/>
            <a:ext cx="11861800" cy="479985"/>
          </a:xfrm>
        </p:spPr>
        <p:txBody>
          <a:bodyPr/>
          <a:lstStyle/>
          <a:p>
            <a:r>
              <a:rPr lang="en-US" dirty="0"/>
              <a:t>Key points: power, manufacturing, recreation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301"/>
            <a:ext cx="11861800" cy="4648200"/>
          </a:xfrm>
        </p:spPr>
        <p:txBody>
          <a:bodyPr>
            <a:noAutofit/>
          </a:bodyPr>
          <a:lstStyle/>
          <a:p>
            <a:r>
              <a:rPr lang="en-US" sz="3200" dirty="0"/>
              <a:t>Solar, wind power are growing again; expect more gas-fired plants, natural gas pipelines into ‘18</a:t>
            </a:r>
          </a:p>
          <a:p>
            <a:r>
              <a:rPr lang="en-US" sz="3200" dirty="0"/>
              <a:t>Mfg decline led by completion or delay of chemical plants (fertilizer, ethane crackers, petrochemicals, LNG) and transportation equipment (cars, trucks, jets, railcars</a:t>
            </a:r>
            <a:r>
              <a:rPr lang="en-US" sz="3200" dirty="0" smtClean="0"/>
              <a:t>); recovery in ‘18 depends on policy impacts</a:t>
            </a:r>
            <a:endParaRPr lang="en-US" sz="3200" dirty="0"/>
          </a:p>
          <a:p>
            <a:r>
              <a:rPr lang="en-US" sz="3200" dirty="0"/>
              <a:t>Amusement &amp; recreation spending is very “lumpy”—a few big stadiums at irregular intervals; but funding for local, state, federal parks keeps eroding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808892" y="6356351"/>
            <a:ext cx="633485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Source: Author</a:t>
            </a:r>
          </a:p>
        </p:txBody>
      </p:sp>
    </p:spTree>
    <p:extLst>
      <p:ext uri="{BB962C8B-B14F-4D97-AF65-F5344CB8AC3E}">
        <p14:creationId xmlns:p14="http://schemas.microsoft.com/office/powerpoint/2010/main" xmlns="" val="429463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2914486"/>
              </p:ext>
            </p:extLst>
          </p:nvPr>
        </p:nvGraphicFramePr>
        <p:xfrm>
          <a:off x="1429599" y="1417638"/>
          <a:ext cx="1820141" cy="383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1566945"/>
              </p:ext>
            </p:extLst>
          </p:nvPr>
        </p:nvGraphicFramePr>
        <p:xfrm>
          <a:off x="1390150" y="1606823"/>
          <a:ext cx="1985348" cy="432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4955701"/>
              </p:ext>
            </p:extLst>
          </p:nvPr>
        </p:nvGraphicFramePr>
        <p:xfrm>
          <a:off x="6231398" y="1617747"/>
          <a:ext cx="1895147" cy="451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7162835"/>
              </p:ext>
            </p:extLst>
          </p:nvPr>
        </p:nvGraphicFramePr>
        <p:xfrm>
          <a:off x="7486156" y="1617747"/>
          <a:ext cx="2757069" cy="451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Title 4"/>
          <p:cNvSpPr>
            <a:spLocks noGrp="1"/>
          </p:cNvSpPr>
          <p:nvPr>
            <p:ph type="title"/>
          </p:nvPr>
        </p:nvSpPr>
        <p:spPr>
          <a:xfrm>
            <a:off x="0" y="876455"/>
            <a:ext cx="11861800" cy="541183"/>
          </a:xfrm>
        </p:spPr>
        <p:txBody>
          <a:bodyPr>
            <a:noAutofit/>
          </a:bodyPr>
          <a:lstStyle/>
          <a:p>
            <a:r>
              <a:rPr lang="en-US" sz="2800" dirty="0"/>
              <a:t>Construction spending: education, health care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annual total, 2008-13; monthly, SAAR, 1/14-1/17; billion $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DC4A-32F9-C846-89AA-E7DE67E5579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1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801997"/>
              </p:ext>
            </p:extLst>
          </p:nvPr>
        </p:nvGraphicFramePr>
        <p:xfrm>
          <a:off x="2644909" y="1606822"/>
          <a:ext cx="2549661" cy="432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164022" y="1615605"/>
            <a:ext cx="412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Education</a:t>
            </a:r>
            <a:r>
              <a:rPr lang="en-US" sz="1600" dirty="0"/>
              <a:t>:</a:t>
            </a:r>
            <a:r>
              <a:rPr lang="en-US" sz="1600" b="1" dirty="0"/>
              <a:t> </a:t>
            </a:r>
            <a:r>
              <a:rPr lang="en-US" sz="1600" dirty="0"/>
              <a:t>state/local K-12, S/L higher; private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99215" y="5346374"/>
            <a:ext cx="412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400" dirty="0">
                <a:latin typeface="Calibri" pitchFamily="34" charset="0"/>
              </a:rPr>
              <a:t>Jan. '16-Jan. '17 change:</a:t>
            </a:r>
            <a:r>
              <a:rPr lang="en-US" sz="1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Calibri" pitchFamily="34" charset="0"/>
              </a:rPr>
              <a:t>5% (state/local preK-12 9%; state/local higher </a:t>
            </a:r>
            <a:r>
              <a:rPr lang="en-US" sz="1400" dirty="0" err="1">
                <a:latin typeface="Calibri" pitchFamily="34" charset="0"/>
              </a:rPr>
              <a:t>ed</a:t>
            </a:r>
            <a:r>
              <a:rPr lang="en-US" sz="1400" dirty="0">
                <a:latin typeface="Calibri" pitchFamily="34" charset="0"/>
              </a:rPr>
              <a:t> -9%; private 16%)</a:t>
            </a:r>
            <a:endParaRPr lang="en-U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51800" y="1606821"/>
            <a:ext cx="4285961" cy="43278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92512" y="3763846"/>
            <a:ext cx="698984" cy="369332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900" dirty="0">
                <a:latin typeface="Calibri" pitchFamily="34" charset="0"/>
                <a:cs typeface="Arial" pitchFamily="34" charset="0"/>
              </a:rPr>
              <a:t>S/L 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900" dirty="0">
                <a:latin typeface="Calibri" pitchFamily="34" charset="0"/>
                <a:cs typeface="Arial" pitchFamily="34" charset="0"/>
              </a:rPr>
              <a:t>preK-12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44123" y="4405456"/>
            <a:ext cx="760942" cy="230832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900" dirty="0">
                <a:latin typeface="Calibri" pitchFamily="34" charset="0"/>
                <a:cs typeface="Arial" pitchFamily="34" charset="0"/>
              </a:rPr>
              <a:t>Private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969005" y="4036124"/>
            <a:ext cx="692800" cy="369332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900" dirty="0">
                <a:latin typeface="Calibri" pitchFamily="34" charset="0"/>
                <a:cs typeface="Arial" pitchFamily="34" charset="0"/>
              </a:rPr>
              <a:t>S/L 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900" dirty="0">
                <a:latin typeface="Calibri" pitchFamily="34" charset="0"/>
                <a:cs typeface="Arial" pitchFamily="34" charset="0"/>
              </a:rPr>
              <a:t>higher </a:t>
            </a:r>
            <a:r>
              <a:rPr lang="en-US" sz="900" dirty="0" err="1">
                <a:latin typeface="Calibri" pitchFamily="34" charset="0"/>
                <a:cs typeface="Arial" pitchFamily="34" charset="0"/>
              </a:rPr>
              <a:t>ed</a:t>
            </a:r>
            <a:endParaRPr lang="en-US" sz="9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31398" y="1701944"/>
            <a:ext cx="429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Health care</a:t>
            </a:r>
            <a:r>
              <a:rPr lang="en-US" sz="1600" dirty="0"/>
              <a:t>: (private hospital, S/L hospital, other)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89477" y="5446401"/>
            <a:ext cx="4298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300" dirty="0">
                <a:latin typeface="Calibri" pitchFamily="34" charset="0"/>
              </a:rPr>
              <a:t>Jan. '16-Jan. '17 change:</a:t>
            </a:r>
            <a:r>
              <a:rPr lang="en-US" sz="1300" dirty="0">
                <a:latin typeface="Calibri" pitchFamily="34" charset="0"/>
                <a:cs typeface="Arial" pitchFamily="34" charset="0"/>
              </a:rPr>
              <a:t> 7% (</a:t>
            </a:r>
            <a:r>
              <a:rPr lang="en-US" sz="1300" dirty="0">
                <a:latin typeface="Calibri" pitchFamily="34" charset="0"/>
              </a:rPr>
              <a:t>private hospital 9%; S/L hospital -20%; other: special care, med. office, federal 5%)</a:t>
            </a:r>
            <a:endParaRPr lang="en-US" sz="13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31398" y="1638557"/>
            <a:ext cx="4298982" cy="42961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52609" y="4608097"/>
            <a:ext cx="577772" cy="600164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S/L hospital</a:t>
            </a:r>
          </a:p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n-US" sz="11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52609" y="3550895"/>
            <a:ext cx="721349" cy="461665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Private</a:t>
            </a:r>
            <a:r>
              <a:rPr lang="en-US" sz="1200" dirty="0">
                <a:latin typeface="Calibri" pitchFamily="34" charset="0"/>
                <a:cs typeface="Arial" pitchFamily="34" charset="0"/>
              </a:rPr>
              <a:t> hospital</a:t>
            </a:r>
          </a:p>
        </p:txBody>
      </p:sp>
      <p:sp>
        <p:nvSpPr>
          <p:cNvPr id="30" name="Footer Placeholder 6"/>
          <p:cNvSpPr txBox="1">
            <a:spLocks/>
          </p:cNvSpPr>
          <p:nvPr/>
        </p:nvSpPr>
        <p:spPr>
          <a:xfrm>
            <a:off x="1151800" y="6417870"/>
            <a:ext cx="599195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lvl="0"/>
            <a:r>
              <a:rPr lang="fr-FR" sz="1200" dirty="0">
                <a:solidFill>
                  <a:schemeClr val="bg1"/>
                </a:solidFill>
              </a:rPr>
              <a:t>Source: U.S. </a:t>
            </a:r>
            <a:r>
              <a:rPr lang="fr-FR" sz="1200" dirty="0" err="1">
                <a:solidFill>
                  <a:schemeClr val="bg1"/>
                </a:solidFill>
              </a:rPr>
              <a:t>Census</a:t>
            </a:r>
            <a:r>
              <a:rPr lang="fr-FR" sz="1200" dirty="0">
                <a:solidFill>
                  <a:schemeClr val="bg1"/>
                </a:solidFill>
              </a:rPr>
              <a:t> Bureau construction </a:t>
            </a:r>
            <a:r>
              <a:rPr lang="fr-FR" sz="1200" dirty="0" err="1">
                <a:solidFill>
                  <a:schemeClr val="bg1"/>
                </a:solidFill>
              </a:rPr>
              <a:t>spending</a:t>
            </a:r>
            <a:r>
              <a:rPr lang="fr-FR" sz="1200" dirty="0">
                <a:solidFill>
                  <a:schemeClr val="bg1"/>
                </a:solidFill>
              </a:rPr>
              <a:t> report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39" y="2089812"/>
            <a:ext cx="1165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Total (77% public)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7275" y="2317110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Total (80% private)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52608" y="3946816"/>
            <a:ext cx="721349" cy="261610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defRPr sz="1614" b="0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en-US" sz="1100" dirty="0">
                <a:latin typeface="Calibri" pitchFamily="34" charset="0"/>
                <a:cs typeface="Arial" pitchFamily="34" charset="0"/>
              </a:rPr>
              <a:t>Other</a:t>
            </a:r>
            <a:endParaRPr lang="en-US" sz="12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2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GC Palette 1">
    <a:dk1>
      <a:sysClr val="windowText" lastClr="000000"/>
    </a:dk1>
    <a:lt1>
      <a:srgbClr val="EDE9CC"/>
    </a:lt1>
    <a:dk2>
      <a:srgbClr val="275A70"/>
    </a:dk2>
    <a:lt2>
      <a:srgbClr val="EDE9CC"/>
    </a:lt2>
    <a:accent1>
      <a:srgbClr val="275A70"/>
    </a:accent1>
    <a:accent2>
      <a:srgbClr val="760001"/>
    </a:accent2>
    <a:accent3>
      <a:srgbClr val="63503F"/>
    </a:accent3>
    <a:accent4>
      <a:srgbClr val="94B2A4"/>
    </a:accent4>
    <a:accent5>
      <a:srgbClr val="D80F20"/>
    </a:accent5>
    <a:accent6>
      <a:srgbClr val="FEE314"/>
    </a:accent6>
    <a:hlink>
      <a:srgbClr val="760001"/>
    </a:hlink>
    <a:folHlink>
      <a:srgbClr val="76000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AGC_PowerPoint_Template_Widescreen</Template>
  <TotalTime>12601</TotalTime>
  <Words>2129</Words>
  <Application>Microsoft Office PowerPoint</Application>
  <PresentationFormat>Custom</PresentationFormat>
  <Paragraphs>515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1_Office Theme</vt:lpstr>
      <vt:lpstr>2_Office Theme</vt:lpstr>
      <vt:lpstr>3_Office Theme</vt:lpstr>
      <vt:lpstr>US Construction Spending,  Labor and Materials Outlook</vt:lpstr>
      <vt:lpstr>Construction spending &amp; employment, 2006-2017</vt:lpstr>
      <vt:lpstr>Policy possibilities &amp; uncertainties affecting construction</vt:lpstr>
      <vt:lpstr>Nonresidential segments: 2014-16 change, 2017 forecast</vt:lpstr>
      <vt:lpstr>Construction spending: public works annual total, 2008-13; monthly, SAAR, 1/14-1/17; billion $</vt:lpstr>
      <vt:lpstr>Key points: roads, transportation, sewer/water</vt:lpstr>
      <vt:lpstr>Construction spending: industrial, heavy annual total, 2008-13; monthly, SAAR, 1/14-1/17; billion $</vt:lpstr>
      <vt:lpstr>Key points: power, manufacturing, recreation</vt:lpstr>
      <vt:lpstr>Construction spending: education, health care annual total, 2008-13; monthly, SAAR, 1/14-1/17; billion $</vt:lpstr>
      <vt:lpstr>Key points: education &amp; health care</vt:lpstr>
      <vt:lpstr>Construction spending: developer-financed annual total, 2008-13; monthly, SAAR, 1/14-1/17; billion $</vt:lpstr>
      <vt:lpstr>Key points: retail, warehouse, office, hotel, data centers</vt:lpstr>
      <vt:lpstr>Private residential spending: MF continues to outpace SF</vt:lpstr>
      <vt:lpstr>Private residential spending--2016: 5%; 2017 forecast: 5-10%</vt:lpstr>
      <vt:lpstr>Population change by state, July 2015-July 2016 (U.S.: 0.70%)</vt:lpstr>
      <vt:lpstr>State construction employment change (U.S.: 2.6%)  1/16 to 1/17: 39 states up, 11 + DC down</vt:lpstr>
      <vt:lpstr>Metro construction employment change  1/16 to 1/17: 219 metros up (61%), 35 unchanged, 104 down (29%)</vt:lpstr>
      <vt:lpstr>Hardest positions to fill</vt:lpstr>
      <vt:lpstr>How contractors are coping with worker shortages</vt:lpstr>
      <vt:lpstr>Construction workforce indicators (not seasonally adjusted)</vt:lpstr>
      <vt:lpstr>Producer price indexes for key inputs, 1/11-2/17 (Jan. 2011=100)</vt:lpstr>
      <vt:lpstr>Producer price indexes for key inputs, 1/11-2/17 (Jan. 2011=100)</vt:lpstr>
      <vt:lpstr>2015-16 summary, 2017 forecast</vt:lpstr>
      <vt:lpstr>AGC economic resources  (email simonsonk@agc.org)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Spending, Labor &amp; Materials Outlook</dc:title>
  <dc:creator>Kenneth Simonson</dc:creator>
  <cp:lastModifiedBy>Anita</cp:lastModifiedBy>
  <cp:revision>179</cp:revision>
  <dcterms:modified xsi:type="dcterms:W3CDTF">2017-03-20T12:16:45Z</dcterms:modified>
</cp:coreProperties>
</file>