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56CD-C0CF-4167-9EEA-13BCB3A1C937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1FE846-8911-41C5-973B-10BE4E98E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56CD-C0CF-4167-9EEA-13BCB3A1C937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FE846-8911-41C5-973B-10BE4E98E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56CD-C0CF-4167-9EEA-13BCB3A1C937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FE846-8911-41C5-973B-10BE4E98E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56CD-C0CF-4167-9EEA-13BCB3A1C937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1FE846-8911-41C5-973B-10BE4E98E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56CD-C0CF-4167-9EEA-13BCB3A1C937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FE846-8911-41C5-973B-10BE4E98EF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56CD-C0CF-4167-9EEA-13BCB3A1C937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FE846-8911-41C5-973B-10BE4E98E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56CD-C0CF-4167-9EEA-13BCB3A1C937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1FE846-8911-41C5-973B-10BE4E98EF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56CD-C0CF-4167-9EEA-13BCB3A1C937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FE846-8911-41C5-973B-10BE4E98E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56CD-C0CF-4167-9EEA-13BCB3A1C937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FE846-8911-41C5-973B-10BE4E98E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56CD-C0CF-4167-9EEA-13BCB3A1C937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FE846-8911-41C5-973B-10BE4E98E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56CD-C0CF-4167-9EEA-13BCB3A1C937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FE846-8911-41C5-973B-10BE4E98EF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FCB56CD-C0CF-4167-9EEA-13BCB3A1C937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1FE846-8911-41C5-973B-10BE4E98EF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 smtClean="0"/>
              <a:t>Mark Herring, CRM, CIC, LUTCF</a:t>
            </a:r>
            <a:br>
              <a:rPr lang="en-US" dirty="0" smtClean="0"/>
            </a:br>
            <a:r>
              <a:rPr lang="en-US" sz="2000" cap="none" dirty="0" smtClean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MarkH@Heffins.com</a:t>
            </a:r>
            <a:endParaRPr lang="en-US" sz="2000" cap="none" dirty="0">
              <a:effectLst/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200400"/>
            <a:ext cx="8458200" cy="1295400"/>
          </a:xfrm>
        </p:spPr>
        <p:txBody>
          <a:bodyPr>
            <a:noAutofit/>
          </a:bodyPr>
          <a:lstStyle/>
          <a:p>
            <a:pPr algn="ctr"/>
            <a:r>
              <a:rPr lang="en-US" sz="3600" u="sng" dirty="0" smtClean="0">
                <a:latin typeface="+mj-lt"/>
              </a:rPr>
              <a:t>Portland, OR Branch</a:t>
            </a:r>
          </a:p>
          <a:p>
            <a:pPr algn="ctr"/>
            <a:r>
              <a:rPr lang="en-US" sz="2800" b="1" dirty="0" smtClean="0">
                <a:latin typeface="+mj-lt"/>
              </a:rPr>
              <a:t>(800) 208-6912</a:t>
            </a:r>
            <a:endParaRPr lang="en-US" sz="2800" b="1" dirty="0">
              <a:latin typeface="+mj-lt"/>
            </a:endParaRPr>
          </a:p>
        </p:txBody>
      </p:sp>
      <p:pic>
        <p:nvPicPr>
          <p:cNvPr id="1026" name="Picture 2" descr="C:\Users\brynnd\Desktop\Unrouted\Sort Me\HIB - Whit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3131" y="1143000"/>
            <a:ext cx="4893469" cy="1659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brynnd\Desktop\Unrouted\Sort Me\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31130" y="436794"/>
            <a:ext cx="1643062" cy="1598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074192" y="436794"/>
            <a:ext cx="4012408" cy="7062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94140" y="2035327"/>
            <a:ext cx="821531" cy="76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86600" y="436792"/>
            <a:ext cx="567824" cy="23657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94141" y="2802538"/>
            <a:ext cx="6260284" cy="169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431130" y="455289"/>
            <a:ext cx="6260284" cy="2516512"/>
          </a:xfrm>
          <a:prstGeom prst="rect">
            <a:avLst/>
          </a:prstGeom>
          <a:noFill/>
          <a:ln w="28575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4375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shop your insurance effectively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240" y="2057400"/>
            <a:ext cx="5410200" cy="3846852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b="1" dirty="0" smtClean="0"/>
              <a:t>Ask for loss runs every year!</a:t>
            </a:r>
            <a:br>
              <a:rPr lang="en-US" sz="2400" b="1" dirty="0" smtClean="0"/>
            </a:br>
            <a:endParaRPr lang="en-US" sz="2400" b="1" dirty="0" smtClean="0"/>
          </a:p>
          <a:p>
            <a:pPr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b="1" dirty="0" smtClean="0"/>
              <a:t>Control the entire process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b="1" dirty="0" smtClean="0"/>
              <a:t>Use 2-3 (max) brokers to quote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b="1" dirty="0" smtClean="0"/>
              <a:t>Set deadline - Do not accept </a:t>
            </a:r>
            <a:br>
              <a:rPr lang="en-US" sz="2400" b="1" dirty="0" smtClean="0"/>
            </a:br>
            <a:r>
              <a:rPr lang="en-US" sz="2400" b="1" dirty="0" smtClean="0"/>
              <a:t>                        after deadline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b="1" dirty="0" smtClean="0"/>
              <a:t>Assign insurers to specific brokers</a:t>
            </a:r>
            <a:endParaRPr lang="en-US" sz="2400" b="1" dirty="0"/>
          </a:p>
        </p:txBody>
      </p:sp>
      <p:pic>
        <p:nvPicPr>
          <p:cNvPr id="8195" name="Picture 3" descr="C:\Users\brynnd\Desktop\Unrouted\Sort Me\comparing-apples-oranges-two-businessmen-59957065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-8"/>
          <a:stretch/>
        </p:blipFill>
        <p:spPr bwMode="auto">
          <a:xfrm>
            <a:off x="196788" y="1905000"/>
            <a:ext cx="3505488" cy="3507697"/>
          </a:xfrm>
          <a:prstGeom prst="rect">
            <a:avLst/>
          </a:prstGeom>
          <a:noFill/>
          <a:ln w="22225">
            <a:solidFill>
              <a:schemeClr val="tx2"/>
            </a:solidFill>
          </a:ln>
          <a:effectLst>
            <a:outerShdw blurRad="50800" dist="50800" dir="54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96877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200" spd="slow">
        <p14:prism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382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/>
              <a:t>How to shop your insurance </a:t>
            </a:r>
            <a:r>
              <a:rPr lang="en-US" dirty="0" smtClean="0"/>
              <a:t>effectively </a:t>
            </a:r>
            <a:r>
              <a:rPr lang="en-US" sz="1100" dirty="0" smtClean="0"/>
              <a:t>(continued)</a:t>
            </a:r>
            <a:endParaRPr lang="en-US" sz="1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686800" cy="4525963"/>
          </a:xfrm>
        </p:spPr>
        <p:txBody>
          <a:bodyPr/>
          <a:lstStyle/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Info to give brokers</a:t>
            </a:r>
            <a:br>
              <a:rPr lang="en-US" dirty="0" smtClean="0"/>
            </a:br>
            <a:r>
              <a:rPr lang="en-US" sz="800" dirty="0" smtClean="0"/>
              <a:t> </a:t>
            </a:r>
            <a:endParaRPr lang="en-US" dirty="0" smtClean="0"/>
          </a:p>
          <a:p>
            <a:pPr lvl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Loss Runs – 4 years minimum – description by you</a:t>
            </a:r>
            <a:br>
              <a:rPr lang="en-US" dirty="0" smtClean="0"/>
            </a:br>
            <a:r>
              <a:rPr lang="en-US" sz="800" dirty="0" smtClean="0"/>
              <a:t> </a:t>
            </a:r>
            <a:endParaRPr lang="en-US" dirty="0" smtClean="0"/>
          </a:p>
          <a:p>
            <a:pPr lvl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Narrative about your business, history, safety procedures, operations, futures, claims, etc.</a:t>
            </a:r>
            <a:br>
              <a:rPr lang="en-US" dirty="0" smtClean="0"/>
            </a:br>
            <a:r>
              <a:rPr lang="en-US" sz="800" dirty="0" smtClean="0"/>
              <a:t> </a:t>
            </a:r>
            <a:endParaRPr lang="en-US" dirty="0" smtClean="0"/>
          </a:p>
          <a:p>
            <a:pPr lvl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Summary of insurance/policy is best/updates</a:t>
            </a:r>
            <a:br>
              <a:rPr lang="en-US" dirty="0" smtClean="0"/>
            </a:br>
            <a:r>
              <a:rPr lang="en-US" sz="800" dirty="0" smtClean="0"/>
              <a:t> </a:t>
            </a:r>
            <a:endParaRPr lang="en-US" dirty="0" smtClean="0"/>
          </a:p>
          <a:p>
            <a:pPr lvl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Anything they ask for</a:t>
            </a:r>
          </a:p>
        </p:txBody>
      </p:sp>
    </p:spTree>
    <p:extLst>
      <p:ext uri="{BB962C8B-B14F-4D97-AF65-F5344CB8AC3E}">
        <p14:creationId xmlns:p14="http://schemas.microsoft.com/office/powerpoint/2010/main" xmlns="" val="3797281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Questions? 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752600"/>
            <a:ext cx="86868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latin typeface="+mj-lt"/>
              </a:rPr>
              <a:t>Mark Herring, CRM, CIC, LUTCF</a:t>
            </a:r>
          </a:p>
          <a:p>
            <a:pPr algn="ctr"/>
            <a:r>
              <a:rPr lang="en-US" sz="2000" u="sng" dirty="0">
                <a:latin typeface="+mj-lt"/>
              </a:rPr>
              <a:t> 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(800) 208-6912</a:t>
            </a:r>
            <a:br>
              <a:rPr lang="en-US" sz="4000" dirty="0" smtClean="0">
                <a:latin typeface="+mj-lt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cap="none" dirty="0" smtClean="0">
                <a:effectLst/>
                <a:latin typeface="+mj-lt"/>
                <a:cs typeface="FrankRuehl" panose="020E0503060101010101" pitchFamily="34" charset="-79"/>
              </a:rPr>
              <a:t>MarkH@Heffins.com</a:t>
            </a:r>
            <a:endParaRPr lang="en-US" sz="4000" dirty="0">
              <a:latin typeface="+mj-lt"/>
            </a:endParaRPr>
          </a:p>
        </p:txBody>
      </p:sp>
      <p:pic>
        <p:nvPicPr>
          <p:cNvPr id="9220" name="Picture 4" descr="C:\Users\brynnd\Desktop\Unrouted\Sort Me\HIB - White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9661"/>
          <a:stretch/>
        </p:blipFill>
        <p:spPr bwMode="auto">
          <a:xfrm>
            <a:off x="1824362" y="4800600"/>
            <a:ext cx="5410200" cy="1071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C:\Users\brynnd\Desktop\Unrouted\Sort Me\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588121"/>
            <a:ext cx="1205282" cy="1172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805482" y="4588121"/>
            <a:ext cx="4471618" cy="2124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237060" y="4588121"/>
            <a:ext cx="95250" cy="11726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95761" y="5760738"/>
            <a:ext cx="5736549" cy="1286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0778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Autofit/>
          </a:bodyPr>
          <a:lstStyle/>
          <a:p>
            <a:r>
              <a:rPr lang="en-US" sz="5400" dirty="0" smtClean="0"/>
              <a:t>Who am I?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686800" cy="4098925"/>
          </a:xfrm>
        </p:spPr>
        <p:txBody>
          <a:bodyPr/>
          <a:lstStyle/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Mark Herring – Certified Risk Manager</a:t>
            </a:r>
            <a:br>
              <a:rPr lang="en-US" dirty="0" smtClean="0"/>
            </a:br>
            <a:endParaRPr lang="en-US" dirty="0" smtClean="0"/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32 years Commercial Insurance Experience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27 years specializing in liquid waste business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20 years with Heffernan Insurance Brokers</a:t>
            </a:r>
            <a:endParaRPr lang="en-US" dirty="0"/>
          </a:p>
        </p:txBody>
      </p:sp>
      <p:pic>
        <p:nvPicPr>
          <p:cNvPr id="6146" name="Picture 2" descr="C:\Users\brynnd\Desktop\Unrouted\Sort Me\HIB - Black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-52"/>
          <a:stretch/>
        </p:blipFill>
        <p:spPr bwMode="auto">
          <a:xfrm>
            <a:off x="2286000" y="5056572"/>
            <a:ext cx="4062412" cy="1009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brynnd\Desktop\Unrouted\Sort Me\HIB - Black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4595"/>
          <a:stretch/>
        </p:blipFill>
        <p:spPr bwMode="auto">
          <a:xfrm>
            <a:off x="2286000" y="6021277"/>
            <a:ext cx="4062412" cy="155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0" y="5056572"/>
            <a:ext cx="4062412" cy="1120064"/>
          </a:xfrm>
          <a:prstGeom prst="rect">
            <a:avLst/>
          </a:prstGeom>
          <a:noFill/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9207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200" spd="slow">
        <p14:prism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Autofit/>
          </a:bodyPr>
          <a:lstStyle/>
          <a:p>
            <a:r>
              <a:rPr lang="en-US" sz="5400" dirty="0" smtClean="0"/>
              <a:t>Why am I here?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86000"/>
            <a:ext cx="7391400" cy="3794125"/>
          </a:xfrm>
        </p:spPr>
        <p:txBody>
          <a:bodyPr/>
          <a:lstStyle/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Answer your questions!</a:t>
            </a:r>
            <a:br>
              <a:rPr lang="en-US" dirty="0" smtClean="0"/>
            </a:br>
            <a:endParaRPr lang="en-US" dirty="0" smtClean="0"/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Inform you of new business concerns</a:t>
            </a:r>
            <a:br>
              <a:rPr lang="en-US" dirty="0" smtClean="0"/>
            </a:br>
            <a:endParaRPr lang="en-US" dirty="0" smtClean="0"/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Educate you a little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84423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Autofit/>
          </a:bodyPr>
          <a:lstStyle/>
          <a:p>
            <a:r>
              <a:rPr lang="en-US" sz="4800" dirty="0" smtClean="0"/>
              <a:t>What am I going to cover?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667000"/>
            <a:ext cx="8686800" cy="3413125"/>
          </a:xfrm>
        </p:spPr>
        <p:txBody>
          <a:bodyPr/>
          <a:lstStyle/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Cyber Liability Exposures</a:t>
            </a:r>
            <a:endParaRPr lang="en-US" sz="2400" b="1" dirty="0" smtClean="0"/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Wage and hour issues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Employment Practices Liability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Product Liability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How to shop your insurance properly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10592" y="1524000"/>
            <a:ext cx="8686800" cy="8382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i="1" cap="none" dirty="0" smtClean="0">
                <a:effectLst/>
                <a:latin typeface="+mn-lt"/>
              </a:rPr>
              <a:t>- </a:t>
            </a:r>
            <a:r>
              <a:rPr lang="en-US" i="1" u="sng" cap="none" dirty="0" smtClean="0">
                <a:effectLst/>
                <a:latin typeface="+mn-lt"/>
              </a:rPr>
              <a:t>Think about your questions </a:t>
            </a:r>
            <a:r>
              <a:rPr lang="en-US" i="1" cap="none" dirty="0" smtClean="0">
                <a:effectLst/>
                <a:latin typeface="+mn-lt"/>
              </a:rPr>
              <a:t>-</a:t>
            </a:r>
            <a:endParaRPr lang="en-US" i="1" cap="none" dirty="0"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1362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Autofit/>
          </a:bodyPr>
          <a:lstStyle/>
          <a:p>
            <a:r>
              <a:rPr lang="en-US" sz="5400" dirty="0" smtClean="0"/>
              <a:t>Cyber Liability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561" y="1676400"/>
            <a:ext cx="4953000" cy="3057525"/>
          </a:xfrm>
        </p:spPr>
        <p:txBody>
          <a:bodyPr>
            <a:normAutofit/>
          </a:bodyPr>
          <a:lstStyle/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endParaRPr lang="en-US" dirty="0" smtClean="0"/>
          </a:p>
          <a:p>
            <a:pPr lvl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Those Business that have been hacked</a:t>
            </a:r>
            <a:br>
              <a:rPr lang="en-US" dirty="0" smtClean="0"/>
            </a:br>
            <a:endParaRPr lang="en-US" dirty="0" smtClean="0"/>
          </a:p>
          <a:p>
            <a:pPr lvl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Those that </a:t>
            </a:r>
            <a:r>
              <a:rPr lang="en-US" b="1" u="sng" dirty="0"/>
              <a:t>d</a:t>
            </a:r>
            <a:r>
              <a:rPr lang="en-US" b="1" u="sng" dirty="0" smtClean="0"/>
              <a:t>on’t </a:t>
            </a:r>
            <a:r>
              <a:rPr lang="en-US" b="1" u="sng" dirty="0"/>
              <a:t>k</a:t>
            </a:r>
            <a:r>
              <a:rPr lang="en-US" b="1" u="sng" dirty="0" smtClean="0"/>
              <a:t>now</a:t>
            </a:r>
            <a:r>
              <a:rPr lang="en-US" b="1" dirty="0" smtClean="0"/>
              <a:t> </a:t>
            </a:r>
            <a:r>
              <a:rPr lang="en-US" dirty="0" smtClean="0"/>
              <a:t>they have been hacked</a:t>
            </a:r>
          </a:p>
        </p:txBody>
      </p:sp>
      <p:pic>
        <p:nvPicPr>
          <p:cNvPr id="2050" name="Picture 2" descr="C:\Users\brynnd\Desktop\Unrouted\Sort Me\hacker-networ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462" y="2057400"/>
            <a:ext cx="3810000" cy="2533650"/>
          </a:xfrm>
          <a:prstGeom prst="rect">
            <a:avLst/>
          </a:prstGeom>
          <a:noFill/>
          <a:ln w="22225">
            <a:solidFill>
              <a:schemeClr val="tx2"/>
            </a:solidFill>
          </a:ln>
          <a:effectLst>
            <a:outerShdw blurRad="50800" dist="50800" dir="54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" y="5181600"/>
            <a:ext cx="7696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tx2"/>
                </a:solidFill>
              </a:rPr>
              <a:t>There are two kinds of business     </a:t>
            </a:r>
            <a:br>
              <a:rPr lang="en-US" sz="4400" b="1" dirty="0" smtClean="0">
                <a:solidFill>
                  <a:schemeClr val="tx2"/>
                </a:solidFill>
              </a:rPr>
            </a:br>
            <a:r>
              <a:rPr lang="en-US" sz="4400" b="1" dirty="0" smtClean="0">
                <a:solidFill>
                  <a:schemeClr val="tx2"/>
                </a:solidFill>
              </a:rPr>
              <a:t>regarding Cyber Hacking…</a:t>
            </a:r>
            <a:endParaRPr lang="en-US" sz="4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1155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9899" y="5410200"/>
            <a:ext cx="8458200" cy="520700"/>
          </a:xfrm>
        </p:spPr>
        <p:txBody>
          <a:bodyPr>
            <a:noAutofit/>
          </a:bodyPr>
          <a:lstStyle/>
          <a:p>
            <a:pPr algn="r"/>
            <a:r>
              <a:rPr lang="en-US" sz="4800" dirty="0" smtClean="0"/>
              <a:t>Cyber Liability </a:t>
            </a:r>
            <a:br>
              <a:rPr lang="en-US" sz="4800" dirty="0" smtClean="0"/>
            </a:br>
            <a:r>
              <a:rPr lang="en-US" sz="1000" dirty="0" smtClean="0"/>
              <a:t>(continued) </a:t>
            </a:r>
            <a:endParaRPr lang="en-US" sz="1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>
          <a:xfrm>
            <a:off x="228600" y="838200"/>
            <a:ext cx="4038600" cy="4572000"/>
          </a:xfrm>
        </p:spPr>
        <p:txBody>
          <a:bodyPr>
            <a:normAutofit fontScale="77500" lnSpcReduction="20000"/>
          </a:bodyPr>
          <a:lstStyle/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n-US" sz="4600" dirty="0"/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4600" dirty="0" smtClean="0"/>
              <a:t>Target Story…</a:t>
            </a:r>
            <a:br>
              <a:rPr lang="en-US" sz="4600" dirty="0" smtClean="0"/>
            </a:br>
            <a:endParaRPr lang="en-US" sz="4600" dirty="0" smtClean="0"/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4600" dirty="0" smtClean="0"/>
              <a:t>Cyber Sabotage…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5400" u="sng" dirty="0" smtClean="0"/>
              <a:t> </a:t>
            </a:r>
          </a:p>
          <a:p>
            <a:pPr algn="ctr">
              <a:buClr>
                <a:schemeClr val="accent1">
                  <a:lumMod val="75000"/>
                </a:schemeClr>
              </a:buClr>
            </a:pPr>
            <a:r>
              <a:rPr lang="en-US" sz="5400" u="sng" dirty="0" smtClean="0"/>
              <a:t>Back</a:t>
            </a:r>
          </a:p>
          <a:p>
            <a:pPr algn="ctr">
              <a:buClr>
                <a:schemeClr val="accent1">
                  <a:lumMod val="75000"/>
                </a:schemeClr>
              </a:buClr>
            </a:pPr>
            <a:r>
              <a:rPr lang="en-US" sz="5400" u="sng" dirty="0" smtClean="0"/>
              <a:t>Up</a:t>
            </a:r>
          </a:p>
          <a:p>
            <a:pPr algn="ctr">
              <a:buClr>
                <a:schemeClr val="accent1">
                  <a:lumMod val="75000"/>
                </a:schemeClr>
              </a:buClr>
            </a:pPr>
            <a:r>
              <a:rPr lang="en-US" sz="5400" u="sng" dirty="0" smtClean="0"/>
              <a:t>Critical</a:t>
            </a:r>
            <a:endParaRPr lang="en-US" sz="5400" dirty="0"/>
          </a:p>
        </p:txBody>
      </p:sp>
      <p:pic>
        <p:nvPicPr>
          <p:cNvPr id="3074" name="Picture 2" descr="C:\Users\brynnd\Desktop\Unrouted\Sort Me\1546229-hands-of-hacker-on-a-lapto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98999" y="1219200"/>
            <a:ext cx="3979333" cy="3581400"/>
          </a:xfrm>
          <a:prstGeom prst="rect">
            <a:avLst/>
          </a:prstGeom>
          <a:noFill/>
          <a:ln w="22225">
            <a:solidFill>
              <a:schemeClr val="tx2"/>
            </a:solidFill>
          </a:ln>
          <a:effectLst>
            <a:outerShdw blurRad="50800" dist="50800" dir="54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90109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Wage and Hour – Grab your wallet!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0" y="1600200"/>
            <a:ext cx="4191000" cy="4724400"/>
          </a:xfrm>
        </p:spPr>
        <p:txBody>
          <a:bodyPr/>
          <a:lstStyle/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Breaks </a:t>
            </a:r>
            <a:r>
              <a:rPr lang="en-US" dirty="0"/>
              <a:t>and lunches must be documented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/>
              <a:t>Or they did not </a:t>
            </a:r>
            <a:r>
              <a:rPr lang="en-US" dirty="0" smtClean="0"/>
              <a:t>happen</a:t>
            </a:r>
            <a:br>
              <a:rPr lang="en-US" dirty="0" smtClean="0"/>
            </a:br>
            <a:endParaRPr lang="en-US" dirty="0" smtClean="0"/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/>
              <a:t>Class action law suits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/>
              <a:t>You will likely lose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Story: Knights Pumping</a:t>
            </a:r>
            <a:br>
              <a:rPr lang="en-US" dirty="0" smtClean="0"/>
            </a:br>
            <a:endParaRPr lang="en-US" dirty="0" smtClean="0"/>
          </a:p>
        </p:txBody>
      </p:sp>
      <p:pic>
        <p:nvPicPr>
          <p:cNvPr id="4098" name="Picture 2" descr="C:\Users\brynnd\Desktop\Unrouted\Sort Me\Clockwatching-at-work-reduces-productivity-465x44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9213" y="2100309"/>
            <a:ext cx="3952659" cy="3740150"/>
          </a:xfrm>
          <a:prstGeom prst="rect">
            <a:avLst/>
          </a:prstGeom>
          <a:noFill/>
          <a:ln w="22225">
            <a:solidFill>
              <a:schemeClr val="tx2"/>
            </a:solidFill>
          </a:ln>
          <a:effectLst>
            <a:outerShdw blurRad="50800" dist="50800" dir="54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43429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Employment Practices Liability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 algn="ctr">
              <a:buClr>
                <a:schemeClr val="accent1">
                  <a:lumMod val="75000"/>
                </a:schemeClr>
              </a:buClr>
              <a:buNone/>
            </a:pPr>
            <a:r>
              <a:rPr lang="en-US" dirty="0" smtClean="0"/>
              <a:t>Employee sues you for:</a:t>
            </a:r>
            <a:br>
              <a:rPr lang="en-US" dirty="0" smtClean="0"/>
            </a:br>
            <a:endParaRPr lang="en-US" dirty="0" smtClean="0"/>
          </a:p>
          <a:p>
            <a:pPr lvl="1"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b="1" dirty="0" smtClean="0"/>
              <a:t>Sexual Harassment</a:t>
            </a:r>
            <a:br>
              <a:rPr lang="en-US" b="1" dirty="0" smtClean="0"/>
            </a:br>
            <a:endParaRPr lang="en-US" b="1" dirty="0" smtClean="0"/>
          </a:p>
          <a:p>
            <a:pPr lvl="1"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b="1" dirty="0" smtClean="0"/>
              <a:t>Discrimination </a:t>
            </a:r>
            <a:br>
              <a:rPr lang="en-US" b="1" dirty="0" smtClean="0"/>
            </a:br>
            <a:r>
              <a:rPr lang="en-US" b="1" dirty="0" smtClean="0"/>
              <a:t>(Race, sex, age, etc.)</a:t>
            </a:r>
            <a:br>
              <a:rPr lang="en-US" b="1" dirty="0" smtClean="0"/>
            </a:br>
            <a:endParaRPr lang="en-US" b="1" dirty="0" smtClean="0"/>
          </a:p>
          <a:p>
            <a:pPr lvl="1"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b="1" dirty="0" smtClean="0"/>
              <a:t>Wrongful Termination</a:t>
            </a:r>
            <a:br>
              <a:rPr lang="en-US" b="1" dirty="0" smtClean="0"/>
            </a:br>
            <a:endParaRPr lang="en-US" b="1" dirty="0" smtClean="0"/>
          </a:p>
          <a:p>
            <a:pPr lvl="1"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b="1" dirty="0" smtClean="0"/>
              <a:t>Offended</a:t>
            </a:r>
            <a:endParaRPr lang="en-US" b="1" dirty="0"/>
          </a:p>
        </p:txBody>
      </p:sp>
      <p:pic>
        <p:nvPicPr>
          <p:cNvPr id="5122" name="Picture 2" descr="C:\Users\brynnd\Desktop\Unrouted\Sort Me\AdobeStock_110666651.jpe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30"/>
          <a:stretch/>
        </p:blipFill>
        <p:spPr bwMode="auto">
          <a:xfrm>
            <a:off x="4724400" y="2240132"/>
            <a:ext cx="3731581" cy="3160712"/>
          </a:xfrm>
          <a:prstGeom prst="rect">
            <a:avLst/>
          </a:prstGeom>
          <a:noFill/>
          <a:ln w="22225">
            <a:solidFill>
              <a:schemeClr val="tx2"/>
            </a:solidFill>
          </a:ln>
          <a:effectLst>
            <a:outerShdw blurRad="50800" dist="50800" dir="54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66232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200" spd="slow">
        <p14:prism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Autofit/>
          </a:bodyPr>
          <a:lstStyle/>
          <a:p>
            <a:r>
              <a:rPr lang="en-US" sz="5400" dirty="0" smtClean="0"/>
              <a:t>Product Liability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495800"/>
            <a:ext cx="8534400" cy="1981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 smtClean="0">
              <a:latin typeface="+mj-lt"/>
            </a:endParaRPr>
          </a:p>
          <a:p>
            <a:pPr marL="0" indent="0" algn="ctr">
              <a:buNone/>
            </a:pPr>
            <a:r>
              <a:rPr lang="en-US" sz="4800" dirty="0" smtClean="0">
                <a:latin typeface="+mj-lt"/>
              </a:rPr>
              <a:t>Question &amp; Answer</a:t>
            </a:r>
            <a:endParaRPr lang="en-US" sz="4800" dirty="0">
              <a:latin typeface="+mj-lt"/>
            </a:endParaRPr>
          </a:p>
        </p:txBody>
      </p:sp>
      <p:pic>
        <p:nvPicPr>
          <p:cNvPr id="7170" name="Picture 2" descr="C:\Users\brynnd\Desktop\Unrouted\Sort Me\6a00d83427794753ef017616ac4937970c-320w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600200"/>
            <a:ext cx="4064000" cy="3352800"/>
          </a:xfrm>
          <a:prstGeom prst="rect">
            <a:avLst/>
          </a:prstGeom>
          <a:noFill/>
          <a:ln w="22225">
            <a:solidFill>
              <a:schemeClr val="tx2"/>
            </a:solidFill>
          </a:ln>
          <a:effectLst>
            <a:outerShdw blurRad="50800" dist="50800" dir="54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53673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1667</TotalTime>
  <Words>154</Words>
  <Application>Microsoft Office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Trek</vt:lpstr>
      <vt:lpstr>Mark Herring, CRM, CIC, LUTCF MarkH@Heffins.com</vt:lpstr>
      <vt:lpstr>Who am I?</vt:lpstr>
      <vt:lpstr>Why am I here? </vt:lpstr>
      <vt:lpstr>What am I going to cover?</vt:lpstr>
      <vt:lpstr>Cyber Liability</vt:lpstr>
      <vt:lpstr>Cyber Liability  (continued) </vt:lpstr>
      <vt:lpstr>Wage and Hour – Grab your wallet!</vt:lpstr>
      <vt:lpstr>Employment Practices Liability</vt:lpstr>
      <vt:lpstr>Product Liability</vt:lpstr>
      <vt:lpstr>How to shop your insurance effectively</vt:lpstr>
      <vt:lpstr>How to shop your insurance effectively (continued)</vt:lpstr>
      <vt:lpstr>Questions?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Brynn Delaney</dc:creator>
  <cp:lastModifiedBy>Anita</cp:lastModifiedBy>
  <cp:revision>18</cp:revision>
  <dcterms:created xsi:type="dcterms:W3CDTF">2017-05-01T17:45:53Z</dcterms:created>
  <dcterms:modified xsi:type="dcterms:W3CDTF">2017-05-04T19:37:19Z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419314</vt:lpwstr>
  </property>
  <property fmtid="{D5CDD505-2E9C-101B-9397-08002B2CF9AE}" pid="3" name="NXPowerLiteSettings">
    <vt:lpwstr>E74006B004C800</vt:lpwstr>
  </property>
  <property fmtid="{D5CDD505-2E9C-101B-9397-08002B2CF9AE}" pid="4" name="NXPowerLiteVersion">
    <vt:lpwstr>S7.0.7</vt:lpwstr>
  </property>
</Properties>
</file>